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1nF2zRopDOKFhm7dJDvrHQ==" hashData="/3dulEQDpuqOlutcpc9ZQ8ohrlZaycKYaBYZRvBbZdX+RI1JiVbpxeL9UzuXYDXU3Z2ZFav5wDnEZ9Dsju+cf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BCC817FD-2797-4679-A852-82CF824DF0CB}"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CC817FD-2797-4679-A852-82CF824DF0CB}"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A84777-9E63-43B7-B99B-784DB4A519C6}"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CC817FD-2797-4679-A852-82CF824DF0CB}"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1A84777-9E63-43B7-B99B-784DB4A519C6}"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BCC817FD-2797-4679-A852-82CF824DF0CB}"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E1A84777-9E63-43B7-B99B-784DB4A519C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7: Hurricane Model Results</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FB8A7B11-42A0-4ED0-B5D7-FC3868CE9C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34262E9F-347A-44D6-A4F0-5919E0EAF1DF}"/>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a:t>
            </a:fld>
            <a:endParaRPr lang="en-US"/>
          </a:p>
        </p:txBody>
      </p:sp>
    </p:spTree>
    <p:extLst>
      <p:ext uri="{BB962C8B-B14F-4D97-AF65-F5344CB8AC3E}">
        <p14:creationId xmlns:p14="http://schemas.microsoft.com/office/powerpoint/2010/main" val="103321691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Automated Output Options</a:t>
            </a:r>
          </a:p>
        </p:txBody>
      </p:sp>
      <p:sp>
        <p:nvSpPr>
          <p:cNvPr id="3" name="Content Placeholder 2">
            <a:extLst>
              <a:ext uri="{FF2B5EF4-FFF2-40B4-BE49-F238E27FC236}">
                <a16:creationId xmlns:a16="http://schemas.microsoft.com/office/drawing/2014/main" id="{66A88AC1-0FAA-45DE-B36C-2F49788AEEF9}"/>
              </a:ext>
            </a:extLst>
          </p:cNvPr>
          <p:cNvSpPr>
            <a:spLocks noGrp="1"/>
          </p:cNvSpPr>
          <p:nvPr>
            <p:ph sz="quarter" idx="13"/>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Automatically saves reports </a:t>
            </a:r>
          </a:p>
          <a:p>
            <a:pPr marL="254000" lvl="1" indent="-254000" fontAlgn="auto">
              <a:spcBef>
                <a:spcPct val="100000"/>
              </a:spcBef>
              <a:spcAft>
                <a:spcPts val="0"/>
              </a:spcAft>
              <a:buSzPct val="99000"/>
              <a:buFont typeface="Arial"/>
              <a:buChar char="•"/>
              <a:tabLst/>
            </a:pPr>
            <a:r>
              <a:rPr lang="en-US" kern="1200" dirty="0">
                <a:ea typeface="+mn-ea"/>
                <a:sym typeface="Arial"/>
              </a:rPr>
              <a:t>Creates thematic maps of results</a:t>
            </a:r>
          </a:p>
          <a:p>
            <a:pPr marL="254000" lvl="1" indent="-254000" fontAlgn="auto">
              <a:spcBef>
                <a:spcPct val="100000"/>
              </a:spcBef>
              <a:spcAft>
                <a:spcPts val="0"/>
              </a:spcAft>
              <a:buSzPct val="99000"/>
              <a:buFont typeface="Arial"/>
              <a:buChar char="•"/>
              <a:tabLst/>
            </a:pPr>
            <a:r>
              <a:rPr lang="en-US" kern="1200" dirty="0">
                <a:ea typeface="+mn-ea"/>
                <a:sym typeface="Arial"/>
              </a:rPr>
              <a:t>Drawback: Increases analysis processing time (up to an hour increase in some cases)</a:t>
            </a:r>
            <a:endParaRPr lang="en-US" dirty="0"/>
          </a:p>
        </p:txBody>
      </p:sp>
      <p:pic>
        <p:nvPicPr>
          <p:cNvPr id="8" name="Content Placeholder 7" descr="Screen shot of the Analysis Options window with Automated Output Options high lighted.">
            <a:extLst>
              <a:ext uri="{FF2B5EF4-FFF2-40B4-BE49-F238E27FC236}">
                <a16:creationId xmlns:a16="http://schemas.microsoft.com/office/drawing/2014/main" id="{0FC099CD-2FE6-462C-AC82-28AC33901CA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62213" y="1233180"/>
            <a:ext cx="3934374" cy="4401164"/>
          </a:xfrm>
          <a:prstGeom prst="rect">
            <a:avLst/>
          </a:prstGeom>
        </p:spPr>
      </p:pic>
      <p:sp>
        <p:nvSpPr>
          <p:cNvPr id="9" name="Slide Number Placeholder 8">
            <a:extLst>
              <a:ext uri="{FF2B5EF4-FFF2-40B4-BE49-F238E27FC236}">
                <a16:creationId xmlns:a16="http://schemas.microsoft.com/office/drawing/2014/main" id="{E0447ADB-5252-4F23-9BC6-DD3768DADD8F}"/>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10</a:t>
            </a:fld>
            <a:endParaRPr lang="en-US"/>
          </a:p>
        </p:txBody>
      </p:sp>
    </p:spTree>
    <p:extLst>
      <p:ext uri="{BB962C8B-B14F-4D97-AF65-F5344CB8AC3E}">
        <p14:creationId xmlns:p14="http://schemas.microsoft.com/office/powerpoint/2010/main" val="150672026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Automated Output Options</a:t>
            </a:r>
          </a:p>
        </p:txBody>
      </p:sp>
      <p:sp>
        <p:nvSpPr>
          <p:cNvPr id="3" name="Content Placeholder 2">
            <a:extLst>
              <a:ext uri="{FF2B5EF4-FFF2-40B4-BE49-F238E27FC236}">
                <a16:creationId xmlns:a16="http://schemas.microsoft.com/office/drawing/2014/main" id="{77409347-DEE8-4F74-98A5-B994A8AEDA01}"/>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Output reports are automatically saved in the study region folder. </a:t>
            </a:r>
          </a:p>
          <a:p>
            <a:pPr marL="254000" lvl="1" indent="-254000" fontAlgn="auto">
              <a:spcBef>
                <a:spcPct val="100000"/>
              </a:spcBef>
              <a:spcAft>
                <a:spcPts val="0"/>
              </a:spcAft>
              <a:buSzPct val="99000"/>
              <a:buFont typeface="Arial"/>
              <a:buChar char="•"/>
              <a:tabLst/>
            </a:pPr>
            <a:r>
              <a:rPr lang="en-US" kern="1200" dirty="0">
                <a:ea typeface="+mn-ea"/>
                <a:sym typeface="Arial"/>
              </a:rPr>
              <a:t>Four different output formats: </a:t>
            </a:r>
          </a:p>
          <a:p>
            <a:pPr marL="635000" lvl="2" indent="-254000" fontAlgn="auto">
              <a:spcBef>
                <a:spcPct val="100000"/>
              </a:spcBef>
              <a:spcAft>
                <a:spcPts val="0"/>
              </a:spcAft>
              <a:buSzPct val="99000"/>
              <a:buFont typeface="Wingdings"/>
              <a:buChar char="§"/>
              <a:tabLst/>
            </a:pPr>
            <a:r>
              <a:rPr lang="en-US" kern="1200" dirty="0">
                <a:ea typeface="+mn-ea"/>
                <a:sym typeface="Arial"/>
              </a:rPr>
              <a:t>PDF</a:t>
            </a:r>
          </a:p>
          <a:p>
            <a:pPr marL="635000" lvl="2" indent="-254000" fontAlgn="auto">
              <a:spcBef>
                <a:spcPct val="100000"/>
              </a:spcBef>
              <a:spcAft>
                <a:spcPts val="0"/>
              </a:spcAft>
              <a:buSzPct val="99000"/>
              <a:buFont typeface="Wingdings"/>
              <a:buChar char="§"/>
              <a:tabLst/>
            </a:pPr>
            <a:r>
              <a:rPr lang="en-US" kern="1200" dirty="0">
                <a:ea typeface="+mn-ea"/>
                <a:sym typeface="Arial"/>
              </a:rPr>
              <a:t>Word</a:t>
            </a:r>
          </a:p>
          <a:p>
            <a:pPr marL="635000" lvl="2" indent="-254000" fontAlgn="auto">
              <a:spcBef>
                <a:spcPct val="100000"/>
              </a:spcBef>
              <a:spcAft>
                <a:spcPts val="0"/>
              </a:spcAft>
              <a:buSzPct val="99000"/>
              <a:buFont typeface="Wingdings"/>
              <a:buChar char="§"/>
              <a:tabLst/>
            </a:pPr>
            <a:r>
              <a:rPr lang="en-US" kern="1200" dirty="0">
                <a:ea typeface="+mn-ea"/>
                <a:sym typeface="Arial"/>
              </a:rPr>
              <a:t>Excel</a:t>
            </a:r>
          </a:p>
          <a:p>
            <a:pPr marL="635000" lvl="2" indent="-254000" fontAlgn="auto">
              <a:spcBef>
                <a:spcPct val="100000"/>
              </a:spcBef>
              <a:spcAft>
                <a:spcPts val="0"/>
              </a:spcAft>
              <a:buSzPct val="99000"/>
              <a:buFont typeface="Wingdings"/>
              <a:buChar char="§"/>
              <a:tabLst/>
            </a:pPr>
            <a:r>
              <a:rPr lang="en-US" kern="1200" dirty="0">
                <a:ea typeface="+mn-ea"/>
                <a:sym typeface="Arial"/>
              </a:rPr>
              <a:t>HTML</a:t>
            </a:r>
            <a:endParaRPr lang="en-US" dirty="0"/>
          </a:p>
        </p:txBody>
      </p:sp>
      <p:pic>
        <p:nvPicPr>
          <p:cNvPr id="8" name="Content Placeholder 7" descr="Screen shot of the Analysis Options window with Automated Output Options high lighted.">
            <a:extLst>
              <a:ext uri="{FF2B5EF4-FFF2-40B4-BE49-F238E27FC236}">
                <a16:creationId xmlns:a16="http://schemas.microsoft.com/office/drawing/2014/main" id="{A26A8865-CBF5-449A-BD6D-721E6BD57EA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79730"/>
            <a:ext cx="4114800" cy="3708065"/>
          </a:xfrm>
          <a:prstGeom prst="rect">
            <a:avLst/>
          </a:prstGeom>
        </p:spPr>
      </p:pic>
      <p:sp>
        <p:nvSpPr>
          <p:cNvPr id="9" name="Slide Number Placeholder 8">
            <a:extLst>
              <a:ext uri="{FF2B5EF4-FFF2-40B4-BE49-F238E27FC236}">
                <a16:creationId xmlns:a16="http://schemas.microsoft.com/office/drawing/2014/main" id="{3ECD0E96-B22C-49C6-9E10-0F93ADC1D20F}"/>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11</a:t>
            </a:fld>
            <a:endParaRPr lang="en-US"/>
          </a:p>
        </p:txBody>
      </p:sp>
    </p:spTree>
    <p:extLst>
      <p:ext uri="{BB962C8B-B14F-4D97-AF65-F5344CB8AC3E}">
        <p14:creationId xmlns:p14="http://schemas.microsoft.com/office/powerpoint/2010/main" val="348649865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Automated Output Options</a:t>
            </a:r>
          </a:p>
        </p:txBody>
      </p:sp>
      <p:sp>
        <p:nvSpPr>
          <p:cNvPr id="3" name="Content Placeholder 2">
            <a:extLst>
              <a:ext uri="{FF2B5EF4-FFF2-40B4-BE49-F238E27FC236}">
                <a16:creationId xmlns:a16="http://schemas.microsoft.com/office/drawing/2014/main" id="{5BAC3096-9710-4C20-9807-CA393A8ED319}"/>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Select Results: When the analysis is complete a thematic map is automatically created. </a:t>
            </a:r>
          </a:p>
          <a:p>
            <a:pPr marL="254000" lvl="1" indent="-254000" fontAlgn="auto">
              <a:spcBef>
                <a:spcPct val="100000"/>
              </a:spcBef>
              <a:spcAft>
                <a:spcPts val="0"/>
              </a:spcAft>
              <a:buSzPct val="99000"/>
              <a:buFont typeface="Arial"/>
              <a:buChar char="•"/>
              <a:tabLst/>
            </a:pPr>
            <a:r>
              <a:rPr lang="en-US" kern="1200" dirty="0">
                <a:ea typeface="+mn-ea"/>
                <a:sym typeface="Arial"/>
              </a:rPr>
              <a:t>Layer(s): automatically appears in the table of contents window. </a:t>
            </a:r>
            <a:endParaRPr lang="en-US" dirty="0"/>
          </a:p>
        </p:txBody>
      </p:sp>
      <p:pic>
        <p:nvPicPr>
          <p:cNvPr id="8" name="Content Placeholder 7" descr="Screen shot of the Automated Output Options window with the Layout Maps tab selected.">
            <a:extLst>
              <a:ext uri="{FF2B5EF4-FFF2-40B4-BE49-F238E27FC236}">
                <a16:creationId xmlns:a16="http://schemas.microsoft.com/office/drawing/2014/main" id="{57D0E52F-2CCE-4C65-B1C1-9F03997593C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76671"/>
            <a:ext cx="4114800" cy="3714183"/>
          </a:xfrm>
          <a:prstGeom prst="rect">
            <a:avLst/>
          </a:prstGeom>
        </p:spPr>
      </p:pic>
      <p:sp>
        <p:nvSpPr>
          <p:cNvPr id="9" name="Slide Number Placeholder 8">
            <a:extLst>
              <a:ext uri="{FF2B5EF4-FFF2-40B4-BE49-F238E27FC236}">
                <a16:creationId xmlns:a16="http://schemas.microsoft.com/office/drawing/2014/main" id="{8BCF9855-E6E9-475F-A16A-3C54B9E7CE5F}"/>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12</a:t>
            </a:fld>
            <a:endParaRPr lang="en-US"/>
          </a:p>
        </p:txBody>
      </p:sp>
    </p:spTree>
    <p:extLst>
      <p:ext uri="{BB962C8B-B14F-4D97-AF65-F5344CB8AC3E}">
        <p14:creationId xmlns:p14="http://schemas.microsoft.com/office/powerpoint/2010/main" val="424762208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Results Table: Export</a:t>
            </a:r>
          </a:p>
        </p:txBody>
      </p:sp>
      <p:sp>
        <p:nvSpPr>
          <p:cNvPr id="3" name="Content Placeholder 2">
            <a:extLst>
              <a:ext uri="{FF2B5EF4-FFF2-40B4-BE49-F238E27FC236}">
                <a16:creationId xmlns:a16="http://schemas.microsoft.com/office/drawing/2014/main" id="{BF4B85B9-617B-4B3B-B37B-F15D114064B5}"/>
              </a:ext>
            </a:extLst>
          </p:cNvPr>
          <p:cNvSpPr>
            <a:spLocks noGrp="1"/>
          </p:cNvSpPr>
          <p:nvPr>
            <p:ph sz="quarter" idx="13"/>
          </p:nvPr>
        </p:nvSpPr>
        <p:spPr/>
        <p:txBody>
          <a:bodyPr/>
          <a:lstStyle/>
          <a:p>
            <a:pPr fontAlgn="auto">
              <a:spcBef>
                <a:spcPct val="100000"/>
              </a:spcBef>
              <a:spcAft>
                <a:spcPts val="0"/>
              </a:spcAft>
              <a:buSzPct val="99000"/>
              <a:tabLst/>
            </a:pPr>
            <a:r>
              <a:rPr lang="en-US" kern="1200">
                <a:sym typeface="Arial"/>
              </a:rPr>
              <a:t> Formats </a:t>
            </a:r>
          </a:p>
          <a:p>
            <a:pPr marL="254000" lvl="1" indent="-254000" fontAlgn="auto">
              <a:spcBef>
                <a:spcPct val="100000"/>
              </a:spcBef>
              <a:spcAft>
                <a:spcPts val="0"/>
              </a:spcAft>
              <a:buSzPct val="99000"/>
              <a:buFont typeface="Arial"/>
              <a:buChar char="•"/>
              <a:tabLst/>
            </a:pPr>
            <a:r>
              <a:rPr lang="en-US" kern="1200">
                <a:ea typeface="+mn-ea"/>
                <a:sym typeface="Arial"/>
              </a:rPr>
              <a:t>TXT</a:t>
            </a:r>
          </a:p>
          <a:p>
            <a:pPr marL="254000" lvl="1" indent="-254000" fontAlgn="auto">
              <a:spcBef>
                <a:spcPct val="100000"/>
              </a:spcBef>
              <a:spcAft>
                <a:spcPts val="0"/>
              </a:spcAft>
              <a:buSzPct val="99000"/>
              <a:buFont typeface="Arial"/>
              <a:buChar char="•"/>
              <a:tabLst/>
            </a:pPr>
            <a:r>
              <a:rPr lang="en-US" kern="1200">
                <a:ea typeface="+mn-ea"/>
                <a:sym typeface="Arial"/>
              </a:rPr>
              <a:t>CSV</a:t>
            </a:r>
            <a:endParaRPr lang="en-US"/>
          </a:p>
        </p:txBody>
      </p:sp>
      <p:pic>
        <p:nvPicPr>
          <p:cNvPr id="8" name="Content Placeholder 7" descr="Screen shot of the Export window as accessed by the Damage States By Occupancy Class window.">
            <a:extLst>
              <a:ext uri="{FF2B5EF4-FFF2-40B4-BE49-F238E27FC236}">
                <a16:creationId xmlns:a16="http://schemas.microsoft.com/office/drawing/2014/main" id="{8EA77F0B-CD2C-4327-ABA9-8BC4FBAA276A}"/>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2368885"/>
            <a:ext cx="4114800" cy="2129755"/>
          </a:xfrm>
          <a:prstGeom prst="rect">
            <a:avLst/>
          </a:prstGeom>
        </p:spPr>
      </p:pic>
      <p:sp>
        <p:nvSpPr>
          <p:cNvPr id="9" name="Slide Number Placeholder 8">
            <a:extLst>
              <a:ext uri="{FF2B5EF4-FFF2-40B4-BE49-F238E27FC236}">
                <a16:creationId xmlns:a16="http://schemas.microsoft.com/office/drawing/2014/main" id="{77E7DF76-8432-4130-9635-033567217E22}"/>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13</a:t>
            </a:fld>
            <a:endParaRPr lang="en-US"/>
          </a:p>
        </p:txBody>
      </p:sp>
    </p:spTree>
    <p:extLst>
      <p:ext uri="{BB962C8B-B14F-4D97-AF65-F5344CB8AC3E}">
        <p14:creationId xmlns:p14="http://schemas.microsoft.com/office/powerpoint/2010/main" val="43303116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Summary Report: Export</a:t>
            </a:r>
          </a:p>
        </p:txBody>
      </p:sp>
      <p:sp>
        <p:nvSpPr>
          <p:cNvPr id="3" name="Content Placeholder 2">
            <a:extLst>
              <a:ext uri="{FF2B5EF4-FFF2-40B4-BE49-F238E27FC236}">
                <a16:creationId xmlns:a16="http://schemas.microsoft.com/office/drawing/2014/main" id="{23A6DA8E-98E6-4697-84F4-92C13D655F40}"/>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PDF</a:t>
            </a:r>
          </a:p>
          <a:p>
            <a:pPr marL="254000" lvl="1" indent="-254000" fontAlgn="auto">
              <a:spcBef>
                <a:spcPct val="100000"/>
              </a:spcBef>
              <a:spcAft>
                <a:spcPts val="0"/>
              </a:spcAft>
              <a:buSzPct val="99000"/>
              <a:buFont typeface="Arial"/>
              <a:buChar char="•"/>
              <a:tabLst/>
            </a:pPr>
            <a:r>
              <a:rPr lang="en-US" kern="1200" dirty="0">
                <a:ea typeface="+mn-ea"/>
                <a:sym typeface="Arial"/>
              </a:rPr>
              <a:t>RTF</a:t>
            </a:r>
          </a:p>
          <a:p>
            <a:pPr marL="254000" lvl="1" indent="-254000" fontAlgn="auto">
              <a:spcBef>
                <a:spcPct val="100000"/>
              </a:spcBef>
              <a:spcAft>
                <a:spcPts val="0"/>
              </a:spcAft>
              <a:buSzPct val="99000"/>
              <a:buFont typeface="Arial"/>
              <a:buChar char="•"/>
              <a:tabLst/>
            </a:pPr>
            <a:r>
              <a:rPr lang="en-US" kern="1200" dirty="0">
                <a:ea typeface="+mn-ea"/>
                <a:sym typeface="Arial"/>
              </a:rPr>
              <a:t>DOC</a:t>
            </a:r>
          </a:p>
          <a:p>
            <a:pPr marL="254000" lvl="1" indent="-254000" fontAlgn="auto">
              <a:spcBef>
                <a:spcPct val="100000"/>
              </a:spcBef>
              <a:spcAft>
                <a:spcPts val="0"/>
              </a:spcAft>
              <a:buSzPct val="99000"/>
              <a:buFont typeface="Arial"/>
              <a:buChar char="•"/>
              <a:tabLst/>
            </a:pPr>
            <a:r>
              <a:rPr lang="en-US" kern="1200" dirty="0">
                <a:ea typeface="+mn-ea"/>
                <a:sym typeface="Arial"/>
              </a:rPr>
              <a:t>XLS</a:t>
            </a:r>
          </a:p>
          <a:p>
            <a:pPr marL="254000" lvl="1" indent="-254000" fontAlgn="auto">
              <a:spcBef>
                <a:spcPct val="100000"/>
              </a:spcBef>
              <a:spcAft>
                <a:spcPts val="0"/>
              </a:spcAft>
              <a:buSzPct val="99000"/>
              <a:buFont typeface="Arial"/>
              <a:buChar char="•"/>
              <a:tabLst/>
            </a:pPr>
            <a:r>
              <a:rPr lang="en-US" kern="1200" dirty="0">
                <a:ea typeface="+mn-ea"/>
                <a:sym typeface="Arial"/>
              </a:rPr>
              <a:t>CSV</a:t>
            </a:r>
          </a:p>
          <a:p>
            <a:pPr marL="254000" lvl="1" indent="-254000" fontAlgn="auto">
              <a:spcBef>
                <a:spcPct val="100000"/>
              </a:spcBef>
              <a:spcAft>
                <a:spcPts val="0"/>
              </a:spcAft>
              <a:buSzPct val="99000"/>
              <a:buFont typeface="Arial"/>
              <a:buChar char="•"/>
              <a:tabLst/>
            </a:pPr>
            <a:r>
              <a:rPr lang="en-US" kern="1200" dirty="0">
                <a:ea typeface="+mn-ea"/>
                <a:sym typeface="Arial"/>
              </a:rPr>
              <a:t>TXT</a:t>
            </a:r>
          </a:p>
          <a:p>
            <a:pPr marL="254000" lvl="1" indent="-254000" fontAlgn="auto">
              <a:spcBef>
                <a:spcPct val="100000"/>
              </a:spcBef>
              <a:spcAft>
                <a:spcPts val="0"/>
              </a:spcAft>
              <a:buSzPct val="99000"/>
              <a:buFont typeface="Arial"/>
              <a:buChar char="•"/>
              <a:tabLst/>
            </a:pPr>
            <a:r>
              <a:rPr lang="en-US" kern="1200" dirty="0">
                <a:ea typeface="+mn-ea"/>
                <a:sym typeface="Arial"/>
              </a:rPr>
              <a:t>XML</a:t>
            </a:r>
          </a:p>
          <a:p>
            <a:pPr marL="254000" lvl="1" indent="-254000" fontAlgn="auto">
              <a:spcBef>
                <a:spcPct val="100000"/>
              </a:spcBef>
              <a:spcAft>
                <a:spcPts val="0"/>
              </a:spcAft>
              <a:buSzPct val="99000"/>
              <a:buFont typeface="Arial"/>
              <a:buChar char="•"/>
              <a:tabLst/>
            </a:pPr>
            <a:r>
              <a:rPr lang="en-US" kern="1200" dirty="0">
                <a:ea typeface="+mn-ea"/>
                <a:sym typeface="Arial"/>
              </a:rPr>
              <a:t>Etc.</a:t>
            </a:r>
            <a:endParaRPr lang="en-US" dirty="0"/>
          </a:p>
        </p:txBody>
      </p:sp>
      <p:pic>
        <p:nvPicPr>
          <p:cNvPr id="8" name="Content Placeholder 7" descr="Screen shot of the Export window as accessed by the Summary Report Toolbar.">
            <a:extLst>
              <a:ext uri="{FF2B5EF4-FFF2-40B4-BE49-F238E27FC236}">
                <a16:creationId xmlns:a16="http://schemas.microsoft.com/office/drawing/2014/main" id="{EB5F2FA9-E631-4FA9-989B-B637DEFE3F5D}"/>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2285837"/>
            <a:ext cx="4114800" cy="2295850"/>
          </a:xfrm>
          <a:prstGeom prst="rect">
            <a:avLst/>
          </a:prstGeom>
        </p:spPr>
      </p:pic>
      <p:sp>
        <p:nvSpPr>
          <p:cNvPr id="9" name="Slide Number Placeholder 8">
            <a:extLst>
              <a:ext uri="{FF2B5EF4-FFF2-40B4-BE49-F238E27FC236}">
                <a16:creationId xmlns:a16="http://schemas.microsoft.com/office/drawing/2014/main" id="{C2BC1F08-3698-43E9-9563-C89C33807537}"/>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14</a:t>
            </a:fld>
            <a:endParaRPr lang="en-US"/>
          </a:p>
        </p:txBody>
      </p:sp>
    </p:spTree>
    <p:extLst>
      <p:ext uri="{BB962C8B-B14F-4D97-AF65-F5344CB8AC3E}">
        <p14:creationId xmlns:p14="http://schemas.microsoft.com/office/powerpoint/2010/main" val="305967434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7.2: Hurricane Results</a:t>
            </a:r>
          </a:p>
        </p:txBody>
      </p:sp>
      <p:sp>
        <p:nvSpPr>
          <p:cNvPr id="3" name="Content Placeholder 2">
            <a:extLst>
              <a:ext uri="{FF2B5EF4-FFF2-40B4-BE49-F238E27FC236}">
                <a16:creationId xmlns:a16="http://schemas.microsoft.com/office/drawing/2014/main" id="{384E03BF-1FDD-4815-B17B-21FBFB32DB04}"/>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Learn methods for displaying hurricane results. </a:t>
            </a:r>
          </a:p>
          <a:p>
            <a:pPr>
              <a:spcBef>
                <a:spcPct val="100000"/>
              </a:spcBef>
              <a:buSzPct val="99000"/>
            </a:pPr>
            <a:r>
              <a:rPr lang="en-US" kern="1200">
                <a:sym typeface="Arial"/>
              </a:rPr>
              <a:t>Time: 30 minutes</a:t>
            </a:r>
            <a:endParaRPr lang="en-US"/>
          </a:p>
        </p:txBody>
      </p:sp>
      <p:sp>
        <p:nvSpPr>
          <p:cNvPr id="6" name="Slide Number Placeholder 5">
            <a:extLst>
              <a:ext uri="{FF2B5EF4-FFF2-40B4-BE49-F238E27FC236}">
                <a16:creationId xmlns:a16="http://schemas.microsoft.com/office/drawing/2014/main" id="{44C38E2C-9EC6-49AD-AED8-5F6D593CA5FA}"/>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15</a:t>
            </a:fld>
            <a:endParaRPr lang="en-US"/>
          </a:p>
        </p:txBody>
      </p:sp>
    </p:spTree>
    <p:extLst>
      <p:ext uri="{BB962C8B-B14F-4D97-AF65-F5344CB8AC3E}">
        <p14:creationId xmlns:p14="http://schemas.microsoft.com/office/powerpoint/2010/main" val="306925594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7.2: Tasks</a:t>
            </a:r>
          </a:p>
        </p:txBody>
      </p:sp>
      <p:sp>
        <p:nvSpPr>
          <p:cNvPr id="3" name="Content Placeholder 2">
            <a:extLst>
              <a:ext uri="{FF2B5EF4-FFF2-40B4-BE49-F238E27FC236}">
                <a16:creationId xmlns:a16="http://schemas.microsoft.com/office/drawing/2014/main" id="{293250FB-F80D-4DE0-869F-59573194F8BD}"/>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Import the Hurricane Michael HPR. </a:t>
            </a:r>
          </a:p>
          <a:p>
            <a:pPr fontAlgn="auto">
              <a:spcBef>
                <a:spcPct val="100000"/>
              </a:spcBef>
              <a:spcAft>
                <a:spcPts val="0"/>
              </a:spcAft>
              <a:buSzPct val="99000"/>
              <a:tabLst/>
            </a:pPr>
            <a:r>
              <a:rPr lang="en-US" kern="1200">
                <a:sym typeface="Arial"/>
              </a:rPr>
              <a:t>Task 2: Open the Scenario. </a:t>
            </a:r>
          </a:p>
          <a:p>
            <a:pPr fontAlgn="auto">
              <a:spcBef>
                <a:spcPct val="100000"/>
              </a:spcBef>
              <a:spcAft>
                <a:spcPts val="0"/>
              </a:spcAft>
              <a:buSzPct val="99000"/>
              <a:tabLst/>
            </a:pPr>
            <a:r>
              <a:rPr lang="en-US" kern="1200">
                <a:sym typeface="Arial"/>
              </a:rPr>
              <a:t>Task 3: Prepare the Results in the Map.</a:t>
            </a:r>
          </a:p>
          <a:p>
            <a:pPr fontAlgn="auto">
              <a:spcBef>
                <a:spcPct val="100000"/>
              </a:spcBef>
              <a:spcAft>
                <a:spcPts val="0"/>
              </a:spcAft>
              <a:buSzPct val="99000"/>
              <a:tabLst/>
            </a:pPr>
            <a:r>
              <a:rPr lang="en-US" kern="1200">
                <a:sym typeface="Arial"/>
              </a:rPr>
              <a:t>Task 4: Visualize Building Damage and Dollar Losses. </a:t>
            </a:r>
            <a:endParaRPr lang="en-US"/>
          </a:p>
        </p:txBody>
      </p:sp>
      <p:sp>
        <p:nvSpPr>
          <p:cNvPr id="6" name="Slide Number Placeholder 5">
            <a:extLst>
              <a:ext uri="{FF2B5EF4-FFF2-40B4-BE49-F238E27FC236}">
                <a16:creationId xmlns:a16="http://schemas.microsoft.com/office/drawing/2014/main" id="{4DD42BB2-EA95-4543-814A-1822973F077A}"/>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16</a:t>
            </a:fld>
            <a:endParaRPr lang="en-US"/>
          </a:p>
        </p:txBody>
      </p:sp>
    </p:spTree>
    <p:extLst>
      <p:ext uri="{BB962C8B-B14F-4D97-AF65-F5344CB8AC3E}">
        <p14:creationId xmlns:p14="http://schemas.microsoft.com/office/powerpoint/2010/main" val="198943414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7: Review</a:t>
            </a:r>
          </a:p>
        </p:txBody>
      </p:sp>
      <p:sp>
        <p:nvSpPr>
          <p:cNvPr id="3" name="Content Placeholder 2">
            <a:extLst>
              <a:ext uri="{FF2B5EF4-FFF2-40B4-BE49-F238E27FC236}">
                <a16:creationId xmlns:a16="http://schemas.microsoft.com/office/drawing/2014/main" id="{90FC2DBF-031F-4D5D-879F-228313D1EE12}"/>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How are the general building stock damages reported?</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Rapid Loss Assessment?</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three main formats a user can use to display his/her results?</a:t>
            </a:r>
            <a:endParaRPr lang="en-US" dirty="0"/>
          </a:p>
        </p:txBody>
      </p:sp>
      <p:sp>
        <p:nvSpPr>
          <p:cNvPr id="6" name="Slide Number Placeholder 5">
            <a:extLst>
              <a:ext uri="{FF2B5EF4-FFF2-40B4-BE49-F238E27FC236}">
                <a16:creationId xmlns:a16="http://schemas.microsoft.com/office/drawing/2014/main" id="{B7505141-20D0-4CB6-AF7D-DEF6CA7AE2DF}"/>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17</a:t>
            </a:fld>
            <a:endParaRPr lang="en-US"/>
          </a:p>
        </p:txBody>
      </p:sp>
    </p:spTree>
    <p:extLst>
      <p:ext uri="{BB962C8B-B14F-4D97-AF65-F5344CB8AC3E}">
        <p14:creationId xmlns:p14="http://schemas.microsoft.com/office/powerpoint/2010/main" val="7612292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26F6A560-470E-4315-9124-76EBCC835489}"/>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E09084EF-36DD-44F9-B30D-4950ADDE4077}"/>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18</a:t>
            </a:fld>
            <a:endParaRPr lang="en-US"/>
          </a:p>
        </p:txBody>
      </p:sp>
    </p:spTree>
    <p:extLst>
      <p:ext uri="{BB962C8B-B14F-4D97-AF65-F5344CB8AC3E}">
        <p14:creationId xmlns:p14="http://schemas.microsoft.com/office/powerpoint/2010/main" val="418890664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Goal and Objectives</a:t>
            </a:r>
          </a:p>
        </p:txBody>
      </p:sp>
      <p:sp>
        <p:nvSpPr>
          <p:cNvPr id="3" name="Content Placeholder 2">
            <a:extLst>
              <a:ext uri="{FF2B5EF4-FFF2-40B4-BE49-F238E27FC236}">
                <a16:creationId xmlns:a16="http://schemas.microsoft.com/office/drawing/2014/main" id="{0D61BD4C-3637-43AE-B35B-9173359ADFBA}"/>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To provide an overview of the set of results and how they can be viewed in Hazus.</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Understand the damage and loss outputs.</a:t>
            </a:r>
          </a:p>
          <a:p>
            <a:pPr marL="254000" lvl="1" indent="-254000" fontAlgn="auto">
              <a:spcBef>
                <a:spcPct val="100000"/>
              </a:spcBef>
              <a:spcAft>
                <a:spcPts val="0"/>
              </a:spcAft>
              <a:buSzPct val="99000"/>
              <a:buFont typeface="Arial"/>
              <a:buChar char="•"/>
              <a:tabLst/>
            </a:pPr>
            <a:r>
              <a:rPr lang="en-US" kern="1200">
                <a:ea typeface="+mn-ea"/>
                <a:sym typeface="Arial"/>
              </a:rPr>
              <a:t>Interpret the meaning of the results.</a:t>
            </a:r>
            <a:endParaRPr lang="en-US"/>
          </a:p>
        </p:txBody>
      </p:sp>
      <p:sp>
        <p:nvSpPr>
          <p:cNvPr id="6" name="Slide Number Placeholder 5">
            <a:extLst>
              <a:ext uri="{FF2B5EF4-FFF2-40B4-BE49-F238E27FC236}">
                <a16:creationId xmlns:a16="http://schemas.microsoft.com/office/drawing/2014/main" id="{9EB0E66E-5B85-46C9-8CF4-A1F5E465AEE0}"/>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2</a:t>
            </a:fld>
            <a:endParaRPr lang="en-US"/>
          </a:p>
        </p:txBody>
      </p:sp>
    </p:spTree>
    <p:extLst>
      <p:ext uri="{BB962C8B-B14F-4D97-AF65-F5344CB8AC3E}">
        <p14:creationId xmlns:p14="http://schemas.microsoft.com/office/powerpoint/2010/main" val="311100683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Results Formats</a:t>
            </a:r>
          </a:p>
        </p:txBody>
      </p:sp>
      <p:sp>
        <p:nvSpPr>
          <p:cNvPr id="3" name="Content Placeholder 2">
            <a:extLst>
              <a:ext uri="{FF2B5EF4-FFF2-40B4-BE49-F238E27FC236}">
                <a16:creationId xmlns:a16="http://schemas.microsoft.com/office/drawing/2014/main" id="{2149B7BF-52FC-4F4E-8904-FA8084E216CF}"/>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Tables</a:t>
            </a:r>
          </a:p>
          <a:p>
            <a:pPr marL="254000" lvl="1" indent="-254000" fontAlgn="auto">
              <a:spcBef>
                <a:spcPct val="100000"/>
              </a:spcBef>
              <a:spcAft>
                <a:spcPts val="0"/>
              </a:spcAft>
              <a:buSzPct val="99000"/>
              <a:buFont typeface="Arial"/>
              <a:buChar char="•"/>
              <a:tabLst/>
            </a:pPr>
            <a:r>
              <a:rPr lang="en-US" kern="1200" dirty="0">
                <a:ea typeface="+mn-ea"/>
                <a:sym typeface="Arial"/>
              </a:rPr>
              <a:t>Maps</a:t>
            </a:r>
          </a:p>
          <a:p>
            <a:pPr marL="254000" lvl="1" indent="-254000" fontAlgn="auto">
              <a:spcBef>
                <a:spcPct val="100000"/>
              </a:spcBef>
              <a:spcAft>
                <a:spcPts val="0"/>
              </a:spcAft>
              <a:buSzPct val="99000"/>
              <a:buFont typeface="Arial"/>
              <a:buChar char="•"/>
              <a:tabLst/>
            </a:pPr>
            <a:r>
              <a:rPr lang="en-US" kern="1200" dirty="0">
                <a:ea typeface="+mn-ea"/>
                <a:sym typeface="Arial"/>
              </a:rPr>
              <a:t>Reports</a:t>
            </a:r>
            <a:endParaRPr lang="en-US" dirty="0"/>
          </a:p>
        </p:txBody>
      </p:sp>
      <p:pic>
        <p:nvPicPr>
          <p:cNvPr id="9" name="Content Placeholder 8" descr="A screen shot of the three different results formats: maps, reports, and tables.">
            <a:extLst>
              <a:ext uri="{FF2B5EF4-FFF2-40B4-BE49-F238E27FC236}">
                <a16:creationId xmlns:a16="http://schemas.microsoft.com/office/drawing/2014/main" id="{D8269AC4-467B-4A3B-BB83-1696D7E9D00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220165"/>
            <a:ext cx="4114800" cy="2427194"/>
          </a:xfrm>
          <a:prstGeom prst="rect">
            <a:avLst/>
          </a:prstGeom>
        </p:spPr>
      </p:pic>
      <p:sp>
        <p:nvSpPr>
          <p:cNvPr id="10" name="Slide Number Placeholder 9">
            <a:extLst>
              <a:ext uri="{FF2B5EF4-FFF2-40B4-BE49-F238E27FC236}">
                <a16:creationId xmlns:a16="http://schemas.microsoft.com/office/drawing/2014/main" id="{90C00F43-3C09-4E01-9CA5-3C19F01127C7}"/>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3</a:t>
            </a:fld>
            <a:endParaRPr lang="en-US"/>
          </a:p>
        </p:txBody>
      </p:sp>
    </p:spTree>
    <p:extLst>
      <p:ext uri="{BB962C8B-B14F-4D97-AF65-F5344CB8AC3E}">
        <p14:creationId xmlns:p14="http://schemas.microsoft.com/office/powerpoint/2010/main" val="30547790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Viewing Results</a:t>
            </a:r>
          </a:p>
        </p:txBody>
      </p:sp>
      <p:sp>
        <p:nvSpPr>
          <p:cNvPr id="3" name="Content Placeholder 2">
            <a:extLst>
              <a:ext uri="{FF2B5EF4-FFF2-40B4-BE49-F238E27FC236}">
                <a16:creationId xmlns:a16="http://schemas.microsoft.com/office/drawing/2014/main" id="{03622442-C4C6-410B-8A73-F62B51E9B8E2}"/>
              </a:ext>
            </a:extLst>
          </p:cNvPr>
          <p:cNvSpPr>
            <a:spLocks noGrp="1"/>
          </p:cNvSpPr>
          <p:nvPr>
            <p:ph sz="quarter" idx="13"/>
          </p:nvPr>
        </p:nvSpPr>
        <p:spPr/>
        <p:txBody>
          <a:bodyPr/>
          <a:lstStyle/>
          <a:p>
            <a:pPr marL="254000" lvl="1" indent="-254000">
              <a:spcBef>
                <a:spcPct val="100000"/>
              </a:spcBef>
              <a:buSzPct val="99000"/>
            </a:pPr>
            <a:r>
              <a:rPr lang="en-US" kern="1200" dirty="0">
                <a:sym typeface="Arial"/>
              </a:rPr>
              <a:t>Results menus are enabled once a hurricane scenario has been run and “Analysis &gt; Run” has been selected. </a:t>
            </a:r>
            <a:endParaRPr lang="en-US" dirty="0"/>
          </a:p>
        </p:txBody>
      </p:sp>
      <p:pic>
        <p:nvPicPr>
          <p:cNvPr id="8" name="Content Placeholder 7" descr="A screen shot of the results menu options in Hazus: Storm Track, Wind Speeds, General Building Stock, Combined Wind and Surge Loss, Essential Facilities, User Defined Facilities, Debris, Shelter, and Summary Reports. Storm Track is expanded to reveal Charley Storm Track. Genearl Building Stock is expanded to reveal Building Damage States and Building Economic Loss. Combined Wind and Surge Loss is expanded to reveal by Occupancy and by Building Type.">
            <a:extLst>
              <a:ext uri="{FF2B5EF4-FFF2-40B4-BE49-F238E27FC236}">
                <a16:creationId xmlns:a16="http://schemas.microsoft.com/office/drawing/2014/main" id="{2323199F-53C1-4B29-830D-F29956766D8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359149"/>
            <a:ext cx="4114800" cy="2149226"/>
          </a:xfrm>
          <a:prstGeom prst="rect">
            <a:avLst/>
          </a:prstGeom>
        </p:spPr>
      </p:pic>
      <p:sp>
        <p:nvSpPr>
          <p:cNvPr id="9" name="Slide Number Placeholder 8">
            <a:extLst>
              <a:ext uri="{FF2B5EF4-FFF2-40B4-BE49-F238E27FC236}">
                <a16:creationId xmlns:a16="http://schemas.microsoft.com/office/drawing/2014/main" id="{EEA2CCC3-BE09-466F-BDD2-5FD6D7C9BC5D}"/>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4</a:t>
            </a:fld>
            <a:endParaRPr lang="en-US"/>
          </a:p>
        </p:txBody>
      </p:sp>
    </p:spTree>
    <p:extLst>
      <p:ext uri="{BB962C8B-B14F-4D97-AF65-F5344CB8AC3E}">
        <p14:creationId xmlns:p14="http://schemas.microsoft.com/office/powerpoint/2010/main" val="404811995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Tables</a:t>
            </a:r>
          </a:p>
        </p:txBody>
      </p:sp>
      <p:sp>
        <p:nvSpPr>
          <p:cNvPr id="7" name="Content Placeholder 6">
            <a:extLst>
              <a:ext uri="{FF2B5EF4-FFF2-40B4-BE49-F238E27FC236}">
                <a16:creationId xmlns:a16="http://schemas.microsoft.com/office/drawing/2014/main" id="{53139199-E845-4CFB-8B0C-70B4149399CA}"/>
              </a:ext>
            </a:extLst>
          </p:cNvPr>
          <p:cNvSpPr>
            <a:spLocks noGrp="1"/>
          </p:cNvSpPr>
          <p:nvPr>
            <p:ph sz="quarter" idx="14"/>
          </p:nvPr>
        </p:nvSpPr>
        <p:spPr/>
        <p:txBody>
          <a:bodyPr>
            <a:normAutofit fontScale="77500" lnSpcReduction="20000"/>
          </a:bodyPr>
          <a:lstStyle/>
          <a:p>
            <a:pPr fontAlgn="auto">
              <a:spcBef>
                <a:spcPct val="100000"/>
              </a:spcBef>
              <a:spcAft>
                <a:spcPts val="0"/>
              </a:spcAft>
              <a:buSzPct val="99000"/>
              <a:tabLst/>
            </a:pPr>
            <a:r>
              <a:rPr lang="en-US" kern="1200">
                <a:sym typeface="Arial"/>
              </a:rPr>
              <a:t> </a:t>
            </a:r>
          </a:p>
          <a:p>
            <a:pPr marL="254000" lvl="1" indent="-254000" fontAlgn="auto">
              <a:spcBef>
                <a:spcPct val="100000"/>
              </a:spcBef>
              <a:spcAft>
                <a:spcPts val="0"/>
              </a:spcAft>
              <a:buSzPct val="99000"/>
              <a:buFont typeface="Arial"/>
              <a:buChar char="•"/>
              <a:tabLst/>
            </a:pPr>
            <a:r>
              <a:rPr lang="en-US" kern="1200">
                <a:ea typeface="+mn-ea"/>
                <a:sym typeface="Arial"/>
              </a:rPr>
              <a:t>Results align with inventory and analysis. </a:t>
            </a:r>
          </a:p>
          <a:p>
            <a:pPr marL="254000" lvl="1" indent="-254000" fontAlgn="auto">
              <a:spcBef>
                <a:spcPct val="100000"/>
              </a:spcBef>
              <a:spcAft>
                <a:spcPts val="0"/>
              </a:spcAft>
              <a:buSzPct val="99000"/>
              <a:buFont typeface="Arial"/>
              <a:buChar char="•"/>
              <a:tabLst/>
            </a:pPr>
            <a:r>
              <a:rPr lang="en-US" kern="1200">
                <a:ea typeface="+mn-ea"/>
                <a:sym typeface="Arial"/>
              </a:rPr>
              <a:t>Tables populate only for damaged inventory / tracts. </a:t>
            </a:r>
          </a:p>
          <a:p>
            <a:pPr marL="254000" lvl="1" indent="-254000" fontAlgn="auto">
              <a:spcBef>
                <a:spcPct val="100000"/>
              </a:spcBef>
              <a:spcAft>
                <a:spcPts val="0"/>
              </a:spcAft>
              <a:buSzPct val="99000"/>
              <a:buFont typeface="Arial"/>
              <a:buChar char="•"/>
              <a:tabLst/>
            </a:pPr>
            <a:r>
              <a:rPr lang="en-US" kern="1200">
                <a:ea typeface="+mn-ea"/>
                <a:sym typeface="Arial"/>
              </a:rPr>
              <a:t>Fields can be thematically mapped. </a:t>
            </a:r>
            <a:endParaRPr lang="en-US"/>
          </a:p>
        </p:txBody>
      </p:sp>
      <p:pic>
        <p:nvPicPr>
          <p:cNvPr id="8" name="Content Placeholder 7" descr="Screen shot of a Damage States by Occupancy Class results table for a study region centered on Sarasota Florida.">
            <a:extLst>
              <a:ext uri="{FF2B5EF4-FFF2-40B4-BE49-F238E27FC236}">
                <a16:creationId xmlns:a16="http://schemas.microsoft.com/office/drawing/2014/main" id="{E8B9B0FC-85EF-42E1-8391-243C6D75BFB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21067" y="1152525"/>
            <a:ext cx="5701865" cy="2276475"/>
          </a:xfrm>
          <a:prstGeom prst="rect">
            <a:avLst/>
          </a:prstGeom>
        </p:spPr>
      </p:pic>
      <p:sp>
        <p:nvSpPr>
          <p:cNvPr id="9" name="Slide Number Placeholder 8">
            <a:extLst>
              <a:ext uri="{FF2B5EF4-FFF2-40B4-BE49-F238E27FC236}">
                <a16:creationId xmlns:a16="http://schemas.microsoft.com/office/drawing/2014/main" id="{C293CA6F-9CF5-43FD-92A2-DBC33D795626}"/>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5</a:t>
            </a:fld>
            <a:endParaRPr lang="en-US"/>
          </a:p>
        </p:txBody>
      </p:sp>
    </p:spTree>
    <p:extLst>
      <p:ext uri="{BB962C8B-B14F-4D97-AF65-F5344CB8AC3E}">
        <p14:creationId xmlns:p14="http://schemas.microsoft.com/office/powerpoint/2010/main" val="369298925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Hazard Maps</a:t>
            </a:r>
          </a:p>
        </p:txBody>
      </p:sp>
      <p:sp>
        <p:nvSpPr>
          <p:cNvPr id="3" name="Content Placeholder 2">
            <a:extLst>
              <a:ext uri="{FF2B5EF4-FFF2-40B4-BE49-F238E27FC236}">
                <a16:creationId xmlns:a16="http://schemas.microsoft.com/office/drawing/2014/main" id="{A099B1AE-27D8-4D3A-B163-C3A766A5CD6D}"/>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To show the hazard map choose “Results &gt; Wind Speeds.” </a:t>
            </a:r>
          </a:p>
          <a:p>
            <a:pPr marL="254000" lvl="1" indent="-254000" fontAlgn="auto">
              <a:spcBef>
                <a:spcPct val="100000"/>
              </a:spcBef>
              <a:spcAft>
                <a:spcPts val="0"/>
              </a:spcAft>
              <a:buSzPct val="99000"/>
              <a:buFont typeface="Arial"/>
              <a:buChar char="•"/>
              <a:tabLst/>
            </a:pPr>
            <a:r>
              <a:rPr lang="en-US" kern="1200" dirty="0">
                <a:ea typeface="+mn-ea"/>
                <a:sym typeface="Arial"/>
              </a:rPr>
              <a:t>Click on the column you wish to map. </a:t>
            </a:r>
          </a:p>
          <a:p>
            <a:pPr marL="254000" lvl="1" indent="-254000" fontAlgn="auto">
              <a:spcBef>
                <a:spcPct val="100000"/>
              </a:spcBef>
              <a:spcAft>
                <a:spcPts val="0"/>
              </a:spcAft>
              <a:buSzPct val="99000"/>
              <a:buFont typeface="Arial"/>
              <a:buChar char="•"/>
              <a:tabLst/>
            </a:pPr>
            <a:r>
              <a:rPr lang="en-US" kern="1200" dirty="0">
                <a:ea typeface="+mn-ea"/>
                <a:sym typeface="Arial"/>
              </a:rPr>
              <a:t>Click “Map.”</a:t>
            </a:r>
            <a:endParaRPr lang="en-US" dirty="0"/>
          </a:p>
        </p:txBody>
      </p:sp>
      <p:pic>
        <p:nvPicPr>
          <p:cNvPr id="8" name="Content Placeholder 7" descr="This image displays all of the possible ways to display hazard maps, tables and maps.">
            <a:extLst>
              <a:ext uri="{FF2B5EF4-FFF2-40B4-BE49-F238E27FC236}">
                <a16:creationId xmlns:a16="http://schemas.microsoft.com/office/drawing/2014/main" id="{323B3DC2-1E71-4C96-9D8D-00A833F8D256}"/>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1785395"/>
            <a:ext cx="4114800" cy="3296734"/>
          </a:xfrm>
          <a:prstGeom prst="rect">
            <a:avLst/>
          </a:prstGeom>
        </p:spPr>
      </p:pic>
      <p:sp>
        <p:nvSpPr>
          <p:cNvPr id="9" name="Slide Number Placeholder 8">
            <a:extLst>
              <a:ext uri="{FF2B5EF4-FFF2-40B4-BE49-F238E27FC236}">
                <a16:creationId xmlns:a16="http://schemas.microsoft.com/office/drawing/2014/main" id="{A6904F19-EAD7-4E0A-87B2-94A5C1C7940D}"/>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6</a:t>
            </a:fld>
            <a:endParaRPr lang="en-US"/>
          </a:p>
        </p:txBody>
      </p:sp>
    </p:spTree>
    <p:extLst>
      <p:ext uri="{BB962C8B-B14F-4D97-AF65-F5344CB8AC3E}">
        <p14:creationId xmlns:p14="http://schemas.microsoft.com/office/powerpoint/2010/main" val="388702475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Windspeed Results</a:t>
            </a:r>
          </a:p>
        </p:txBody>
      </p:sp>
      <p:sp>
        <p:nvSpPr>
          <p:cNvPr id="3" name="Content Placeholder 2">
            <a:extLst>
              <a:ext uri="{FF2B5EF4-FFF2-40B4-BE49-F238E27FC236}">
                <a16:creationId xmlns:a16="http://schemas.microsoft.com/office/drawing/2014/main" id="{1A48D9A3-3410-4034-ADDB-68C3E2BF5D4D}"/>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Peak wind gust: 3 second gust speeds</a:t>
            </a:r>
          </a:p>
          <a:p>
            <a:pPr marL="254000" lvl="1" indent="-254000" fontAlgn="auto">
              <a:spcBef>
                <a:spcPct val="100000"/>
              </a:spcBef>
              <a:spcAft>
                <a:spcPts val="0"/>
              </a:spcAft>
              <a:buSzPct val="99000"/>
              <a:buFont typeface="Arial"/>
              <a:buChar char="•"/>
              <a:tabLst/>
            </a:pPr>
            <a:r>
              <a:rPr lang="en-US" kern="1200">
                <a:ea typeface="+mn-ea"/>
                <a:sym typeface="Arial"/>
              </a:rPr>
              <a:t>Hazus damages and losses are given as a function of the gust speed.</a:t>
            </a:r>
          </a:p>
          <a:p>
            <a:pPr fontAlgn="auto">
              <a:spcBef>
                <a:spcPct val="100000"/>
              </a:spcBef>
              <a:spcAft>
                <a:spcPts val="0"/>
              </a:spcAft>
              <a:buSzPct val="99000"/>
              <a:tabLst/>
            </a:pPr>
            <a:r>
              <a:rPr lang="en-US" kern="1200">
                <a:sym typeface="Arial"/>
              </a:rPr>
              <a:t>Sustained winds: one minute average</a:t>
            </a:r>
          </a:p>
          <a:p>
            <a:pPr marL="254000" lvl="1" indent="-254000" fontAlgn="auto">
              <a:spcBef>
                <a:spcPct val="100000"/>
              </a:spcBef>
              <a:spcAft>
                <a:spcPts val="0"/>
              </a:spcAft>
              <a:buSzPct val="99000"/>
              <a:buFont typeface="Arial"/>
              <a:buChar char="•"/>
              <a:tabLst/>
            </a:pPr>
            <a:r>
              <a:rPr lang="en-US" kern="1200">
                <a:ea typeface="+mn-ea"/>
                <a:sym typeface="Arial"/>
              </a:rPr>
              <a:t>Used for hurricane category determination</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kern="1200">
                <a:sym typeface="Arial"/>
              </a:rPr>
              <a:t>NOTE: In study regions that have hurricane and flood hazards, the windspeeds are displayed on the block level; however, windspeeds are only calculated at the tract level and every block in each tract is assigned the same value.</a:t>
            </a:r>
            <a:endParaRPr lang="en-US"/>
          </a:p>
        </p:txBody>
      </p:sp>
      <p:sp>
        <p:nvSpPr>
          <p:cNvPr id="6" name="Slide Number Placeholder 5">
            <a:extLst>
              <a:ext uri="{FF2B5EF4-FFF2-40B4-BE49-F238E27FC236}">
                <a16:creationId xmlns:a16="http://schemas.microsoft.com/office/drawing/2014/main" id="{8EC5CF0D-B812-445E-A7FB-927E86810DE1}"/>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7</a:t>
            </a:fld>
            <a:endParaRPr lang="en-US"/>
          </a:p>
        </p:txBody>
      </p:sp>
    </p:spTree>
    <p:extLst>
      <p:ext uri="{BB962C8B-B14F-4D97-AF65-F5344CB8AC3E}">
        <p14:creationId xmlns:p14="http://schemas.microsoft.com/office/powerpoint/2010/main" val="14311934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Demonstration 7.1: Viewing Results &amp; Reports</a:t>
            </a:r>
          </a:p>
        </p:txBody>
      </p:sp>
      <p:sp>
        <p:nvSpPr>
          <p:cNvPr id="3" name="Content Placeholder 2">
            <a:extLst>
              <a:ext uri="{FF2B5EF4-FFF2-40B4-BE49-F238E27FC236}">
                <a16:creationId xmlns:a16="http://schemas.microsoft.com/office/drawing/2014/main" id="{666788DA-24C1-4091-A837-27F38B38C82C}"/>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View results and reports from a hurricane analysis.</a:t>
            </a:r>
          </a:p>
          <a:p>
            <a:pPr>
              <a:spcBef>
                <a:spcPct val="100000"/>
              </a:spcBef>
              <a:buSzPct val="99000"/>
            </a:pPr>
            <a:r>
              <a:rPr lang="en-US" kern="1200">
                <a:sym typeface="Arial"/>
              </a:rPr>
              <a:t>Time: 40 Minutes</a:t>
            </a:r>
            <a:endParaRPr lang="en-US"/>
          </a:p>
        </p:txBody>
      </p:sp>
      <p:sp>
        <p:nvSpPr>
          <p:cNvPr id="6" name="Slide Number Placeholder 5">
            <a:extLst>
              <a:ext uri="{FF2B5EF4-FFF2-40B4-BE49-F238E27FC236}">
                <a16:creationId xmlns:a16="http://schemas.microsoft.com/office/drawing/2014/main" id="{22404D8C-D002-421A-9BF5-C751146F8C34}"/>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8</a:t>
            </a:fld>
            <a:endParaRPr lang="en-US"/>
          </a:p>
        </p:txBody>
      </p:sp>
    </p:spTree>
    <p:extLst>
      <p:ext uri="{BB962C8B-B14F-4D97-AF65-F5344CB8AC3E}">
        <p14:creationId xmlns:p14="http://schemas.microsoft.com/office/powerpoint/2010/main" val="320464841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Demonstration 7.1: Tasks</a:t>
            </a:r>
          </a:p>
        </p:txBody>
      </p:sp>
      <p:sp>
        <p:nvSpPr>
          <p:cNvPr id="3" name="Content Placeholder 2">
            <a:extLst>
              <a:ext uri="{FF2B5EF4-FFF2-40B4-BE49-F238E27FC236}">
                <a16:creationId xmlns:a16="http://schemas.microsoft.com/office/drawing/2014/main" id="{FD9424BA-7429-43E7-B9A4-91BFA168950A}"/>
              </a:ext>
            </a:extLst>
          </p:cNvPr>
          <p:cNvSpPr>
            <a:spLocks noGrp="1"/>
          </p:cNvSpPr>
          <p:nvPr>
            <p:ph idx="1"/>
          </p:nvPr>
        </p:nvSpPr>
        <p:spPr/>
        <p:txBody>
          <a:bodyPr>
            <a:normAutofit fontScale="47500" lnSpcReduction="20000"/>
          </a:bodyPr>
          <a:lstStyle/>
          <a:p>
            <a:pPr fontAlgn="auto">
              <a:spcBef>
                <a:spcPct val="100000"/>
              </a:spcBef>
              <a:spcAft>
                <a:spcPts val="0"/>
              </a:spcAft>
              <a:buSzPct val="99000"/>
              <a:tabLst/>
            </a:pPr>
            <a:r>
              <a:rPr lang="en-US" kern="1200">
                <a:sym typeface="Arial"/>
              </a:rPr>
              <a:t> Task 1: Import HPR</a:t>
            </a:r>
          </a:p>
          <a:p>
            <a:pPr fontAlgn="auto">
              <a:spcBef>
                <a:spcPct val="100000"/>
              </a:spcBef>
              <a:spcAft>
                <a:spcPts val="0"/>
              </a:spcAft>
              <a:buSzPct val="99000"/>
              <a:tabLst/>
            </a:pPr>
            <a:r>
              <a:rPr lang="en-US" kern="1200">
                <a:sym typeface="Arial"/>
              </a:rPr>
              <a:t>Task 2: View General Building Stock Damage </a:t>
            </a:r>
          </a:p>
          <a:p>
            <a:pPr fontAlgn="auto">
              <a:spcBef>
                <a:spcPct val="100000"/>
              </a:spcBef>
              <a:spcAft>
                <a:spcPts val="0"/>
              </a:spcAft>
              <a:buSzPct val="99000"/>
              <a:tabLst/>
            </a:pPr>
            <a:r>
              <a:rPr lang="en-US" kern="1200">
                <a:sym typeface="Arial"/>
              </a:rPr>
              <a:t>Task 3: View Essential Facilities Losses</a:t>
            </a:r>
          </a:p>
          <a:p>
            <a:pPr fontAlgn="auto">
              <a:spcBef>
                <a:spcPct val="100000"/>
              </a:spcBef>
              <a:spcAft>
                <a:spcPts val="0"/>
              </a:spcAft>
              <a:buSzPct val="99000"/>
              <a:tabLst/>
            </a:pPr>
            <a:r>
              <a:rPr lang="en-US" kern="1200">
                <a:sym typeface="Arial"/>
              </a:rPr>
              <a:t>Task 4: View Debris</a:t>
            </a:r>
          </a:p>
          <a:p>
            <a:pPr fontAlgn="auto">
              <a:spcBef>
                <a:spcPct val="100000"/>
              </a:spcBef>
              <a:spcAft>
                <a:spcPts val="0"/>
              </a:spcAft>
              <a:buSzPct val="99000"/>
              <a:tabLst/>
            </a:pPr>
            <a:r>
              <a:rPr lang="en-US" kern="1200">
                <a:sym typeface="Arial"/>
              </a:rPr>
              <a:t>Task 5: View Shelter Needs</a:t>
            </a:r>
          </a:p>
          <a:p>
            <a:pPr fontAlgn="auto">
              <a:spcBef>
                <a:spcPct val="100000"/>
              </a:spcBef>
              <a:spcAft>
                <a:spcPts val="0"/>
              </a:spcAft>
              <a:buSzPct val="99000"/>
              <a:tabLst/>
            </a:pPr>
            <a:r>
              <a:rPr lang="en-US" kern="1200">
                <a:sym typeface="Arial"/>
              </a:rPr>
              <a:t>Task 6: Overview of Viewing Reports</a:t>
            </a:r>
          </a:p>
          <a:p>
            <a:pPr fontAlgn="auto">
              <a:spcBef>
                <a:spcPct val="100000"/>
              </a:spcBef>
              <a:spcAft>
                <a:spcPts val="0"/>
              </a:spcAft>
              <a:buSzPct val="99000"/>
              <a:tabLst/>
            </a:pPr>
            <a:r>
              <a:rPr lang="en-US" kern="1200">
                <a:sym typeface="Arial"/>
              </a:rPr>
              <a:t>Task 7: Toolbar</a:t>
            </a:r>
          </a:p>
          <a:p>
            <a:pPr fontAlgn="auto">
              <a:spcBef>
                <a:spcPct val="100000"/>
              </a:spcBef>
              <a:spcAft>
                <a:spcPts val="0"/>
              </a:spcAft>
              <a:buSzPct val="99000"/>
              <a:tabLst/>
            </a:pPr>
            <a:r>
              <a:rPr lang="en-US" kern="1200">
                <a:sym typeface="Arial"/>
              </a:rPr>
              <a:t>Task 8: Inventory Reports</a:t>
            </a:r>
          </a:p>
          <a:p>
            <a:pPr fontAlgn="auto">
              <a:spcBef>
                <a:spcPct val="100000"/>
              </a:spcBef>
              <a:spcAft>
                <a:spcPts val="0"/>
              </a:spcAft>
              <a:buSzPct val="99000"/>
              <a:tabLst/>
            </a:pPr>
            <a:r>
              <a:rPr lang="en-US" kern="1200">
                <a:sym typeface="Arial"/>
              </a:rPr>
              <a:t>Task 9: Building Reports</a:t>
            </a:r>
          </a:p>
          <a:p>
            <a:pPr fontAlgn="auto">
              <a:spcBef>
                <a:spcPct val="100000"/>
              </a:spcBef>
              <a:spcAft>
                <a:spcPts val="0"/>
              </a:spcAft>
              <a:buSzPct val="99000"/>
              <a:tabLst/>
            </a:pPr>
            <a:r>
              <a:rPr lang="en-US" kern="1200">
                <a:sym typeface="Arial"/>
              </a:rPr>
              <a:t>Task 10: Induced Losses</a:t>
            </a:r>
          </a:p>
          <a:p>
            <a:pPr fontAlgn="auto">
              <a:spcBef>
                <a:spcPct val="100000"/>
              </a:spcBef>
              <a:spcAft>
                <a:spcPts val="0"/>
              </a:spcAft>
              <a:buSzPct val="99000"/>
              <a:tabLst/>
            </a:pPr>
            <a:r>
              <a:rPr lang="en-US" kern="1200">
                <a:sym typeface="Arial"/>
              </a:rPr>
              <a:t>Task 11: Direct Losses Reports</a:t>
            </a:r>
          </a:p>
          <a:p>
            <a:pPr fontAlgn="auto">
              <a:spcBef>
                <a:spcPct val="100000"/>
              </a:spcBef>
              <a:spcAft>
                <a:spcPts val="0"/>
              </a:spcAft>
              <a:buSzPct val="99000"/>
              <a:tabLst/>
            </a:pPr>
            <a:r>
              <a:rPr lang="en-US" kern="1200">
                <a:sym typeface="Arial"/>
              </a:rPr>
              <a:t>Task 12: Other Report Options</a:t>
            </a:r>
            <a:endParaRPr lang="en-US"/>
          </a:p>
        </p:txBody>
      </p:sp>
      <p:sp>
        <p:nvSpPr>
          <p:cNvPr id="6" name="Slide Number Placeholder 5">
            <a:extLst>
              <a:ext uri="{FF2B5EF4-FFF2-40B4-BE49-F238E27FC236}">
                <a16:creationId xmlns:a16="http://schemas.microsoft.com/office/drawing/2014/main" id="{002A18BB-89DD-4C27-8D6F-6013EB3C2787}"/>
              </a:ext>
            </a:extLst>
          </p:cNvPr>
          <p:cNvSpPr>
            <a:spLocks noGrp="1"/>
          </p:cNvSpPr>
          <p:nvPr>
            <p:ph type="sldNum" sz="quarter" idx="12"/>
          </p:nvPr>
        </p:nvSpPr>
        <p:spPr/>
        <p:txBody>
          <a:bodyPr/>
          <a:lstStyle/>
          <a:p>
            <a:pPr>
              <a:spcBef>
                <a:spcPts val="100"/>
              </a:spcBef>
              <a:buSzPct val="99000"/>
            </a:pPr>
            <a:fld id="{E1A84777-9E63-43B7-B99B-784DB4A519C6}" type="slidenum">
              <a:rPr lang="en-US" smtClean="0"/>
              <a:pPr>
                <a:spcBef>
                  <a:spcPts val="100"/>
                </a:spcBef>
                <a:buSzPct val="99000"/>
              </a:pPr>
              <a:t>9</a:t>
            </a:fld>
            <a:endParaRPr lang="en-US"/>
          </a:p>
        </p:txBody>
      </p:sp>
    </p:spTree>
    <p:extLst>
      <p:ext uri="{BB962C8B-B14F-4D97-AF65-F5344CB8AC3E}">
        <p14:creationId xmlns:p14="http://schemas.microsoft.com/office/powerpoint/2010/main" val="3426285303"/>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F6BF4E73-DE33-438A-AF69-1BEFB8DC7861}"/>
</file>

<file path=customXml/itemProps2.xml><?xml version="1.0" encoding="utf-8"?>
<ds:datastoreItem xmlns:ds="http://schemas.openxmlformats.org/officeDocument/2006/customXml" ds:itemID="{1B667A14-8D09-4565-B53D-691159DF88FD}"/>
</file>

<file path=customXml/itemProps3.xml><?xml version="1.0" encoding="utf-8"?>
<ds:datastoreItem xmlns:ds="http://schemas.openxmlformats.org/officeDocument/2006/customXml" ds:itemID="{BD4288AE-065F-4C97-8FA2-D3D276AE6286}"/>
</file>

<file path=customXml/itemProps4.xml><?xml version="1.0" encoding="utf-8"?>
<ds:datastoreItem xmlns:ds="http://schemas.openxmlformats.org/officeDocument/2006/customXml" ds:itemID="{F50F199B-D116-4C4D-9495-3A42073DF054}"/>
</file>

<file path=docProps/app.xml><?xml version="1.0" encoding="utf-8"?>
<Properties xmlns="http://schemas.openxmlformats.org/officeDocument/2006/extended-properties" xmlns:vt="http://schemas.openxmlformats.org/officeDocument/2006/docPropsVTypes">
  <Template>EMI_PPT_V7</Template>
  <TotalTime>0</TotalTime>
  <Words>488</Words>
  <Application>Microsoft Office PowerPoint</Application>
  <PresentationFormat>On-screen Show (4:3)</PresentationFormat>
  <Paragraphs>113</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Wingdings</vt:lpstr>
      <vt:lpstr>EMI_PPT</vt:lpstr>
      <vt:lpstr>Lesson 7: Hurricane Model Results</vt:lpstr>
      <vt:lpstr>Goal and Objectives</vt:lpstr>
      <vt:lpstr>Results Formats</vt:lpstr>
      <vt:lpstr>Viewing Results</vt:lpstr>
      <vt:lpstr>Tables</vt:lpstr>
      <vt:lpstr>Hazard Maps</vt:lpstr>
      <vt:lpstr>Windspeed Results</vt:lpstr>
      <vt:lpstr>Demonstration 7.1: Viewing Results &amp; Reports</vt:lpstr>
      <vt:lpstr>Demonstration 7.1: Tasks</vt:lpstr>
      <vt:lpstr>Automated Output Options</vt:lpstr>
      <vt:lpstr>Automated Output Options</vt:lpstr>
      <vt:lpstr>Automated Output Options</vt:lpstr>
      <vt:lpstr>Results Table: Export</vt:lpstr>
      <vt:lpstr>Summary Report: Export</vt:lpstr>
      <vt:lpstr>Exercise 7.2: Hurricane Results</vt:lpstr>
      <vt:lpstr>Exercise 7.2: Tasks</vt:lpstr>
      <vt:lpstr>Lesson 7: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2020-08-06T12:48:12Z</dcterms:created>
  <dcterms:modified xsi:type="dcterms:W3CDTF">2020-08-07T17:13:42Z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