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14.xml" ContentType="application/vnd.openxmlformats-officedocument.presentationml.slideLayout+xml"/>
  <Override PartName="/ppt/theme/theme1.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7m12GLX9zF4elQYbC0+jzg==" hashData="FvCJNQXWFr9168hK2or2jmbfKP891FqfLRvNszz5gtPwcsfYE3M7Vc6wYp9mKlBTClBCmzHLOroNot8OtB70vQ=="/>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50" d="100"/>
          <a:sy n="50" d="100"/>
        </p:scale>
        <p:origin x="3276" y="12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47"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ustomXml" Target="../customXml/item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48" Type="http://schemas.openxmlformats.org/officeDocument/2006/relationships/customXml" Target="../customXml/item3.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ustomXml" Target="../customXml/item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2517775"/>
          </a:xfrm>
        </p:spPr>
        <p:txBody>
          <a:bodyPr/>
          <a:lstStyle/>
          <a:p>
            <a:r>
              <a:rPr lang="en-US"/>
              <a:t>Click to edit Master title style</a:t>
            </a:r>
            <a:endParaRPr lang="en-US" dirty="0"/>
          </a:p>
        </p:txBody>
      </p:sp>
      <p:sp>
        <p:nvSpPr>
          <p:cNvPr id="4" name="Rectangle 4"/>
          <p:cNvSpPr>
            <a:spLocks noGrp="1" noChangeArrowheads="1"/>
          </p:cNvSpPr>
          <p:nvPr>
            <p:ph type="dt" sz="half" idx="10"/>
          </p:nvPr>
        </p:nvSpPr>
        <p:spPr>
          <a:ln/>
        </p:spPr>
        <p:txBody>
          <a:bodyPr/>
          <a:lstStyle>
            <a:lvl1pPr>
              <a:defRPr/>
            </a:lvl1pPr>
          </a:lstStyle>
          <a:p>
            <a:fld id="{C407C513-103B-4F92-A32C-B84A0CB7F3A0}"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42360E14-46C2-426B-9B70-8DACAE283F57}" type="slidenum">
              <a:rPr lang="en-US" smtClean="0"/>
              <a:t>‹#›</a:t>
            </a:fld>
            <a:endParaRPr lang="en-US"/>
          </a:p>
        </p:txBody>
      </p:sp>
    </p:spTree>
    <p:extLst>
      <p:ext uri="{BB962C8B-B14F-4D97-AF65-F5344CB8AC3E}">
        <p14:creationId xmlns:p14="http://schemas.microsoft.com/office/powerpoint/2010/main" val="2463763333"/>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p:cNvSpPr>
            <a:spLocks noGrp="1" noChangeArrowheads="1"/>
          </p:cNvSpPr>
          <p:nvPr>
            <p:ph type="dt" sz="half" idx="10"/>
          </p:nvPr>
        </p:nvSpPr>
        <p:spPr>
          <a:ln/>
        </p:spPr>
        <p:txBody>
          <a:bodyPr/>
          <a:lstStyle>
            <a:lvl1pPr>
              <a:defRPr/>
            </a:lvl1pPr>
          </a:lstStyle>
          <a:p>
            <a:fld id="{C407C513-103B-4F92-A32C-B84A0CB7F3A0}" type="datetimeFigureOut">
              <a:rPr lang="en-US" smtClean="0"/>
              <a:t>8/7/2020</a:t>
            </a:fld>
            <a:endParaRPr lang="en-US"/>
          </a:p>
        </p:txBody>
      </p:sp>
      <p:sp>
        <p:nvSpPr>
          <p:cNvPr id="7" name="Rectangle 5"/>
          <p:cNvSpPr>
            <a:spLocks noGrp="1" noChangeArrowheads="1"/>
          </p:cNvSpPr>
          <p:nvPr>
            <p:ph type="ftr" sz="quarter" idx="11"/>
          </p:nvPr>
        </p:nvSpPr>
        <p:spPr>
          <a:ln/>
        </p:spPr>
        <p:txBody>
          <a:bodyPr/>
          <a:lstStyle>
            <a:lvl1pPr>
              <a:defRPr/>
            </a:lvl1pPr>
          </a:lstStyle>
          <a:p>
            <a:endParaRPr lang="en-US"/>
          </a:p>
        </p:txBody>
      </p:sp>
      <p:sp>
        <p:nvSpPr>
          <p:cNvPr id="8" name="Slide Number Placeholder 3"/>
          <p:cNvSpPr>
            <a:spLocks noGrp="1"/>
          </p:cNvSpPr>
          <p:nvPr>
            <p:ph type="sldNum" sz="quarter" idx="12"/>
          </p:nvPr>
        </p:nvSpPr>
        <p:spPr>
          <a:ln/>
        </p:spPr>
        <p:txBody>
          <a:bodyPr/>
          <a:lstStyle>
            <a:lvl1pPr>
              <a:defRPr/>
            </a:lvl1pPr>
          </a:lstStyle>
          <a:p>
            <a:fld id="{42360E14-46C2-426B-9B70-8DACAE283F57}" type="slidenum">
              <a:rPr lang="en-US" smtClean="0"/>
              <a:t>‹#›</a:t>
            </a:fld>
            <a:endParaRPr lang="en-US"/>
          </a:p>
        </p:txBody>
      </p:sp>
    </p:spTree>
    <p:extLst>
      <p:ext uri="{BB962C8B-B14F-4D97-AF65-F5344CB8AC3E}">
        <p14:creationId xmlns:p14="http://schemas.microsoft.com/office/powerpoint/2010/main" val="3489589013"/>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fld id="{C407C513-103B-4F92-A32C-B84A0CB7F3A0}" type="datetimeFigureOut">
              <a:rPr lang="en-US" smtClean="0"/>
              <a:t>8/7/2020</a:t>
            </a:fld>
            <a:endParaRPr lang="en-US"/>
          </a:p>
        </p:txBody>
      </p:sp>
      <p:sp>
        <p:nvSpPr>
          <p:cNvPr id="4" name="Rectangle 5"/>
          <p:cNvSpPr>
            <a:spLocks noGrp="1" noChangeArrowheads="1"/>
          </p:cNvSpPr>
          <p:nvPr>
            <p:ph type="ftr" sz="quarter" idx="11"/>
          </p:nvPr>
        </p:nvSpPr>
        <p:spPr>
          <a:ln/>
        </p:spPr>
        <p:txBody>
          <a:bodyPr/>
          <a:lstStyle>
            <a:lvl1pPr>
              <a:defRPr/>
            </a:lvl1pPr>
          </a:lstStyle>
          <a:p>
            <a:endParaRPr lang="en-US"/>
          </a:p>
        </p:txBody>
      </p:sp>
      <p:sp>
        <p:nvSpPr>
          <p:cNvPr id="5" name="Slide Number Placeholder 3"/>
          <p:cNvSpPr>
            <a:spLocks noGrp="1"/>
          </p:cNvSpPr>
          <p:nvPr>
            <p:ph type="sldNum" sz="quarter" idx="12"/>
          </p:nvPr>
        </p:nvSpPr>
        <p:spPr>
          <a:ln/>
        </p:spPr>
        <p:txBody>
          <a:bodyPr/>
          <a:lstStyle>
            <a:lvl1pPr>
              <a:defRPr/>
            </a:lvl1pPr>
          </a:lstStyle>
          <a:p>
            <a:fld id="{42360E14-46C2-426B-9B70-8DACAE283F57}" type="slidenum">
              <a:rPr lang="en-US" smtClean="0"/>
              <a:t>‹#›</a:t>
            </a:fld>
            <a:endParaRPr lang="en-US"/>
          </a:p>
        </p:txBody>
      </p:sp>
    </p:spTree>
    <p:extLst>
      <p:ext uri="{BB962C8B-B14F-4D97-AF65-F5344CB8AC3E}">
        <p14:creationId xmlns:p14="http://schemas.microsoft.com/office/powerpoint/2010/main" val="621648853"/>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fld id="{C407C513-103B-4F92-A32C-B84A0CB7F3A0}" type="datetimeFigureOut">
              <a:rPr lang="en-US" smtClean="0"/>
              <a:t>8/7/2020</a:t>
            </a:fld>
            <a:endParaRPr lang="en-US"/>
          </a:p>
        </p:txBody>
      </p:sp>
      <p:sp>
        <p:nvSpPr>
          <p:cNvPr id="3" name="Rectangle 5"/>
          <p:cNvSpPr>
            <a:spLocks noGrp="1" noChangeArrowheads="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42360E14-46C2-426B-9B70-8DACAE283F57}" type="slidenum">
              <a:rPr lang="en-US" smtClean="0"/>
              <a:t>‹#›</a:t>
            </a:fld>
            <a:endParaRPr lang="en-US"/>
          </a:p>
        </p:txBody>
      </p:sp>
    </p:spTree>
    <p:extLst>
      <p:ext uri="{BB962C8B-B14F-4D97-AF65-F5344CB8AC3E}">
        <p14:creationId xmlns:p14="http://schemas.microsoft.com/office/powerpoint/2010/main" val="2646957629"/>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C407C513-103B-4F92-A32C-B84A0CB7F3A0}"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42360E14-46C2-426B-9B70-8DACAE283F57}" type="slidenum">
              <a:rPr lang="en-US" smtClean="0"/>
              <a:t>‹#›</a:t>
            </a:fld>
            <a:endParaRPr lang="en-US"/>
          </a:p>
        </p:txBody>
      </p:sp>
    </p:spTree>
    <p:extLst>
      <p:ext uri="{BB962C8B-B14F-4D97-AF65-F5344CB8AC3E}">
        <p14:creationId xmlns:p14="http://schemas.microsoft.com/office/powerpoint/2010/main" val="2327910016"/>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C407C513-103B-4F92-A32C-B84A0CB7F3A0}"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42360E14-46C2-426B-9B70-8DACAE283F57}" type="slidenum">
              <a:rPr lang="en-US" smtClean="0"/>
              <a:t>‹#›</a:t>
            </a:fld>
            <a:endParaRPr lang="en-US"/>
          </a:p>
        </p:txBody>
      </p:sp>
    </p:spTree>
    <p:extLst>
      <p:ext uri="{BB962C8B-B14F-4D97-AF65-F5344CB8AC3E}">
        <p14:creationId xmlns:p14="http://schemas.microsoft.com/office/powerpoint/2010/main" val="2738864976"/>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C407C513-103B-4F92-A32C-B84A0CB7F3A0}"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42360E14-46C2-426B-9B70-8DACAE283F57}" type="slidenum">
              <a:rPr lang="en-US" smtClean="0"/>
              <a:t>‹#›</a:t>
            </a:fld>
            <a:endParaRPr lang="en-US"/>
          </a:p>
        </p:txBody>
      </p:sp>
    </p:spTree>
    <p:extLst>
      <p:ext uri="{BB962C8B-B14F-4D97-AF65-F5344CB8AC3E}">
        <p14:creationId xmlns:p14="http://schemas.microsoft.com/office/powerpoint/2010/main" val="3404731402"/>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C407C513-103B-4F92-A32C-B84A0CB7F3A0}"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42360E14-46C2-426B-9B70-8DACAE283F57}" type="slidenum">
              <a:rPr lang="en-US" smtClean="0"/>
              <a:t>‹#›</a:t>
            </a:fld>
            <a:endParaRPr lang="en-US"/>
          </a:p>
        </p:txBody>
      </p:sp>
    </p:spTree>
    <p:extLst>
      <p:ext uri="{BB962C8B-B14F-4D97-AF65-F5344CB8AC3E}">
        <p14:creationId xmlns:p14="http://schemas.microsoft.com/office/powerpoint/2010/main" val="2979588430"/>
      </p:ext>
    </p:extLst>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C407C513-103B-4F92-A32C-B84A0CB7F3A0}"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42360E14-46C2-426B-9B70-8DACAE283F57}" type="slidenum">
              <a:rPr lang="en-US" smtClean="0"/>
              <a:t>‹#›</a:t>
            </a:fld>
            <a:endParaRPr lang="en-US"/>
          </a:p>
        </p:txBody>
      </p:sp>
    </p:spTree>
    <p:extLst>
      <p:ext uri="{BB962C8B-B14F-4D97-AF65-F5344CB8AC3E}">
        <p14:creationId xmlns:p14="http://schemas.microsoft.com/office/powerpoint/2010/main" val="1060081881"/>
      </p:ext>
    </p:extLst>
  </p:cSld>
  <p:clrMapOvr>
    <a:masterClrMapping/>
  </p:clrMapOvr>
  <p:transition>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C407C513-103B-4F92-A32C-B84A0CB7F3A0}"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42360E14-46C2-426B-9B70-8DACAE283F57}" type="slidenum">
              <a:rPr lang="en-US" smtClean="0"/>
              <a:t>‹#›</a:t>
            </a:fld>
            <a:endParaRPr lang="en-US"/>
          </a:p>
        </p:txBody>
      </p:sp>
    </p:spTree>
    <p:extLst>
      <p:ext uri="{BB962C8B-B14F-4D97-AF65-F5344CB8AC3E}">
        <p14:creationId xmlns:p14="http://schemas.microsoft.com/office/powerpoint/2010/main" val="4043168147"/>
      </p:ext>
    </p:extLst>
  </p:cSld>
  <p:clrMapOvr>
    <a:masterClrMapping/>
  </p:clrMapOvr>
  <p:transition>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407C513-103B-4F92-A32C-B84A0CB7F3A0}" type="datetimeFigureOut">
              <a:rPr lang="en-US" smtClean="0"/>
              <a:t>8/7/2020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2360E14-46C2-426B-9B70-8DACAE283F57}" type="slidenum">
              <a:rPr lang="en-US" smtClean="0"/>
              <a:t>‹#›</a:t>
            </a:fld>
            <a:endParaRPr lang="en-US"/>
          </a:p>
        </p:txBody>
      </p:sp>
    </p:spTree>
    <p:extLst>
      <p:ext uri="{BB962C8B-B14F-4D97-AF65-F5344CB8AC3E}">
        <p14:creationId xmlns:p14="http://schemas.microsoft.com/office/powerpoint/2010/main" val="123449989"/>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p:cNvSpPr>
            <a:spLocks noGrp="1" noChangeArrowheads="1"/>
          </p:cNvSpPr>
          <p:nvPr>
            <p:ph type="ftr" sz="quarter" idx="10"/>
          </p:nvPr>
        </p:nvSpPr>
        <p:spPr/>
        <p:txBody>
          <a:bodyPr/>
          <a:lstStyle>
            <a:lvl1pPr>
              <a:defRPr/>
            </a:lvl1pPr>
          </a:lstStyle>
          <a:p>
            <a:endParaRPr lang="en-US"/>
          </a:p>
        </p:txBody>
      </p:sp>
      <p:sp>
        <p:nvSpPr>
          <p:cNvPr id="5" name="Slide Number Placeholder 3"/>
          <p:cNvSpPr>
            <a:spLocks noGrp="1"/>
          </p:cNvSpPr>
          <p:nvPr>
            <p:ph type="sldNum" sz="quarter" idx="12"/>
          </p:nvPr>
        </p:nvSpPr>
        <p:spPr>
          <a:xfrm>
            <a:off x="6553200" y="6245225"/>
            <a:ext cx="2133600" cy="476250"/>
          </a:xfrm>
          <a:ln/>
        </p:spPr>
        <p:txBody>
          <a:bodyPr/>
          <a:lstStyle>
            <a:lvl1pPr>
              <a:defRPr/>
            </a:lvl1pPr>
          </a:lstStyle>
          <a:p>
            <a:fld id="{42360E14-46C2-426B-9B70-8DACAE283F57}" type="slidenum">
              <a:rPr lang="en-US" smtClean="0"/>
              <a:t>‹#›</a:t>
            </a:fld>
            <a:endParaRPr lang="en-US"/>
          </a:p>
        </p:txBody>
      </p:sp>
    </p:spTree>
    <p:extLst>
      <p:ext uri="{BB962C8B-B14F-4D97-AF65-F5344CB8AC3E}">
        <p14:creationId xmlns:p14="http://schemas.microsoft.com/office/powerpoint/2010/main" val="4105054198"/>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C407C513-103B-4F92-A32C-B84A0CB7F3A0}"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42360E14-46C2-426B-9B70-8DACAE283F57}" type="slidenum">
              <a:rPr lang="en-US" smtClean="0"/>
              <a:t>‹#›</a:t>
            </a:fld>
            <a:endParaRPr lang="en-US"/>
          </a:p>
        </p:txBody>
      </p:sp>
    </p:spTree>
    <p:extLst>
      <p:ext uri="{BB962C8B-B14F-4D97-AF65-F5344CB8AC3E}">
        <p14:creationId xmlns:p14="http://schemas.microsoft.com/office/powerpoint/2010/main" val="2539929249"/>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C407C513-103B-4F92-A32C-B84A0CB7F3A0}"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42360E14-46C2-426B-9B70-8DACAE283F57}" type="slidenum">
              <a:rPr lang="en-US" smtClean="0"/>
              <a:t>‹#›</a:t>
            </a:fld>
            <a:endParaRPr lang="en-US"/>
          </a:p>
        </p:txBody>
      </p:sp>
      <p:sp>
        <p:nvSpPr>
          <p:cNvPr id="4" name="Content Placeholder 3"/>
          <p:cNvSpPr>
            <a:spLocks noGrp="1"/>
          </p:cNvSpPr>
          <p:nvPr>
            <p:ph sz="quarter" idx="13"/>
          </p:nvPr>
        </p:nvSpPr>
        <p:spPr>
          <a:xfrm>
            <a:off x="457200"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40624296"/>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C407C513-103B-4F92-A32C-B84A0CB7F3A0}"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42360E14-46C2-426B-9B70-8DACAE283F57}" type="slidenum">
              <a:rPr lang="en-US" smtClean="0"/>
              <a:t>‹#›</a:t>
            </a:fld>
            <a:endParaRPr lang="en-US"/>
          </a:p>
        </p:txBody>
      </p:sp>
      <p:sp>
        <p:nvSpPr>
          <p:cNvPr id="9" name="Content Placeholder 3"/>
          <p:cNvSpPr>
            <a:spLocks noGrp="1"/>
          </p:cNvSpPr>
          <p:nvPr>
            <p:ph sz="quarter" idx="13"/>
          </p:nvPr>
        </p:nvSpPr>
        <p:spPr>
          <a:xfrm>
            <a:off x="457200"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3568834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C407C513-103B-4F92-A32C-B84A0CB7F3A0}"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42360E14-46C2-426B-9B70-8DACAE283F57}" type="slidenum">
              <a:rPr lang="en-US" smtClean="0"/>
              <a:t>‹#›</a:t>
            </a:fld>
            <a:endParaRPr lang="en-US"/>
          </a:p>
        </p:txBody>
      </p:sp>
      <p:sp>
        <p:nvSpPr>
          <p:cNvPr id="9" name="Content Placeholder 3"/>
          <p:cNvSpPr>
            <a:spLocks noGrp="1"/>
          </p:cNvSpPr>
          <p:nvPr>
            <p:ph sz="quarter" idx="13"/>
          </p:nvPr>
        </p:nvSpPr>
        <p:spPr>
          <a:xfrm>
            <a:off x="457200" y="1153078"/>
            <a:ext cx="8229600" cy="22759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23285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50108477"/>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One Column TopBottom Top Smal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C407C513-103B-4F92-A32C-B84A0CB7F3A0}"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42360E14-46C2-426B-9B70-8DACAE283F57}" type="slidenum">
              <a:rPr lang="en-US" smtClean="0"/>
              <a:t>‹#›</a:t>
            </a:fld>
            <a:endParaRPr lang="en-US"/>
          </a:p>
        </p:txBody>
      </p:sp>
      <p:sp>
        <p:nvSpPr>
          <p:cNvPr id="9" name="Content Placeholder 3"/>
          <p:cNvSpPr>
            <a:spLocks noGrp="1"/>
          </p:cNvSpPr>
          <p:nvPr>
            <p:ph sz="quarter" idx="13"/>
          </p:nvPr>
        </p:nvSpPr>
        <p:spPr>
          <a:xfrm>
            <a:off x="457200" y="1153078"/>
            <a:ext cx="8229600" cy="88275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2057400"/>
            <a:ext cx="8229600" cy="36475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442322"/>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C407C513-103B-4F92-A32C-B84A0CB7F3A0}"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42360E14-46C2-426B-9B70-8DACAE283F57}" type="slidenum">
              <a:rPr lang="en-US" smtClean="0"/>
              <a:t>‹#›</a:t>
            </a:fld>
            <a:endParaRPr lang="en-US"/>
          </a:p>
        </p:txBody>
      </p:sp>
      <p:sp>
        <p:nvSpPr>
          <p:cNvPr id="4" name="Content Placeholder 3"/>
          <p:cNvSpPr>
            <a:spLocks noGrp="1"/>
          </p:cNvSpPr>
          <p:nvPr>
            <p:ph sz="quarter" idx="13"/>
          </p:nvPr>
        </p:nvSpPr>
        <p:spPr>
          <a:xfrm>
            <a:off x="457201" y="1153077"/>
            <a:ext cx="13716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1905001" y="1153077"/>
            <a:ext cx="6781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98446088"/>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C407C513-103B-4F92-A32C-B84A0CB7F3A0}"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42360E14-46C2-426B-9B70-8DACAE283F57}" type="slidenum">
              <a:rPr lang="en-US" smtClean="0"/>
              <a:t>‹#›</a:t>
            </a:fld>
            <a:endParaRPr lang="en-US"/>
          </a:p>
        </p:txBody>
      </p:sp>
      <p:sp>
        <p:nvSpPr>
          <p:cNvPr id="4" name="Content Placeholder 3"/>
          <p:cNvSpPr>
            <a:spLocks noGrp="1"/>
          </p:cNvSpPr>
          <p:nvPr>
            <p:ph sz="quarter" idx="13"/>
          </p:nvPr>
        </p:nvSpPr>
        <p:spPr>
          <a:xfrm>
            <a:off x="457201" y="1153078"/>
            <a:ext cx="5943598" cy="455184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6400799" y="1153077"/>
            <a:ext cx="2286001" cy="455184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75090676"/>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7"/>
            <a:ext cx="82296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fld id="{C407C513-103B-4F92-A32C-B84A0CB7F3A0}" type="datetimeFigureOut">
              <a:rPr lang="en-US" smtClean="0"/>
              <a:t>8/7/2020</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1600" b="0" i="0" baseline="0" smtClean="0">
                <a:solidFill>
                  <a:srgbClr val="F4F8FE"/>
                </a:solidFill>
                <a:latin typeface="+mn-lt"/>
                <a:cs typeface="+mn-cs"/>
              </a:defRPr>
            </a:lvl1pPr>
          </a:lstStyle>
          <a:p>
            <a:fld id="{42360E14-46C2-426B-9B70-8DACAE283F57}"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ransition>
    <p:wipe dir="r"/>
  </p:transition>
  <p:txStyles>
    <p:titleStyle>
      <a:lvl1pPr algn="l" rtl="0" eaLnBrk="1" fontAlgn="base" hangingPunct="1">
        <a:spcBef>
          <a:spcPct val="0"/>
        </a:spcBef>
        <a:spcAft>
          <a:spcPct val="0"/>
        </a:spcAft>
        <a:defRPr sz="3800" b="1">
          <a:solidFill>
            <a:srgbClr val="000066"/>
          </a:solidFill>
          <a:latin typeface="+mj-lt"/>
          <a:ea typeface="+mj-ea"/>
          <a:cs typeface="+mj-cs"/>
        </a:defRPr>
      </a:lvl1pPr>
      <a:lvl2pPr algn="l" rtl="0" eaLnBrk="1" fontAlgn="base" hangingPunct="1">
        <a:spcBef>
          <a:spcPct val="0"/>
        </a:spcBef>
        <a:spcAft>
          <a:spcPct val="0"/>
        </a:spcAft>
        <a:defRPr sz="3800" b="1">
          <a:solidFill>
            <a:srgbClr val="000066"/>
          </a:solidFill>
          <a:latin typeface="Times New Roman" pitchFamily="18" charset="0"/>
          <a:cs typeface="Arial" charset="0"/>
        </a:defRPr>
      </a:lvl2pPr>
      <a:lvl3pPr algn="l" rtl="0" eaLnBrk="1" fontAlgn="base" hangingPunct="1">
        <a:spcBef>
          <a:spcPct val="0"/>
        </a:spcBef>
        <a:spcAft>
          <a:spcPct val="0"/>
        </a:spcAft>
        <a:defRPr sz="3800" b="1">
          <a:solidFill>
            <a:srgbClr val="000066"/>
          </a:solidFill>
          <a:latin typeface="Times New Roman" pitchFamily="18" charset="0"/>
          <a:cs typeface="Arial" charset="0"/>
        </a:defRPr>
      </a:lvl3pPr>
      <a:lvl4pPr algn="l" rtl="0" eaLnBrk="1" fontAlgn="base" hangingPunct="1">
        <a:spcBef>
          <a:spcPct val="0"/>
        </a:spcBef>
        <a:spcAft>
          <a:spcPct val="0"/>
        </a:spcAft>
        <a:defRPr sz="3800" b="1">
          <a:solidFill>
            <a:srgbClr val="000066"/>
          </a:solidFill>
          <a:latin typeface="Times New Roman" pitchFamily="18" charset="0"/>
          <a:cs typeface="Arial" charset="0"/>
        </a:defRPr>
      </a:lvl4pPr>
      <a:lvl5pPr algn="l" rtl="0" eaLnBrk="1" fontAlgn="base" hangingPunct="1">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marL="0" indent="0" algn="l" rtl="0" eaLnBrk="1" fontAlgn="base" hangingPunct="1">
        <a:spcBef>
          <a:spcPct val="20000"/>
        </a:spcBef>
        <a:spcAft>
          <a:spcPct val="0"/>
        </a:spcAft>
        <a:buNone/>
        <a:tabLst>
          <a:tab pos="401638" algn="l"/>
        </a:tabLst>
        <a:defRPr sz="2800" b="0" baseline="0">
          <a:solidFill>
            <a:srgbClr val="000066"/>
          </a:solidFill>
          <a:latin typeface="+mn-lt"/>
          <a:ea typeface="+mn-ea"/>
          <a:cs typeface="+mn-cs"/>
        </a:defRPr>
      </a:lvl1pPr>
      <a:lvl2pPr marL="457200" indent="-342900" algn="l" rtl="0" eaLnBrk="1" fontAlgn="base" hangingPunct="1">
        <a:spcBef>
          <a:spcPct val="20000"/>
        </a:spcBef>
        <a:spcAft>
          <a:spcPct val="0"/>
        </a:spcAft>
        <a:buFont typeface="Arial" panose="020B0604020202020204" pitchFamily="34" charset="0"/>
        <a:buChar char="•"/>
        <a:tabLst>
          <a:tab pos="401638" algn="l"/>
        </a:tabLst>
        <a:defRPr sz="2800" b="0" baseline="0">
          <a:solidFill>
            <a:srgbClr val="000066"/>
          </a:solidFill>
          <a:latin typeface="+mn-lt"/>
          <a:cs typeface="+mn-cs"/>
        </a:defRPr>
      </a:lvl2pPr>
      <a:lvl3pPr marL="9144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3pPr>
      <a:lvl4pPr marL="13716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4pPr>
      <a:lvl5pPr marL="21748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2: Hazus Inventory</a:t>
            </a:r>
          </a:p>
        </p:txBody>
      </p:sp>
      <p:sp>
        <p:nvSpPr>
          <p:cNvPr id="5" name="TextBox 4"/>
          <p:cNvSpPr txBox="1"/>
          <p:nvPr/>
        </p:nvSpPr>
        <p:spPr>
          <a:xfrm>
            <a:off x="457200" y="1841500"/>
            <a:ext cx="7620000" cy="7694414"/>
          </a:xfrm>
          <a:prstGeom prst="rect">
            <a:avLst/>
          </a:prstGeom>
          <a:noFill/>
        </p:spPr>
        <p:txBody>
          <a:bodyPr vert="horz" rtlCol="0">
            <a:spAutoFit/>
          </a:bodyPr>
          <a:lstStyle/>
          <a:p>
            <a:pPr>
              <a:spcBef>
                <a:spcPct val="100000"/>
              </a:spcBef>
              <a:buSzPct val="99000"/>
            </a:pPr>
            <a:r>
              <a:rPr lang="en-US" sz="2800">
                <a:latin typeface="Arial"/>
                <a:cs typeface="Arial"/>
                <a:sym typeface="Arial"/>
              </a:rPr>
              <a:t> </a:t>
            </a:r>
            <a:r>
              <a:rPr lang="en-US" sz="2800">
                <a:effectLst/>
                <a:latin typeface="Arial"/>
                <a:cs typeface="Arial"/>
                <a:sym typeface="Arial"/>
              </a:rPr>
              <a:t> </a:t>
            </a:r>
            <a:endParaRPr lang="en-US" sz="2800">
              <a:latin typeface="Arial"/>
              <a:cs typeface="Arial"/>
              <a:sym typeface="Arial"/>
            </a:endParaRP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endParaRPr lang="en-US"/>
          </a:p>
        </p:txBody>
      </p:sp>
      <p:pic>
        <p:nvPicPr>
          <p:cNvPr id="7" name="Content Placeholder 6" descr="The Hazus logo in blue lettering on a white background. The name Hazus is dominant with the words Earthquake, Wind, Flood, and Tsunami side-by-side underneath.">
            <a:extLst>
              <a:ext uri="{FF2B5EF4-FFF2-40B4-BE49-F238E27FC236}">
                <a16:creationId xmlns:a16="http://schemas.microsoft.com/office/drawing/2014/main" id="{186696D3-6557-4B22-B584-71F6E055BC7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43428" y="2967884"/>
            <a:ext cx="2857143" cy="847619"/>
          </a:xfrm>
          <a:prstGeom prst="rect">
            <a:avLst/>
          </a:prstGeom>
        </p:spPr>
      </p:pic>
      <p:sp>
        <p:nvSpPr>
          <p:cNvPr id="8" name="Slide Number Placeholder 7">
            <a:extLst>
              <a:ext uri="{FF2B5EF4-FFF2-40B4-BE49-F238E27FC236}">
                <a16:creationId xmlns:a16="http://schemas.microsoft.com/office/drawing/2014/main" id="{70D8E5AE-D8CA-41D4-833C-A8D533E9B2FE}"/>
              </a:ext>
            </a:extLst>
          </p:cNvPr>
          <p:cNvSpPr>
            <a:spLocks noGrp="1"/>
          </p:cNvSpPr>
          <p:nvPr>
            <p:ph type="sldNum" sz="quarter" idx="12"/>
          </p:nvPr>
        </p:nvSpPr>
        <p:spPr/>
        <p:txBody>
          <a:bodyPr/>
          <a:lstStyle/>
          <a:p>
            <a:pPr>
              <a:spcBef>
                <a:spcPts val="100"/>
              </a:spcBef>
              <a:buSzPct val="99000"/>
            </a:pPr>
            <a:fld id="{42360E14-46C2-426B-9B70-8DACAE283F57}" type="slidenum">
              <a:rPr lang="en-US" smtClean="0"/>
              <a:pPr>
                <a:spcBef>
                  <a:spcPts val="100"/>
                </a:spcBef>
                <a:buSzPct val="99000"/>
              </a:pPr>
              <a:t>1</a:t>
            </a:fld>
            <a:endParaRPr lang="en-US"/>
          </a:p>
        </p:txBody>
      </p:sp>
    </p:spTree>
    <p:extLst>
      <p:ext uri="{BB962C8B-B14F-4D97-AF65-F5344CB8AC3E}">
        <p14:creationId xmlns:p14="http://schemas.microsoft.com/office/powerpoint/2010/main" val="950585446"/>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Aggregate Inventory: General Building Stock</a:t>
            </a:r>
          </a:p>
        </p:txBody>
      </p:sp>
      <p:sp>
        <p:nvSpPr>
          <p:cNvPr id="3" name="Content Placeholder 2">
            <a:extLst>
              <a:ext uri="{FF2B5EF4-FFF2-40B4-BE49-F238E27FC236}">
                <a16:creationId xmlns:a16="http://schemas.microsoft.com/office/drawing/2014/main" id="{8ADB3933-167D-48B7-A03B-A0737E67A732}"/>
              </a:ext>
            </a:extLst>
          </p:cNvPr>
          <p:cNvSpPr>
            <a:spLocks noGrp="1"/>
          </p:cNvSpPr>
          <p:nvPr>
            <p:ph idx="1"/>
          </p:nvPr>
        </p:nvSpPr>
        <p:spPr>
          <a:xfrm>
            <a:off x="457200" y="1068388"/>
            <a:ext cx="8229600" cy="1892526"/>
          </a:xfrm>
        </p:spPr>
        <p:txBody>
          <a:bodyPr>
            <a:normAutofit fontScale="92500" lnSpcReduction="20000"/>
          </a:bodyPr>
          <a:lstStyle/>
          <a:p>
            <a:pPr fontAlgn="auto">
              <a:spcBef>
                <a:spcPct val="100000"/>
              </a:spcBef>
              <a:spcAft>
                <a:spcPts val="0"/>
              </a:spcAft>
              <a:buSzPct val="99000"/>
              <a:tabLst/>
            </a:pPr>
            <a:r>
              <a:rPr lang="en-US" kern="1200" dirty="0">
                <a:sym typeface="Arial"/>
              </a:rPr>
              <a:t> Specific Occupancy Categories </a:t>
            </a:r>
          </a:p>
          <a:p>
            <a:pPr marL="254000" lvl="1" indent="-254000" fontAlgn="auto">
              <a:spcBef>
                <a:spcPct val="100000"/>
              </a:spcBef>
              <a:spcAft>
                <a:spcPts val="0"/>
              </a:spcAft>
              <a:buSzPct val="99000"/>
              <a:buFont typeface="Arial"/>
              <a:buChar char="•"/>
              <a:tabLst/>
            </a:pPr>
            <a:r>
              <a:rPr lang="en-US" kern="1200" dirty="0">
                <a:ea typeface="+mn-ea"/>
                <a:sym typeface="Arial"/>
              </a:rPr>
              <a:t>33 Specific Occupancy Types </a:t>
            </a:r>
          </a:p>
          <a:p>
            <a:pPr marL="254000" lvl="1" indent="-254000" fontAlgn="auto">
              <a:spcBef>
                <a:spcPct val="100000"/>
              </a:spcBef>
              <a:spcAft>
                <a:spcPts val="0"/>
              </a:spcAft>
              <a:buSzPct val="99000"/>
              <a:buFont typeface="Arial"/>
              <a:buChar char="•"/>
              <a:tabLst/>
            </a:pPr>
            <a:r>
              <a:rPr lang="en-US" kern="1200" dirty="0">
                <a:ea typeface="+mn-ea"/>
                <a:sym typeface="Arial"/>
              </a:rPr>
              <a:t>You can view the categories from the Inventory menu</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753539419"/>
              </p:ext>
            </p:extLst>
          </p:nvPr>
        </p:nvGraphicFramePr>
        <p:xfrm>
          <a:off x="558800" y="2960915"/>
          <a:ext cx="8127999" cy="2695074"/>
        </p:xfrm>
        <a:graphic>
          <a:graphicData uri="http://schemas.openxmlformats.org/drawingml/2006/table">
            <a:tbl>
              <a:tblPr firstRow="1" bandRow="1">
                <a:tableStyleId>{5940675A-B579-460E-94D1-54222C63F5DA}</a:tableStyleId>
              </a:tblPr>
              <a:tblGrid>
                <a:gridCol w="2709333">
                  <a:extLst>
                    <a:ext uri="{9D8B030D-6E8A-4147-A177-3AD203B41FA5}">
                      <a16:colId xmlns:a16="http://schemas.microsoft.com/office/drawing/2014/main" val="20000"/>
                    </a:ext>
                  </a:extLst>
                </a:gridCol>
                <a:gridCol w="2709333">
                  <a:extLst>
                    <a:ext uri="{9D8B030D-6E8A-4147-A177-3AD203B41FA5}">
                      <a16:colId xmlns:a16="http://schemas.microsoft.com/office/drawing/2014/main" val="20001"/>
                    </a:ext>
                  </a:extLst>
                </a:gridCol>
                <a:gridCol w="2709333">
                  <a:extLst>
                    <a:ext uri="{9D8B030D-6E8A-4147-A177-3AD203B41FA5}">
                      <a16:colId xmlns:a16="http://schemas.microsoft.com/office/drawing/2014/main" val="20002"/>
                    </a:ext>
                  </a:extLst>
                </a:gridCol>
              </a:tblGrid>
              <a:tr h="247507">
                <a:tc>
                  <a:txBody>
                    <a:bodyPr/>
                    <a:lstStyle/>
                    <a:p>
                      <a:pPr lvl="0" algn="l">
                        <a:spcBef>
                          <a:spcPct val="100000"/>
                        </a:spcBef>
                        <a:buClrTx/>
                      </a:pPr>
                      <a:r>
                        <a:rPr lang="en-US" sz="1400">
                          <a:solidFill>
                            <a:srgbClr val="000066"/>
                          </a:solidFill>
                          <a:latin typeface="Arial"/>
                          <a:ea typeface="+mn-ea"/>
                          <a:cs typeface="Arial"/>
                          <a:sym typeface="Arial"/>
                        </a:rPr>
                        <a:t>Specific Occupancy</a:t>
                      </a:r>
                    </a:p>
                  </a:txBody>
                  <a:tcPr>
                    <a:solidFill>
                      <a:srgbClr val="C0C0C0"/>
                    </a:solidFill>
                  </a:tcPr>
                </a:tc>
                <a:tc>
                  <a:txBody>
                    <a:bodyPr/>
                    <a:lstStyle/>
                    <a:p>
                      <a:pPr lvl="0" algn="l">
                        <a:spcBef>
                          <a:spcPct val="100000"/>
                        </a:spcBef>
                        <a:buClrTx/>
                      </a:pPr>
                      <a:r>
                        <a:rPr lang="en-US" sz="1400" dirty="0">
                          <a:solidFill>
                            <a:srgbClr val="000066"/>
                          </a:solidFill>
                          <a:latin typeface="Arial"/>
                          <a:ea typeface="+mn-ea"/>
                          <a:cs typeface="Arial"/>
                          <a:sym typeface="Arial"/>
                        </a:rPr>
                        <a:t>General Occupancy</a:t>
                      </a:r>
                    </a:p>
                  </a:txBody>
                  <a:tcPr>
                    <a:solidFill>
                      <a:srgbClr val="C0C0C0"/>
                    </a:solidFill>
                  </a:tcPr>
                </a:tc>
                <a:tc>
                  <a:txBody>
                    <a:bodyPr/>
                    <a:lstStyle/>
                    <a:p>
                      <a:pPr lvl="0" algn="l">
                        <a:spcBef>
                          <a:spcPct val="100000"/>
                        </a:spcBef>
                        <a:buClrTx/>
                      </a:pPr>
                      <a:r>
                        <a:rPr lang="en-US" sz="1400" dirty="0">
                          <a:solidFill>
                            <a:srgbClr val="000066"/>
                          </a:solidFill>
                          <a:latin typeface="Arial"/>
                          <a:ea typeface="+mn-ea"/>
                          <a:cs typeface="Arial"/>
                          <a:sym typeface="Arial"/>
                        </a:rPr>
                        <a:t>Description</a:t>
                      </a:r>
                    </a:p>
                  </a:txBody>
                  <a:tcPr>
                    <a:solidFill>
                      <a:srgbClr val="C0C0C0"/>
                    </a:solidFill>
                  </a:tcPr>
                </a:tc>
                <a:extLst>
                  <a:ext uri="{0D108BD9-81ED-4DB2-BD59-A6C34878D82A}">
                    <a16:rowId xmlns:a16="http://schemas.microsoft.com/office/drawing/2014/main" val="10000"/>
                  </a:ext>
                </a:extLst>
              </a:tr>
              <a:tr h="247507">
                <a:tc>
                  <a:txBody>
                    <a:bodyPr/>
                    <a:lstStyle/>
                    <a:p>
                      <a:pPr lvl="0" algn="l">
                        <a:spcBef>
                          <a:spcPct val="100000"/>
                        </a:spcBef>
                        <a:buClrTx/>
                      </a:pPr>
                      <a:r>
                        <a:rPr lang="en-US" sz="1400">
                          <a:solidFill>
                            <a:srgbClr val="000066"/>
                          </a:solidFill>
                          <a:latin typeface="Arial"/>
                          <a:ea typeface="+mn-ea"/>
                          <a:cs typeface="Arial"/>
                          <a:sym typeface="Arial"/>
                        </a:rPr>
                        <a:t>AGR1</a:t>
                      </a:r>
                      <a:endParaRPr lang="en-US" sz="1400">
                        <a:solidFill>
                          <a:srgbClr val="000066"/>
                        </a:solidFill>
                      </a:endParaRPr>
                    </a:p>
                  </a:txBody>
                  <a:tcPr/>
                </a:tc>
                <a:tc>
                  <a:txBody>
                    <a:bodyPr/>
                    <a:lstStyle/>
                    <a:p>
                      <a:pPr lvl="0" algn="l">
                        <a:spcBef>
                          <a:spcPct val="100000"/>
                        </a:spcBef>
                        <a:buClrTx/>
                      </a:pPr>
                      <a:r>
                        <a:rPr lang="en-US" sz="1400">
                          <a:solidFill>
                            <a:srgbClr val="000066"/>
                          </a:solidFill>
                          <a:latin typeface="Arial"/>
                          <a:ea typeface="+mn-ea"/>
                          <a:cs typeface="Arial"/>
                          <a:sym typeface="Arial"/>
                        </a:rPr>
                        <a:t>Agriculture</a:t>
                      </a:r>
                      <a:endParaRPr lang="en-US" sz="1400">
                        <a:solidFill>
                          <a:srgbClr val="000066"/>
                        </a:solidFill>
                      </a:endParaRPr>
                    </a:p>
                  </a:txBody>
                  <a:tcPr/>
                </a:tc>
                <a:tc>
                  <a:txBody>
                    <a:bodyPr/>
                    <a:lstStyle/>
                    <a:p>
                      <a:pPr lvl="0" algn="l">
                        <a:spcBef>
                          <a:spcPct val="100000"/>
                        </a:spcBef>
                        <a:buClrTx/>
                      </a:pPr>
                      <a:r>
                        <a:rPr lang="en-US" sz="1400">
                          <a:solidFill>
                            <a:srgbClr val="000066"/>
                          </a:solidFill>
                          <a:latin typeface="Arial"/>
                          <a:ea typeface="+mn-ea"/>
                          <a:cs typeface="Arial"/>
                          <a:sym typeface="Arial"/>
                        </a:rPr>
                        <a:t>Agriculture</a:t>
                      </a:r>
                      <a:endParaRPr lang="en-US" sz="1400">
                        <a:solidFill>
                          <a:srgbClr val="000066"/>
                        </a:solidFill>
                      </a:endParaRPr>
                    </a:p>
                  </a:txBody>
                  <a:tcPr/>
                </a:tc>
                <a:extLst>
                  <a:ext uri="{0D108BD9-81ED-4DB2-BD59-A6C34878D82A}">
                    <a16:rowId xmlns:a16="http://schemas.microsoft.com/office/drawing/2014/main" val="10001"/>
                  </a:ext>
                </a:extLst>
              </a:tr>
              <a:tr h="247507">
                <a:tc>
                  <a:txBody>
                    <a:bodyPr/>
                    <a:lstStyle/>
                    <a:p>
                      <a:pPr lvl="0" algn="l">
                        <a:spcBef>
                          <a:spcPct val="100000"/>
                        </a:spcBef>
                        <a:buClrTx/>
                      </a:pPr>
                      <a:r>
                        <a:rPr lang="en-US" sz="1400">
                          <a:solidFill>
                            <a:srgbClr val="000066"/>
                          </a:solidFill>
                          <a:latin typeface="Arial"/>
                          <a:ea typeface="+mn-ea"/>
                          <a:cs typeface="Arial"/>
                          <a:sym typeface="Arial"/>
                        </a:rPr>
                        <a:t>COM1</a:t>
                      </a:r>
                      <a:endParaRPr lang="en-US" sz="1400">
                        <a:solidFill>
                          <a:srgbClr val="000066"/>
                        </a:solidFill>
                      </a:endParaRPr>
                    </a:p>
                  </a:txBody>
                  <a:tcPr/>
                </a:tc>
                <a:tc>
                  <a:txBody>
                    <a:bodyPr/>
                    <a:lstStyle/>
                    <a:p>
                      <a:pPr lvl="0" algn="l">
                        <a:spcBef>
                          <a:spcPct val="100000"/>
                        </a:spcBef>
                        <a:buClrTx/>
                      </a:pPr>
                      <a:r>
                        <a:rPr lang="en-US" sz="1400">
                          <a:solidFill>
                            <a:srgbClr val="000066"/>
                          </a:solidFill>
                          <a:latin typeface="Arial"/>
                          <a:ea typeface="+mn-ea"/>
                          <a:cs typeface="Arial"/>
                          <a:sym typeface="Arial"/>
                        </a:rPr>
                        <a:t>Commercial</a:t>
                      </a:r>
                      <a:endParaRPr lang="en-US" sz="1400">
                        <a:solidFill>
                          <a:srgbClr val="000066"/>
                        </a:solidFill>
                      </a:endParaRPr>
                    </a:p>
                  </a:txBody>
                  <a:tcPr/>
                </a:tc>
                <a:tc>
                  <a:txBody>
                    <a:bodyPr/>
                    <a:lstStyle/>
                    <a:p>
                      <a:pPr lvl="0" algn="l">
                        <a:spcBef>
                          <a:spcPct val="100000"/>
                        </a:spcBef>
                        <a:buClrTx/>
                      </a:pPr>
                      <a:r>
                        <a:rPr lang="en-US" sz="1400">
                          <a:solidFill>
                            <a:srgbClr val="000066"/>
                          </a:solidFill>
                          <a:latin typeface="Arial"/>
                          <a:ea typeface="+mn-ea"/>
                          <a:cs typeface="Arial"/>
                          <a:sym typeface="Arial"/>
                        </a:rPr>
                        <a:t>Trade</a:t>
                      </a:r>
                      <a:endParaRPr lang="en-US" sz="1400">
                        <a:solidFill>
                          <a:srgbClr val="000066"/>
                        </a:solidFill>
                      </a:endParaRPr>
                    </a:p>
                  </a:txBody>
                  <a:tcPr/>
                </a:tc>
                <a:extLst>
                  <a:ext uri="{0D108BD9-81ED-4DB2-BD59-A6C34878D82A}">
                    <a16:rowId xmlns:a16="http://schemas.microsoft.com/office/drawing/2014/main" val="10002"/>
                  </a:ext>
                </a:extLst>
              </a:tr>
              <a:tr h="247507">
                <a:tc>
                  <a:txBody>
                    <a:bodyPr/>
                    <a:lstStyle/>
                    <a:p>
                      <a:pPr lvl="0" algn="l">
                        <a:spcBef>
                          <a:spcPct val="100000"/>
                        </a:spcBef>
                        <a:buClrTx/>
                      </a:pPr>
                      <a:r>
                        <a:rPr lang="en-US" sz="1400">
                          <a:solidFill>
                            <a:srgbClr val="000066"/>
                          </a:solidFill>
                          <a:latin typeface="Arial"/>
                          <a:ea typeface="+mn-ea"/>
                          <a:cs typeface="Arial"/>
                          <a:sym typeface="Arial"/>
                        </a:rPr>
                        <a:t>COM2</a:t>
                      </a:r>
                      <a:endParaRPr lang="en-US" sz="1400">
                        <a:solidFill>
                          <a:srgbClr val="000066"/>
                        </a:solidFill>
                      </a:endParaRPr>
                    </a:p>
                  </a:txBody>
                  <a:tcPr/>
                </a:tc>
                <a:tc>
                  <a:txBody>
                    <a:bodyPr/>
                    <a:lstStyle/>
                    <a:p>
                      <a:pPr lvl="0" algn="l">
                        <a:spcBef>
                          <a:spcPct val="100000"/>
                        </a:spcBef>
                        <a:buClrTx/>
                      </a:pPr>
                      <a:r>
                        <a:rPr lang="en-US" sz="1400">
                          <a:solidFill>
                            <a:srgbClr val="000066"/>
                          </a:solidFill>
                          <a:latin typeface="Arial"/>
                          <a:ea typeface="+mn-ea"/>
                          <a:cs typeface="Arial"/>
                          <a:sym typeface="Arial"/>
                        </a:rPr>
                        <a:t>Commercial</a:t>
                      </a:r>
                      <a:endParaRPr lang="en-US" sz="1400">
                        <a:solidFill>
                          <a:srgbClr val="000066"/>
                        </a:solidFill>
                      </a:endParaRPr>
                    </a:p>
                  </a:txBody>
                  <a:tcPr/>
                </a:tc>
                <a:tc>
                  <a:txBody>
                    <a:bodyPr/>
                    <a:lstStyle/>
                    <a:p>
                      <a:pPr lvl="0" algn="l">
                        <a:spcBef>
                          <a:spcPct val="100000"/>
                        </a:spcBef>
                        <a:buClrTx/>
                      </a:pPr>
                      <a:r>
                        <a:rPr lang="en-US" sz="1400" dirty="0">
                          <a:solidFill>
                            <a:srgbClr val="000066"/>
                          </a:solidFill>
                          <a:latin typeface="Arial"/>
                          <a:ea typeface="+mn-ea"/>
                          <a:cs typeface="Arial"/>
                          <a:sym typeface="Arial"/>
                        </a:rPr>
                        <a:t>Wholesale Trade</a:t>
                      </a:r>
                      <a:endParaRPr lang="en-US" sz="1400" dirty="0">
                        <a:solidFill>
                          <a:srgbClr val="000066"/>
                        </a:solidFill>
                      </a:endParaRPr>
                    </a:p>
                  </a:txBody>
                  <a:tcPr/>
                </a:tc>
                <a:extLst>
                  <a:ext uri="{0D108BD9-81ED-4DB2-BD59-A6C34878D82A}">
                    <a16:rowId xmlns:a16="http://schemas.microsoft.com/office/drawing/2014/main" val="10003"/>
                  </a:ext>
                </a:extLst>
              </a:tr>
              <a:tr h="433137">
                <a:tc>
                  <a:txBody>
                    <a:bodyPr/>
                    <a:lstStyle/>
                    <a:p>
                      <a:pPr lvl="0" algn="l">
                        <a:spcBef>
                          <a:spcPct val="100000"/>
                        </a:spcBef>
                        <a:buClrTx/>
                      </a:pPr>
                      <a:r>
                        <a:rPr lang="en-US" sz="1400">
                          <a:solidFill>
                            <a:srgbClr val="000066"/>
                          </a:solidFill>
                          <a:latin typeface="Arial"/>
                          <a:ea typeface="+mn-ea"/>
                          <a:cs typeface="Arial"/>
                          <a:sym typeface="Arial"/>
                        </a:rPr>
                        <a:t>COM3</a:t>
                      </a:r>
                      <a:endParaRPr lang="en-US" sz="1400">
                        <a:solidFill>
                          <a:srgbClr val="000066"/>
                        </a:solidFill>
                      </a:endParaRPr>
                    </a:p>
                  </a:txBody>
                  <a:tcPr/>
                </a:tc>
                <a:tc>
                  <a:txBody>
                    <a:bodyPr/>
                    <a:lstStyle/>
                    <a:p>
                      <a:pPr lvl="0" algn="l">
                        <a:spcBef>
                          <a:spcPct val="100000"/>
                        </a:spcBef>
                        <a:buClrTx/>
                      </a:pPr>
                      <a:r>
                        <a:rPr lang="en-US" sz="1400">
                          <a:solidFill>
                            <a:srgbClr val="000066"/>
                          </a:solidFill>
                          <a:latin typeface="Arial"/>
                          <a:ea typeface="+mn-ea"/>
                          <a:cs typeface="Arial"/>
                          <a:sym typeface="Arial"/>
                        </a:rPr>
                        <a:t>Commercial</a:t>
                      </a:r>
                      <a:endParaRPr lang="en-US" sz="1400">
                        <a:solidFill>
                          <a:srgbClr val="000066"/>
                        </a:solidFill>
                      </a:endParaRPr>
                    </a:p>
                  </a:txBody>
                  <a:tcPr/>
                </a:tc>
                <a:tc>
                  <a:txBody>
                    <a:bodyPr/>
                    <a:lstStyle/>
                    <a:p>
                      <a:pPr lvl="0" algn="l">
                        <a:spcBef>
                          <a:spcPct val="100000"/>
                        </a:spcBef>
                        <a:buClrTx/>
                      </a:pPr>
                      <a:r>
                        <a:rPr lang="en-US" sz="1400">
                          <a:solidFill>
                            <a:srgbClr val="000066"/>
                          </a:solidFill>
                          <a:latin typeface="Arial"/>
                          <a:ea typeface="+mn-ea"/>
                          <a:cs typeface="Arial"/>
                          <a:sym typeface="Arial"/>
                        </a:rPr>
                        <a:t>Personal and Repair Service</a:t>
                      </a:r>
                      <a:endParaRPr lang="en-US" sz="1400">
                        <a:solidFill>
                          <a:srgbClr val="000066"/>
                        </a:solidFill>
                      </a:endParaRPr>
                    </a:p>
                  </a:txBody>
                  <a:tcPr/>
                </a:tc>
                <a:extLst>
                  <a:ext uri="{0D108BD9-81ED-4DB2-BD59-A6C34878D82A}">
                    <a16:rowId xmlns:a16="http://schemas.microsoft.com/office/drawing/2014/main" val="10004"/>
                  </a:ext>
                </a:extLst>
              </a:tr>
              <a:tr h="433137">
                <a:tc>
                  <a:txBody>
                    <a:bodyPr/>
                    <a:lstStyle/>
                    <a:p>
                      <a:pPr lvl="0" algn="l">
                        <a:spcBef>
                          <a:spcPct val="100000"/>
                        </a:spcBef>
                        <a:buClrTx/>
                      </a:pPr>
                      <a:r>
                        <a:rPr lang="en-US" sz="1400">
                          <a:solidFill>
                            <a:srgbClr val="000066"/>
                          </a:solidFill>
                          <a:latin typeface="Arial"/>
                          <a:ea typeface="+mn-ea"/>
                          <a:cs typeface="Arial"/>
                          <a:sym typeface="Arial"/>
                        </a:rPr>
                        <a:t>COM4</a:t>
                      </a:r>
                      <a:endParaRPr lang="en-US" sz="1400">
                        <a:solidFill>
                          <a:srgbClr val="000066"/>
                        </a:solidFill>
                      </a:endParaRPr>
                    </a:p>
                  </a:txBody>
                  <a:tcPr/>
                </a:tc>
                <a:tc>
                  <a:txBody>
                    <a:bodyPr/>
                    <a:lstStyle/>
                    <a:p>
                      <a:pPr lvl="0" algn="l">
                        <a:spcBef>
                          <a:spcPct val="100000"/>
                        </a:spcBef>
                        <a:buClrTx/>
                      </a:pPr>
                      <a:r>
                        <a:rPr lang="en-US" sz="1400">
                          <a:solidFill>
                            <a:srgbClr val="000066"/>
                          </a:solidFill>
                          <a:latin typeface="Arial"/>
                          <a:ea typeface="+mn-ea"/>
                          <a:cs typeface="Arial"/>
                          <a:sym typeface="Arial"/>
                        </a:rPr>
                        <a:t>Commercial</a:t>
                      </a:r>
                      <a:endParaRPr lang="en-US" sz="1400">
                        <a:solidFill>
                          <a:srgbClr val="000066"/>
                        </a:solidFill>
                      </a:endParaRPr>
                    </a:p>
                  </a:txBody>
                  <a:tcPr/>
                </a:tc>
                <a:tc>
                  <a:txBody>
                    <a:bodyPr/>
                    <a:lstStyle/>
                    <a:p>
                      <a:pPr lvl="0" algn="l">
                        <a:spcBef>
                          <a:spcPct val="100000"/>
                        </a:spcBef>
                        <a:buClrTx/>
                      </a:pPr>
                      <a:r>
                        <a:rPr lang="en-US" sz="1400">
                          <a:solidFill>
                            <a:srgbClr val="000066"/>
                          </a:solidFill>
                          <a:latin typeface="Arial"/>
                          <a:ea typeface="+mn-ea"/>
                          <a:cs typeface="Arial"/>
                          <a:sym typeface="Arial"/>
                        </a:rPr>
                        <a:t>Professional/Technical Service</a:t>
                      </a:r>
                      <a:endParaRPr lang="en-US" sz="1400">
                        <a:solidFill>
                          <a:srgbClr val="000066"/>
                        </a:solidFill>
                      </a:endParaRPr>
                    </a:p>
                  </a:txBody>
                  <a:tcPr/>
                </a:tc>
                <a:extLst>
                  <a:ext uri="{0D108BD9-81ED-4DB2-BD59-A6C34878D82A}">
                    <a16:rowId xmlns:a16="http://schemas.microsoft.com/office/drawing/2014/main" val="10005"/>
                  </a:ext>
                </a:extLst>
              </a:tr>
              <a:tr h="247507">
                <a:tc>
                  <a:txBody>
                    <a:bodyPr/>
                    <a:lstStyle/>
                    <a:p>
                      <a:pPr lvl="0" algn="l">
                        <a:spcBef>
                          <a:spcPct val="100000"/>
                        </a:spcBef>
                        <a:buClrTx/>
                      </a:pPr>
                      <a:r>
                        <a:rPr lang="en-US" sz="1400">
                          <a:solidFill>
                            <a:srgbClr val="000066"/>
                          </a:solidFill>
                          <a:latin typeface="Arial"/>
                          <a:ea typeface="+mn-ea"/>
                          <a:cs typeface="Arial"/>
                          <a:sym typeface="Arial"/>
                        </a:rPr>
                        <a:t>COM5</a:t>
                      </a:r>
                      <a:endParaRPr lang="en-US" sz="1400">
                        <a:solidFill>
                          <a:srgbClr val="000066"/>
                        </a:solidFill>
                      </a:endParaRPr>
                    </a:p>
                  </a:txBody>
                  <a:tcPr/>
                </a:tc>
                <a:tc>
                  <a:txBody>
                    <a:bodyPr/>
                    <a:lstStyle/>
                    <a:p>
                      <a:pPr lvl="0" algn="l">
                        <a:spcBef>
                          <a:spcPct val="100000"/>
                        </a:spcBef>
                        <a:buClrTx/>
                      </a:pPr>
                      <a:r>
                        <a:rPr lang="en-US" sz="1400">
                          <a:solidFill>
                            <a:srgbClr val="000066"/>
                          </a:solidFill>
                          <a:latin typeface="Arial"/>
                          <a:ea typeface="+mn-ea"/>
                          <a:cs typeface="Arial"/>
                          <a:sym typeface="Arial"/>
                        </a:rPr>
                        <a:t>Commercial</a:t>
                      </a:r>
                      <a:endParaRPr lang="en-US" sz="1400">
                        <a:solidFill>
                          <a:srgbClr val="000066"/>
                        </a:solidFill>
                      </a:endParaRPr>
                    </a:p>
                  </a:txBody>
                  <a:tcPr/>
                </a:tc>
                <a:tc>
                  <a:txBody>
                    <a:bodyPr/>
                    <a:lstStyle/>
                    <a:p>
                      <a:pPr lvl="0" algn="l">
                        <a:spcBef>
                          <a:spcPct val="100000"/>
                        </a:spcBef>
                        <a:buClrTx/>
                      </a:pPr>
                      <a:r>
                        <a:rPr lang="en-US" sz="1400">
                          <a:solidFill>
                            <a:srgbClr val="000066"/>
                          </a:solidFill>
                          <a:latin typeface="Arial"/>
                          <a:ea typeface="+mn-ea"/>
                          <a:cs typeface="Arial"/>
                          <a:sym typeface="Arial"/>
                        </a:rPr>
                        <a:t>Banks</a:t>
                      </a:r>
                      <a:endParaRPr lang="en-US" sz="1400">
                        <a:solidFill>
                          <a:srgbClr val="000066"/>
                        </a:solidFill>
                      </a:endParaRPr>
                    </a:p>
                  </a:txBody>
                  <a:tcPr/>
                </a:tc>
                <a:extLst>
                  <a:ext uri="{0D108BD9-81ED-4DB2-BD59-A6C34878D82A}">
                    <a16:rowId xmlns:a16="http://schemas.microsoft.com/office/drawing/2014/main" val="10006"/>
                  </a:ext>
                </a:extLst>
              </a:tr>
              <a:tr h="247507">
                <a:tc>
                  <a:txBody>
                    <a:bodyPr/>
                    <a:lstStyle/>
                    <a:p>
                      <a:pPr lvl="0" algn="l">
                        <a:spcBef>
                          <a:spcPct val="100000"/>
                        </a:spcBef>
                        <a:buClrTx/>
                      </a:pPr>
                      <a:r>
                        <a:rPr lang="en-US" sz="1400">
                          <a:solidFill>
                            <a:srgbClr val="000066"/>
                          </a:solidFill>
                          <a:latin typeface="Arial"/>
                          <a:ea typeface="+mn-ea"/>
                          <a:cs typeface="Arial"/>
                          <a:sym typeface="Arial"/>
                        </a:rPr>
                        <a:t>COM6</a:t>
                      </a:r>
                      <a:endParaRPr lang="en-US" sz="1400">
                        <a:solidFill>
                          <a:srgbClr val="000066"/>
                        </a:solidFill>
                      </a:endParaRPr>
                    </a:p>
                  </a:txBody>
                  <a:tcPr/>
                </a:tc>
                <a:tc>
                  <a:txBody>
                    <a:bodyPr/>
                    <a:lstStyle/>
                    <a:p>
                      <a:pPr lvl="0" algn="l">
                        <a:spcBef>
                          <a:spcPct val="100000"/>
                        </a:spcBef>
                        <a:buClrTx/>
                      </a:pPr>
                      <a:r>
                        <a:rPr lang="en-US" sz="1400">
                          <a:solidFill>
                            <a:srgbClr val="000066"/>
                          </a:solidFill>
                          <a:latin typeface="Arial"/>
                          <a:ea typeface="+mn-ea"/>
                          <a:cs typeface="Arial"/>
                          <a:sym typeface="Arial"/>
                        </a:rPr>
                        <a:t>Commercial</a:t>
                      </a:r>
                      <a:endParaRPr lang="en-US" sz="1400">
                        <a:solidFill>
                          <a:srgbClr val="000066"/>
                        </a:solidFill>
                      </a:endParaRPr>
                    </a:p>
                  </a:txBody>
                  <a:tcPr/>
                </a:tc>
                <a:tc>
                  <a:txBody>
                    <a:bodyPr/>
                    <a:lstStyle/>
                    <a:p>
                      <a:pPr lvl="0" algn="l">
                        <a:spcBef>
                          <a:spcPct val="100000"/>
                        </a:spcBef>
                        <a:buClrTx/>
                      </a:pPr>
                      <a:r>
                        <a:rPr lang="en-US" sz="1400" dirty="0">
                          <a:solidFill>
                            <a:srgbClr val="000066"/>
                          </a:solidFill>
                          <a:latin typeface="Arial"/>
                          <a:ea typeface="+mn-ea"/>
                          <a:cs typeface="Arial"/>
                          <a:sym typeface="Arial"/>
                        </a:rPr>
                        <a:t>Hospital</a:t>
                      </a:r>
                      <a:endParaRPr lang="en-US" sz="1400" dirty="0">
                        <a:solidFill>
                          <a:srgbClr val="000066"/>
                        </a:solidFill>
                      </a:endParaRPr>
                    </a:p>
                  </a:txBody>
                  <a:tcPr/>
                </a:tc>
                <a:extLst>
                  <a:ext uri="{0D108BD9-81ED-4DB2-BD59-A6C34878D82A}">
                    <a16:rowId xmlns:a16="http://schemas.microsoft.com/office/drawing/2014/main" val="10007"/>
                  </a:ext>
                </a:extLst>
              </a:tr>
            </a:tbl>
          </a:graphicData>
        </a:graphic>
      </p:graphicFrame>
      <p:sp>
        <p:nvSpPr>
          <p:cNvPr id="7" name="Slide Number Placeholder 6">
            <a:extLst>
              <a:ext uri="{FF2B5EF4-FFF2-40B4-BE49-F238E27FC236}">
                <a16:creationId xmlns:a16="http://schemas.microsoft.com/office/drawing/2014/main" id="{57409BAE-261A-4DDC-89E3-F49600B8A0CF}"/>
              </a:ext>
            </a:extLst>
          </p:cNvPr>
          <p:cNvSpPr>
            <a:spLocks noGrp="1"/>
          </p:cNvSpPr>
          <p:nvPr>
            <p:ph type="sldNum" sz="quarter" idx="12"/>
          </p:nvPr>
        </p:nvSpPr>
        <p:spPr/>
        <p:txBody>
          <a:bodyPr/>
          <a:lstStyle/>
          <a:p>
            <a:pPr>
              <a:spcBef>
                <a:spcPts val="100"/>
              </a:spcBef>
              <a:buSzPct val="99000"/>
            </a:pPr>
            <a:fld id="{42360E14-46C2-426B-9B70-8DACAE283F57}" type="slidenum">
              <a:rPr lang="en-US" smtClean="0"/>
              <a:pPr>
                <a:spcBef>
                  <a:spcPts val="100"/>
                </a:spcBef>
                <a:buSzPct val="99000"/>
              </a:pPr>
              <a:t>10</a:t>
            </a:fld>
            <a:endParaRPr lang="en-US"/>
          </a:p>
        </p:txBody>
      </p:sp>
    </p:spTree>
    <p:extLst>
      <p:ext uri="{BB962C8B-B14F-4D97-AF65-F5344CB8AC3E}">
        <p14:creationId xmlns:p14="http://schemas.microsoft.com/office/powerpoint/2010/main" val="1604964912"/>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GBS: Building Count</a:t>
            </a:r>
          </a:p>
        </p:txBody>
      </p:sp>
      <p:sp>
        <p:nvSpPr>
          <p:cNvPr id="3" name="Content Placeholder 2">
            <a:extLst>
              <a:ext uri="{FF2B5EF4-FFF2-40B4-BE49-F238E27FC236}">
                <a16:creationId xmlns:a16="http://schemas.microsoft.com/office/drawing/2014/main" id="{3C443263-972F-4050-862F-09B742E61B81}"/>
              </a:ext>
            </a:extLst>
          </p:cNvPr>
          <p:cNvSpPr>
            <a:spLocks noGrp="1"/>
          </p:cNvSpPr>
          <p:nvPr>
            <p:ph sz="quarter" idx="13"/>
          </p:nvPr>
        </p:nvSpPr>
        <p:spPr/>
        <p:txBody>
          <a:bodyPr>
            <a:normAutofit fontScale="70000" lnSpcReduction="20000"/>
          </a:bodyPr>
          <a:lstStyle/>
          <a:p>
            <a:pPr fontAlgn="auto">
              <a:spcBef>
                <a:spcPct val="100000"/>
              </a:spcBef>
              <a:buSzPct val="99000"/>
              <a:tabLst/>
            </a:pPr>
            <a:r>
              <a:rPr lang="en-US" kern="1200" dirty="0">
                <a:sym typeface="Arial"/>
              </a:rPr>
              <a:t>Square Footage Factors </a:t>
            </a:r>
          </a:p>
          <a:p>
            <a:pPr marL="254000" lvl="1" indent="-254000" fontAlgn="auto">
              <a:spcBef>
                <a:spcPct val="100000"/>
              </a:spcBef>
              <a:buSzPct val="99000"/>
              <a:buFont typeface="Arial"/>
              <a:buChar char="•"/>
              <a:tabLst/>
            </a:pPr>
            <a:r>
              <a:rPr lang="en-US" kern="1200" dirty="0">
                <a:ea typeface="+mn-ea"/>
                <a:sym typeface="Arial"/>
              </a:rPr>
              <a:t>Average square footage for each specific occupancy determined during model development </a:t>
            </a:r>
          </a:p>
          <a:p>
            <a:pPr marL="254000" lvl="1" indent="-254000" fontAlgn="auto">
              <a:spcBef>
                <a:spcPct val="100000"/>
              </a:spcBef>
              <a:buSzPct val="99000"/>
              <a:buFont typeface="Arial"/>
              <a:buChar char="•"/>
              <a:tabLst/>
            </a:pPr>
            <a:r>
              <a:rPr lang="en-US" kern="1200" dirty="0">
                <a:ea typeface="+mn-ea"/>
                <a:sym typeface="Arial"/>
              </a:rPr>
              <a:t>Building counts computed by dividing floor area by average square footage</a:t>
            </a:r>
            <a:endParaRPr lang="en-US" kern="1200" dirty="0">
              <a:sym typeface="Arial"/>
            </a:endParaRPr>
          </a:p>
          <a:p>
            <a:pPr>
              <a:spcBef>
                <a:spcPct val="100000"/>
              </a:spcBef>
              <a:buSzPct val="99000"/>
            </a:pPr>
            <a:r>
              <a:rPr lang="en-US" kern="1200" dirty="0">
                <a:sym typeface="Arial"/>
              </a:rPr>
              <a:t> NOTE: RES1 (single family homes) and RES2 (manufactured housing) are derived from census housing unit counts.</a:t>
            </a:r>
            <a:endParaRPr lang="en-US" dirty="0"/>
          </a:p>
        </p:txBody>
      </p:sp>
      <p:pic>
        <p:nvPicPr>
          <p:cNvPr id="9" name="Content Placeholder 8" descr="Building Count menu shows the number of buildings by specific occupancy by census tract">
            <a:extLst>
              <a:ext uri="{FF2B5EF4-FFF2-40B4-BE49-F238E27FC236}">
                <a16:creationId xmlns:a16="http://schemas.microsoft.com/office/drawing/2014/main" id="{528007EE-5AE6-48E3-9782-22EBC72CC2A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638515"/>
            <a:ext cx="4114800" cy="3590494"/>
          </a:xfrm>
          <a:prstGeom prst="rect">
            <a:avLst/>
          </a:prstGeom>
        </p:spPr>
      </p:pic>
      <p:sp>
        <p:nvSpPr>
          <p:cNvPr id="10" name="Slide Number Placeholder 9">
            <a:extLst>
              <a:ext uri="{FF2B5EF4-FFF2-40B4-BE49-F238E27FC236}">
                <a16:creationId xmlns:a16="http://schemas.microsoft.com/office/drawing/2014/main" id="{E469372F-94AF-4ED0-8647-F7D4D99CAD16}"/>
              </a:ext>
            </a:extLst>
          </p:cNvPr>
          <p:cNvSpPr>
            <a:spLocks noGrp="1"/>
          </p:cNvSpPr>
          <p:nvPr>
            <p:ph type="sldNum" sz="quarter" idx="12"/>
          </p:nvPr>
        </p:nvSpPr>
        <p:spPr/>
        <p:txBody>
          <a:bodyPr/>
          <a:lstStyle/>
          <a:p>
            <a:pPr>
              <a:spcBef>
                <a:spcPts val="100"/>
              </a:spcBef>
              <a:buSzPct val="99000"/>
            </a:pPr>
            <a:fld id="{42360E14-46C2-426B-9B70-8DACAE283F57}" type="slidenum">
              <a:rPr lang="en-US" smtClean="0"/>
              <a:pPr>
                <a:spcBef>
                  <a:spcPts val="100"/>
                </a:spcBef>
                <a:buSzPct val="99000"/>
              </a:pPr>
              <a:t>11</a:t>
            </a:fld>
            <a:endParaRPr lang="en-US"/>
          </a:p>
        </p:txBody>
      </p:sp>
    </p:spTree>
    <p:extLst>
      <p:ext uri="{BB962C8B-B14F-4D97-AF65-F5344CB8AC3E}">
        <p14:creationId xmlns:p14="http://schemas.microsoft.com/office/powerpoint/2010/main" val="1562928286"/>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Activity 2.1: Comprehensive Data Management System</a:t>
            </a:r>
          </a:p>
        </p:txBody>
      </p:sp>
      <p:sp>
        <p:nvSpPr>
          <p:cNvPr id="3" name="Content Placeholder 2">
            <a:extLst>
              <a:ext uri="{FF2B5EF4-FFF2-40B4-BE49-F238E27FC236}">
                <a16:creationId xmlns:a16="http://schemas.microsoft.com/office/drawing/2014/main" id="{FFE559EE-F33E-48C9-8582-E9EE2E4FBD58}"/>
              </a:ext>
            </a:extLst>
          </p:cNvPr>
          <p:cNvSpPr>
            <a:spLocks noGrp="1"/>
          </p:cNvSpPr>
          <p:nvPr>
            <p:ph idx="1"/>
          </p:nvPr>
        </p:nvSpPr>
        <p:spPr/>
        <p:txBody>
          <a:bodyPr/>
          <a:lstStyle/>
          <a:p>
            <a:pPr fontAlgn="auto">
              <a:spcBef>
                <a:spcPct val="100000"/>
              </a:spcBef>
              <a:spcAft>
                <a:spcPts val="0"/>
              </a:spcAft>
              <a:buSzPct val="99000"/>
              <a:tabLst/>
            </a:pPr>
            <a:r>
              <a:rPr lang="en-US" kern="1200">
                <a:sym typeface="Arial"/>
              </a:rPr>
              <a:t> Goal: Explore the Comprehensive Data Management System.   </a:t>
            </a:r>
          </a:p>
          <a:p>
            <a:pPr fontAlgn="auto">
              <a:spcBef>
                <a:spcPct val="100000"/>
              </a:spcBef>
              <a:spcAft>
                <a:spcPts val="0"/>
              </a:spcAft>
              <a:buSzPct val="99000"/>
              <a:tabLst/>
            </a:pPr>
            <a:r>
              <a:rPr lang="en-US" kern="1200">
                <a:sym typeface="Arial"/>
              </a:rPr>
              <a:t>Time: 30 minutes</a:t>
            </a:r>
            <a:endParaRPr lang="en-US"/>
          </a:p>
        </p:txBody>
      </p:sp>
      <p:sp>
        <p:nvSpPr>
          <p:cNvPr id="6" name="Slide Number Placeholder 5">
            <a:extLst>
              <a:ext uri="{FF2B5EF4-FFF2-40B4-BE49-F238E27FC236}">
                <a16:creationId xmlns:a16="http://schemas.microsoft.com/office/drawing/2014/main" id="{AB3BA6F8-4308-4AB1-8658-0026CE749C59}"/>
              </a:ext>
            </a:extLst>
          </p:cNvPr>
          <p:cNvSpPr>
            <a:spLocks noGrp="1"/>
          </p:cNvSpPr>
          <p:nvPr>
            <p:ph type="sldNum" sz="quarter" idx="12"/>
          </p:nvPr>
        </p:nvSpPr>
        <p:spPr/>
        <p:txBody>
          <a:bodyPr/>
          <a:lstStyle/>
          <a:p>
            <a:pPr>
              <a:spcBef>
                <a:spcPts val="100"/>
              </a:spcBef>
              <a:buSzPct val="99000"/>
            </a:pPr>
            <a:fld id="{42360E14-46C2-426B-9B70-8DACAE283F57}" type="slidenum">
              <a:rPr lang="en-US" smtClean="0"/>
              <a:pPr>
                <a:spcBef>
                  <a:spcPts val="100"/>
                </a:spcBef>
                <a:buSzPct val="99000"/>
              </a:pPr>
              <a:t>12</a:t>
            </a:fld>
            <a:endParaRPr lang="en-US"/>
          </a:p>
        </p:txBody>
      </p:sp>
    </p:spTree>
    <p:extLst>
      <p:ext uri="{BB962C8B-B14F-4D97-AF65-F5344CB8AC3E}">
        <p14:creationId xmlns:p14="http://schemas.microsoft.com/office/powerpoint/2010/main" val="3695283714"/>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Activity 2.1: Tasks</a:t>
            </a:r>
          </a:p>
        </p:txBody>
      </p:sp>
      <p:sp>
        <p:nvSpPr>
          <p:cNvPr id="3" name="Content Placeholder 2">
            <a:extLst>
              <a:ext uri="{FF2B5EF4-FFF2-40B4-BE49-F238E27FC236}">
                <a16:creationId xmlns:a16="http://schemas.microsoft.com/office/drawing/2014/main" id="{997FDDF9-4610-4A9C-81F6-9E4DF40CA8F2}"/>
              </a:ext>
            </a:extLst>
          </p:cNvPr>
          <p:cNvSpPr>
            <a:spLocks noGrp="1"/>
          </p:cNvSpPr>
          <p:nvPr>
            <p:ph idx="1"/>
          </p:nvPr>
        </p:nvSpPr>
        <p:spPr/>
        <p:txBody>
          <a:bodyPr/>
          <a:lstStyle/>
          <a:p>
            <a:pPr>
              <a:spcBef>
                <a:spcPct val="100000"/>
              </a:spcBef>
              <a:buSzPct val="99000"/>
            </a:pPr>
            <a:r>
              <a:rPr lang="en-US" kern="1200">
                <a:sym typeface="Arial"/>
              </a:rPr>
              <a:t> Task 1: How to Use CDMS to Update Inventory. </a:t>
            </a:r>
            <a:endParaRPr lang="en-US"/>
          </a:p>
        </p:txBody>
      </p:sp>
      <p:sp>
        <p:nvSpPr>
          <p:cNvPr id="6" name="Slide Number Placeholder 5">
            <a:extLst>
              <a:ext uri="{FF2B5EF4-FFF2-40B4-BE49-F238E27FC236}">
                <a16:creationId xmlns:a16="http://schemas.microsoft.com/office/drawing/2014/main" id="{B6264589-F6D9-47F2-AEA6-C46F95DA1F1B}"/>
              </a:ext>
            </a:extLst>
          </p:cNvPr>
          <p:cNvSpPr>
            <a:spLocks noGrp="1"/>
          </p:cNvSpPr>
          <p:nvPr>
            <p:ph type="sldNum" sz="quarter" idx="12"/>
          </p:nvPr>
        </p:nvSpPr>
        <p:spPr/>
        <p:txBody>
          <a:bodyPr/>
          <a:lstStyle/>
          <a:p>
            <a:pPr>
              <a:spcBef>
                <a:spcPts val="100"/>
              </a:spcBef>
              <a:buSzPct val="99000"/>
            </a:pPr>
            <a:fld id="{42360E14-46C2-426B-9B70-8DACAE283F57}" type="slidenum">
              <a:rPr lang="en-US" smtClean="0"/>
              <a:pPr>
                <a:spcBef>
                  <a:spcPts val="100"/>
                </a:spcBef>
                <a:buSzPct val="99000"/>
              </a:pPr>
              <a:t>13</a:t>
            </a:fld>
            <a:endParaRPr lang="en-US"/>
          </a:p>
        </p:txBody>
      </p:sp>
    </p:spTree>
    <p:extLst>
      <p:ext uri="{BB962C8B-B14F-4D97-AF65-F5344CB8AC3E}">
        <p14:creationId xmlns:p14="http://schemas.microsoft.com/office/powerpoint/2010/main" val="272562038"/>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GBS: Damage States</a:t>
            </a:r>
          </a:p>
        </p:txBody>
      </p:sp>
      <p:sp>
        <p:nvSpPr>
          <p:cNvPr id="3" name="Content Placeholder 2">
            <a:extLst>
              <a:ext uri="{FF2B5EF4-FFF2-40B4-BE49-F238E27FC236}">
                <a16:creationId xmlns:a16="http://schemas.microsoft.com/office/drawing/2014/main" id="{4A3B2FE5-3212-494C-8826-99C8BC9ECE53}"/>
              </a:ext>
            </a:extLst>
          </p:cNvPr>
          <p:cNvSpPr>
            <a:spLocks noGrp="1"/>
          </p:cNvSpPr>
          <p:nvPr>
            <p:ph sz="quarter" idx="13"/>
          </p:nvPr>
        </p:nvSpPr>
        <p:spPr/>
        <p:txBody>
          <a:bodyPr>
            <a:normAutofit fontScale="70000" lnSpcReduction="20000"/>
          </a:bodyPr>
          <a:lstStyle/>
          <a:p>
            <a:pPr fontAlgn="auto">
              <a:spcBef>
                <a:spcPct val="100000"/>
              </a:spcBef>
              <a:spcAft>
                <a:spcPts val="0"/>
              </a:spcAft>
              <a:buSzPct val="99000"/>
              <a:tabLst/>
            </a:pPr>
            <a:r>
              <a:rPr lang="en-US" kern="1200">
                <a:sym typeface="Arial"/>
              </a:rPr>
              <a:t> GBS results for damage can be mapped by occupancy and building type </a:t>
            </a:r>
          </a:p>
          <a:p>
            <a:pPr marL="254000" lvl="1" indent="-254000" fontAlgn="auto">
              <a:spcBef>
                <a:spcPct val="100000"/>
              </a:spcBef>
              <a:spcAft>
                <a:spcPts val="0"/>
              </a:spcAft>
              <a:buSzPct val="99000"/>
              <a:buFont typeface="Arial"/>
              <a:buChar char="•"/>
              <a:tabLst/>
            </a:pPr>
            <a:r>
              <a:rPr lang="en-US" kern="1200">
                <a:ea typeface="+mn-ea"/>
                <a:sym typeface="Arial"/>
              </a:rPr>
              <a:t>Damage represented by damage states (moderate, severe, etc.) </a:t>
            </a:r>
          </a:p>
          <a:p>
            <a:pPr marL="254000" lvl="1" indent="-254000" fontAlgn="auto">
              <a:spcBef>
                <a:spcPct val="100000"/>
              </a:spcBef>
              <a:spcAft>
                <a:spcPts val="0"/>
              </a:spcAft>
              <a:buSzPct val="99000"/>
              <a:buFont typeface="Arial"/>
              <a:buChar char="•"/>
              <a:tabLst/>
            </a:pPr>
            <a:r>
              <a:rPr lang="en-US" kern="1200">
                <a:ea typeface="+mn-ea"/>
                <a:sym typeface="Arial"/>
              </a:rPr>
              <a:t>Damage state values represent the expected fraction of building square footage in each damage state</a:t>
            </a:r>
            <a:endParaRPr lang="en-US"/>
          </a:p>
        </p:txBody>
      </p:sp>
      <p:pic>
        <p:nvPicPr>
          <p:cNvPr id="8" name="Content Placeholder 7" descr="A screen shot of the Damage States by Occupancy Class dialog box with results data showing the number of buildings in no damage, minor, at least minor, moderate, at least moderate, severe, at least severe, and destruction damage states.">
            <a:extLst>
              <a:ext uri="{FF2B5EF4-FFF2-40B4-BE49-F238E27FC236}">
                <a16:creationId xmlns:a16="http://schemas.microsoft.com/office/drawing/2014/main" id="{3C28A061-387E-4ACB-A2D5-98DAFC71B31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2503123" y="3471863"/>
            <a:ext cx="4137754" cy="2233612"/>
          </a:xfrm>
          <a:prstGeom prst="rect">
            <a:avLst/>
          </a:prstGeom>
        </p:spPr>
      </p:pic>
      <p:sp>
        <p:nvSpPr>
          <p:cNvPr id="9" name="Slide Number Placeholder 8">
            <a:extLst>
              <a:ext uri="{FF2B5EF4-FFF2-40B4-BE49-F238E27FC236}">
                <a16:creationId xmlns:a16="http://schemas.microsoft.com/office/drawing/2014/main" id="{FCD99524-7C97-4B02-84B5-F7161487213F}"/>
              </a:ext>
            </a:extLst>
          </p:cNvPr>
          <p:cNvSpPr>
            <a:spLocks noGrp="1"/>
          </p:cNvSpPr>
          <p:nvPr>
            <p:ph type="sldNum" sz="quarter" idx="12"/>
          </p:nvPr>
        </p:nvSpPr>
        <p:spPr/>
        <p:txBody>
          <a:bodyPr/>
          <a:lstStyle/>
          <a:p>
            <a:pPr>
              <a:spcBef>
                <a:spcPts val="100"/>
              </a:spcBef>
              <a:buSzPct val="99000"/>
            </a:pPr>
            <a:fld id="{42360E14-46C2-426B-9B70-8DACAE283F57}" type="slidenum">
              <a:rPr lang="en-US" smtClean="0"/>
              <a:pPr>
                <a:spcBef>
                  <a:spcPts val="100"/>
                </a:spcBef>
                <a:buSzPct val="99000"/>
              </a:pPr>
              <a:t>14</a:t>
            </a:fld>
            <a:endParaRPr lang="en-US"/>
          </a:p>
        </p:txBody>
      </p:sp>
    </p:spTree>
    <p:extLst>
      <p:ext uri="{BB962C8B-B14F-4D97-AF65-F5344CB8AC3E}">
        <p14:creationId xmlns:p14="http://schemas.microsoft.com/office/powerpoint/2010/main" val="888991610"/>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General Occupancy Categories</a:t>
            </a:r>
          </a:p>
        </p:txBody>
      </p:sp>
      <p:sp>
        <p:nvSpPr>
          <p:cNvPr id="3" name="Content Placeholder 2">
            <a:extLst>
              <a:ext uri="{FF2B5EF4-FFF2-40B4-BE49-F238E27FC236}">
                <a16:creationId xmlns:a16="http://schemas.microsoft.com/office/drawing/2014/main" id="{F6EFA057-865F-4AAF-BE96-AFA976F01075}"/>
              </a:ext>
            </a:extLst>
          </p:cNvPr>
          <p:cNvSpPr>
            <a:spLocks noGrp="1"/>
          </p:cNvSpPr>
          <p:nvPr>
            <p:ph sz="quarter" idx="13"/>
          </p:nvPr>
        </p:nvSpPr>
        <p:spPr/>
        <p:txBody>
          <a:bodyPr>
            <a:normAutofit fontScale="55000" lnSpcReduction="20000"/>
          </a:bodyPr>
          <a:lstStyle/>
          <a:p>
            <a:pPr fontAlgn="auto">
              <a:spcBef>
                <a:spcPct val="100000"/>
              </a:spcBef>
              <a:spcAft>
                <a:spcPts val="0"/>
              </a:spcAft>
              <a:buSzPct val="99000"/>
              <a:tabLst/>
            </a:pPr>
            <a:r>
              <a:rPr lang="en-US" kern="1200" dirty="0">
                <a:sym typeface="Arial"/>
              </a:rPr>
              <a:t>Seven general occupancy classes:</a:t>
            </a:r>
          </a:p>
          <a:p>
            <a:pPr marL="254000" lvl="1" indent="-254000" fontAlgn="auto">
              <a:spcBef>
                <a:spcPct val="100000"/>
              </a:spcBef>
              <a:spcAft>
                <a:spcPts val="0"/>
              </a:spcAft>
              <a:buSzPct val="99000"/>
              <a:buFont typeface="Arial"/>
              <a:buChar char="•"/>
              <a:tabLst/>
            </a:pPr>
            <a:r>
              <a:rPr lang="en-US" kern="1200" dirty="0">
                <a:ea typeface="+mn-ea"/>
                <a:sym typeface="Arial"/>
              </a:rPr>
              <a:t>Majority of Building Stock</a:t>
            </a:r>
          </a:p>
          <a:p>
            <a:pPr fontAlgn="auto">
              <a:spcBef>
                <a:spcPct val="100000"/>
              </a:spcBef>
              <a:spcAft>
                <a:spcPts val="0"/>
              </a:spcAft>
              <a:buSzPct val="99000"/>
              <a:tabLst/>
            </a:pPr>
            <a:r>
              <a:rPr lang="en-US" kern="1200" dirty="0">
                <a:sym typeface="Arial"/>
              </a:rPr>
              <a:t>1. Residential</a:t>
            </a:r>
          </a:p>
          <a:p>
            <a:pPr fontAlgn="auto">
              <a:spcBef>
                <a:spcPct val="100000"/>
              </a:spcBef>
              <a:spcAft>
                <a:spcPts val="0"/>
              </a:spcAft>
              <a:buSzPct val="99000"/>
              <a:tabLst/>
            </a:pPr>
            <a:r>
              <a:rPr lang="en-US" kern="1200" dirty="0">
                <a:sym typeface="Arial"/>
              </a:rPr>
              <a:t>2. Commercial</a:t>
            </a:r>
          </a:p>
          <a:p>
            <a:pPr fontAlgn="auto">
              <a:spcBef>
                <a:spcPct val="100000"/>
              </a:spcBef>
              <a:spcAft>
                <a:spcPts val="0"/>
              </a:spcAft>
              <a:buSzPct val="99000"/>
              <a:tabLst/>
            </a:pPr>
            <a:r>
              <a:rPr lang="en-US" kern="1200" dirty="0">
                <a:sym typeface="Arial"/>
              </a:rPr>
              <a:t>3. Industrial</a:t>
            </a:r>
          </a:p>
          <a:p>
            <a:pPr marL="254000" lvl="1" indent="-254000" fontAlgn="auto">
              <a:spcBef>
                <a:spcPct val="100000"/>
              </a:spcBef>
              <a:spcAft>
                <a:spcPts val="0"/>
              </a:spcAft>
              <a:buSzPct val="99000"/>
              <a:buFont typeface="Arial"/>
              <a:buChar char="•"/>
              <a:tabLst/>
            </a:pPr>
            <a:r>
              <a:rPr lang="en-US" kern="1200" dirty="0">
                <a:ea typeface="+mn-ea"/>
                <a:sym typeface="Arial"/>
              </a:rPr>
              <a:t>Others</a:t>
            </a:r>
          </a:p>
          <a:p>
            <a:pPr fontAlgn="auto">
              <a:spcBef>
                <a:spcPct val="100000"/>
              </a:spcBef>
              <a:spcAft>
                <a:spcPts val="0"/>
              </a:spcAft>
              <a:buSzPct val="99000"/>
              <a:tabLst/>
            </a:pPr>
            <a:r>
              <a:rPr lang="en-US" kern="1200" dirty="0">
                <a:sym typeface="Arial"/>
              </a:rPr>
              <a:t>4. Agriculture</a:t>
            </a:r>
          </a:p>
          <a:p>
            <a:pPr fontAlgn="auto">
              <a:spcBef>
                <a:spcPct val="100000"/>
              </a:spcBef>
              <a:spcAft>
                <a:spcPts val="0"/>
              </a:spcAft>
              <a:buSzPct val="99000"/>
              <a:tabLst/>
            </a:pPr>
            <a:r>
              <a:rPr lang="en-US" kern="1200" dirty="0">
                <a:sym typeface="Arial"/>
              </a:rPr>
              <a:t>5. Religion</a:t>
            </a:r>
          </a:p>
          <a:p>
            <a:pPr fontAlgn="auto">
              <a:spcBef>
                <a:spcPct val="100000"/>
              </a:spcBef>
              <a:spcAft>
                <a:spcPts val="0"/>
              </a:spcAft>
              <a:buSzPct val="99000"/>
              <a:tabLst/>
            </a:pPr>
            <a:r>
              <a:rPr lang="en-US" kern="1200" dirty="0">
                <a:sym typeface="Arial"/>
              </a:rPr>
              <a:t>6. Government</a:t>
            </a:r>
          </a:p>
          <a:p>
            <a:pPr fontAlgn="auto">
              <a:spcBef>
                <a:spcPct val="100000"/>
              </a:spcBef>
              <a:spcAft>
                <a:spcPts val="0"/>
              </a:spcAft>
              <a:buSzPct val="99000"/>
              <a:tabLst/>
            </a:pPr>
            <a:r>
              <a:rPr lang="en-US" kern="1200" dirty="0">
                <a:sym typeface="Arial"/>
              </a:rPr>
              <a:t>7. Education</a:t>
            </a:r>
            <a:endParaRPr lang="en-US" dirty="0"/>
          </a:p>
        </p:txBody>
      </p:sp>
      <p:pic>
        <p:nvPicPr>
          <p:cNvPr id="8" name="Content Placeholder 7" descr="Dollar Exposure menu showing Total exposure by general occupancy for census tracts.">
            <a:extLst>
              <a:ext uri="{FF2B5EF4-FFF2-40B4-BE49-F238E27FC236}">
                <a16:creationId xmlns:a16="http://schemas.microsoft.com/office/drawing/2014/main" id="{3F2C1749-9F80-4317-B71E-02A68C8BC211}"/>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416704"/>
            <a:ext cx="4114800" cy="4034117"/>
          </a:xfrm>
          <a:prstGeom prst="rect">
            <a:avLst/>
          </a:prstGeom>
        </p:spPr>
      </p:pic>
      <p:sp>
        <p:nvSpPr>
          <p:cNvPr id="9" name="Slide Number Placeholder 8">
            <a:extLst>
              <a:ext uri="{FF2B5EF4-FFF2-40B4-BE49-F238E27FC236}">
                <a16:creationId xmlns:a16="http://schemas.microsoft.com/office/drawing/2014/main" id="{CF4C46E5-D55C-4C2F-96A4-E83EACB6A049}"/>
              </a:ext>
            </a:extLst>
          </p:cNvPr>
          <p:cNvSpPr>
            <a:spLocks noGrp="1"/>
          </p:cNvSpPr>
          <p:nvPr>
            <p:ph type="sldNum" sz="quarter" idx="12"/>
          </p:nvPr>
        </p:nvSpPr>
        <p:spPr/>
        <p:txBody>
          <a:bodyPr/>
          <a:lstStyle/>
          <a:p>
            <a:pPr>
              <a:spcBef>
                <a:spcPts val="100"/>
              </a:spcBef>
              <a:buSzPct val="99000"/>
            </a:pPr>
            <a:fld id="{42360E14-46C2-426B-9B70-8DACAE283F57}" type="slidenum">
              <a:rPr lang="en-US" smtClean="0"/>
              <a:pPr>
                <a:spcBef>
                  <a:spcPts val="100"/>
                </a:spcBef>
                <a:buSzPct val="99000"/>
              </a:pPr>
              <a:t>15</a:t>
            </a:fld>
            <a:endParaRPr lang="en-US"/>
          </a:p>
        </p:txBody>
      </p:sp>
    </p:spTree>
    <p:extLst>
      <p:ext uri="{BB962C8B-B14F-4D97-AF65-F5344CB8AC3E}">
        <p14:creationId xmlns:p14="http://schemas.microsoft.com/office/powerpoint/2010/main" val="1249656659"/>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Specific Occupancy Categories</a:t>
            </a:r>
          </a:p>
        </p:txBody>
      </p:sp>
      <p:sp>
        <p:nvSpPr>
          <p:cNvPr id="3" name="Content Placeholder 2">
            <a:extLst>
              <a:ext uri="{FF2B5EF4-FFF2-40B4-BE49-F238E27FC236}">
                <a16:creationId xmlns:a16="http://schemas.microsoft.com/office/drawing/2014/main" id="{204CA2E9-AC55-4B28-957D-C53ED5762C07}"/>
              </a:ext>
            </a:extLst>
          </p:cNvPr>
          <p:cNvSpPr>
            <a:spLocks noGrp="1"/>
          </p:cNvSpPr>
          <p:nvPr>
            <p:ph idx="1"/>
          </p:nvPr>
        </p:nvSpPr>
        <p:spPr/>
        <p:txBody>
          <a:bodyPr>
            <a:normAutofit fontScale="77500" lnSpcReduction="20000"/>
          </a:bodyPr>
          <a:lstStyle/>
          <a:p>
            <a:pPr fontAlgn="auto">
              <a:spcBef>
                <a:spcPct val="100000"/>
              </a:spcBef>
              <a:spcAft>
                <a:spcPts val="0"/>
              </a:spcAft>
              <a:buSzPct val="99000"/>
              <a:tabLst/>
            </a:pPr>
            <a:r>
              <a:rPr lang="en-US" kern="1200">
                <a:sym typeface="Arial"/>
              </a:rPr>
              <a:t> 33 Specific Occupancy Types: </a:t>
            </a:r>
          </a:p>
          <a:p>
            <a:pPr marL="254000" lvl="1" indent="-254000" fontAlgn="auto">
              <a:spcBef>
                <a:spcPct val="100000"/>
              </a:spcBef>
              <a:spcAft>
                <a:spcPts val="0"/>
              </a:spcAft>
              <a:buSzPct val="99000"/>
              <a:buFont typeface="Arial"/>
              <a:buChar char="•"/>
              <a:tabLst/>
            </a:pPr>
            <a:r>
              <a:rPr lang="en-US" kern="1200">
                <a:ea typeface="+mn-ea"/>
                <a:sym typeface="Arial"/>
              </a:rPr>
              <a:t>11 Residential Classes </a:t>
            </a:r>
          </a:p>
          <a:p>
            <a:pPr marL="254000" lvl="1" indent="-254000" fontAlgn="auto">
              <a:spcBef>
                <a:spcPct val="100000"/>
              </a:spcBef>
              <a:spcAft>
                <a:spcPts val="0"/>
              </a:spcAft>
              <a:buSzPct val="99000"/>
              <a:buFont typeface="Arial"/>
              <a:buChar char="•"/>
              <a:tabLst/>
            </a:pPr>
            <a:r>
              <a:rPr lang="en-US" kern="1200">
                <a:ea typeface="+mn-ea"/>
                <a:sym typeface="Arial"/>
              </a:rPr>
              <a:t>10 Commercial Classes </a:t>
            </a:r>
          </a:p>
          <a:p>
            <a:pPr marL="254000" lvl="1" indent="-254000" fontAlgn="auto">
              <a:spcBef>
                <a:spcPct val="100000"/>
              </a:spcBef>
              <a:spcAft>
                <a:spcPts val="0"/>
              </a:spcAft>
              <a:buSzPct val="99000"/>
              <a:buFont typeface="Arial"/>
              <a:buChar char="•"/>
              <a:tabLst/>
            </a:pPr>
            <a:r>
              <a:rPr lang="en-US" kern="1200">
                <a:ea typeface="+mn-ea"/>
                <a:sym typeface="Arial"/>
              </a:rPr>
              <a:t>6 Industrial Classes </a:t>
            </a:r>
          </a:p>
          <a:p>
            <a:pPr marL="254000" lvl="1" indent="-254000" fontAlgn="auto">
              <a:spcBef>
                <a:spcPct val="100000"/>
              </a:spcBef>
              <a:spcAft>
                <a:spcPts val="0"/>
              </a:spcAft>
              <a:buSzPct val="99000"/>
              <a:buFont typeface="Arial"/>
              <a:buChar char="•"/>
              <a:tabLst/>
            </a:pPr>
            <a:r>
              <a:rPr lang="en-US" kern="1200">
                <a:ea typeface="+mn-ea"/>
                <a:sym typeface="Arial"/>
              </a:rPr>
              <a:t>2 Government Classes </a:t>
            </a:r>
          </a:p>
          <a:p>
            <a:pPr marL="254000" lvl="1" indent="-254000" fontAlgn="auto">
              <a:spcBef>
                <a:spcPct val="100000"/>
              </a:spcBef>
              <a:spcAft>
                <a:spcPts val="0"/>
              </a:spcAft>
              <a:buSzPct val="99000"/>
              <a:buFont typeface="Arial"/>
              <a:buChar char="•"/>
              <a:tabLst/>
            </a:pPr>
            <a:r>
              <a:rPr lang="en-US" kern="1200">
                <a:ea typeface="+mn-ea"/>
                <a:sym typeface="Arial"/>
              </a:rPr>
              <a:t>2 Education Classes </a:t>
            </a:r>
          </a:p>
          <a:p>
            <a:pPr marL="254000" lvl="1" indent="-254000" fontAlgn="auto">
              <a:spcBef>
                <a:spcPct val="100000"/>
              </a:spcBef>
              <a:spcAft>
                <a:spcPts val="0"/>
              </a:spcAft>
              <a:buSzPct val="99000"/>
              <a:buFont typeface="Arial"/>
              <a:buChar char="•"/>
              <a:tabLst/>
            </a:pPr>
            <a:r>
              <a:rPr lang="en-US" kern="1200">
                <a:ea typeface="+mn-ea"/>
                <a:sym typeface="Arial"/>
              </a:rPr>
              <a:t>1 Agriculture Class </a:t>
            </a:r>
          </a:p>
          <a:p>
            <a:pPr marL="254000" lvl="1" indent="-254000" fontAlgn="auto">
              <a:spcBef>
                <a:spcPct val="100000"/>
              </a:spcBef>
              <a:spcAft>
                <a:spcPts val="0"/>
              </a:spcAft>
              <a:buSzPct val="99000"/>
              <a:buFont typeface="Arial"/>
              <a:buChar char="•"/>
              <a:tabLst/>
            </a:pPr>
            <a:r>
              <a:rPr lang="en-US" kern="1200">
                <a:ea typeface="+mn-ea"/>
                <a:sym typeface="Arial"/>
              </a:rPr>
              <a:t>1 Religious Class</a:t>
            </a:r>
            <a:endParaRPr lang="en-US"/>
          </a:p>
        </p:txBody>
      </p:sp>
      <p:sp>
        <p:nvSpPr>
          <p:cNvPr id="6" name="Slide Number Placeholder 5">
            <a:extLst>
              <a:ext uri="{FF2B5EF4-FFF2-40B4-BE49-F238E27FC236}">
                <a16:creationId xmlns:a16="http://schemas.microsoft.com/office/drawing/2014/main" id="{46D23E18-90F2-4E4D-800F-7B44F7B21F5C}"/>
              </a:ext>
            </a:extLst>
          </p:cNvPr>
          <p:cNvSpPr>
            <a:spLocks noGrp="1"/>
          </p:cNvSpPr>
          <p:nvPr>
            <p:ph type="sldNum" sz="quarter" idx="12"/>
          </p:nvPr>
        </p:nvSpPr>
        <p:spPr/>
        <p:txBody>
          <a:bodyPr/>
          <a:lstStyle/>
          <a:p>
            <a:pPr>
              <a:spcBef>
                <a:spcPts val="100"/>
              </a:spcBef>
              <a:buSzPct val="99000"/>
            </a:pPr>
            <a:fld id="{42360E14-46C2-426B-9B70-8DACAE283F57}" type="slidenum">
              <a:rPr lang="en-US" smtClean="0"/>
              <a:pPr>
                <a:spcBef>
                  <a:spcPts val="100"/>
                </a:spcBef>
                <a:buSzPct val="99000"/>
              </a:pPr>
              <a:t>16</a:t>
            </a:fld>
            <a:endParaRPr lang="en-US"/>
          </a:p>
        </p:txBody>
      </p:sp>
    </p:spTree>
    <p:extLst>
      <p:ext uri="{BB962C8B-B14F-4D97-AF65-F5344CB8AC3E}">
        <p14:creationId xmlns:p14="http://schemas.microsoft.com/office/powerpoint/2010/main" val="3979684641"/>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General Building Types</a:t>
            </a:r>
          </a:p>
        </p:txBody>
      </p:sp>
      <p:sp>
        <p:nvSpPr>
          <p:cNvPr id="3" name="Content Placeholder 2">
            <a:extLst>
              <a:ext uri="{FF2B5EF4-FFF2-40B4-BE49-F238E27FC236}">
                <a16:creationId xmlns:a16="http://schemas.microsoft.com/office/drawing/2014/main" id="{24357A8B-BD4B-48B3-8E8A-5D34D7FFB2C0}"/>
              </a:ext>
            </a:extLst>
          </p:cNvPr>
          <p:cNvSpPr>
            <a:spLocks noGrp="1"/>
          </p:cNvSpPr>
          <p:nvPr>
            <p:ph idx="1"/>
          </p:nvPr>
        </p:nvSpPr>
        <p:spPr/>
        <p:txBody>
          <a:bodyPr>
            <a:normAutofit lnSpcReduction="10000"/>
          </a:bodyPr>
          <a:lstStyle/>
          <a:p>
            <a:pPr fontAlgn="auto">
              <a:spcBef>
                <a:spcPct val="100000"/>
              </a:spcBef>
              <a:spcAft>
                <a:spcPts val="0"/>
              </a:spcAft>
              <a:buSzPct val="99000"/>
              <a:tabLst/>
            </a:pPr>
            <a:r>
              <a:rPr lang="en-US" kern="1200">
                <a:sym typeface="Arial"/>
              </a:rPr>
              <a:t> Five General Building Types:</a:t>
            </a:r>
          </a:p>
          <a:p>
            <a:pPr fontAlgn="auto">
              <a:spcBef>
                <a:spcPct val="100000"/>
              </a:spcBef>
              <a:spcAft>
                <a:spcPts val="0"/>
              </a:spcAft>
              <a:buSzPct val="99000"/>
              <a:tabLst/>
            </a:pPr>
            <a:r>
              <a:rPr lang="en-US" kern="1200">
                <a:sym typeface="Arial"/>
              </a:rPr>
              <a:t>1. Wood</a:t>
            </a:r>
          </a:p>
          <a:p>
            <a:pPr fontAlgn="auto">
              <a:spcBef>
                <a:spcPct val="100000"/>
              </a:spcBef>
              <a:spcAft>
                <a:spcPts val="0"/>
              </a:spcAft>
              <a:buSzPct val="99000"/>
              <a:tabLst/>
            </a:pPr>
            <a:r>
              <a:rPr lang="en-US" kern="1200">
                <a:sym typeface="Arial"/>
              </a:rPr>
              <a:t>2. Steel</a:t>
            </a:r>
          </a:p>
          <a:p>
            <a:pPr fontAlgn="auto">
              <a:spcBef>
                <a:spcPct val="100000"/>
              </a:spcBef>
              <a:spcAft>
                <a:spcPts val="0"/>
              </a:spcAft>
              <a:buSzPct val="99000"/>
              <a:tabLst/>
            </a:pPr>
            <a:r>
              <a:rPr lang="en-US" kern="1200">
                <a:sym typeface="Arial"/>
              </a:rPr>
              <a:t>3. Concrete</a:t>
            </a:r>
          </a:p>
          <a:p>
            <a:pPr fontAlgn="auto">
              <a:spcBef>
                <a:spcPct val="100000"/>
              </a:spcBef>
              <a:spcAft>
                <a:spcPts val="0"/>
              </a:spcAft>
              <a:buSzPct val="99000"/>
              <a:tabLst/>
            </a:pPr>
            <a:r>
              <a:rPr lang="en-US" kern="1200">
                <a:sym typeface="Arial"/>
              </a:rPr>
              <a:t>4. Masonry</a:t>
            </a:r>
          </a:p>
          <a:p>
            <a:pPr fontAlgn="auto">
              <a:spcBef>
                <a:spcPct val="100000"/>
              </a:spcBef>
              <a:spcAft>
                <a:spcPts val="0"/>
              </a:spcAft>
              <a:buSzPct val="99000"/>
              <a:tabLst/>
            </a:pPr>
            <a:r>
              <a:rPr lang="en-US" kern="1200">
                <a:sym typeface="Arial"/>
              </a:rPr>
              <a:t>5. Manufactured Housing (Mobile Home)</a:t>
            </a:r>
            <a:endParaRPr lang="en-US"/>
          </a:p>
        </p:txBody>
      </p:sp>
      <p:sp>
        <p:nvSpPr>
          <p:cNvPr id="6" name="Slide Number Placeholder 5">
            <a:extLst>
              <a:ext uri="{FF2B5EF4-FFF2-40B4-BE49-F238E27FC236}">
                <a16:creationId xmlns:a16="http://schemas.microsoft.com/office/drawing/2014/main" id="{A2C146ED-C5AE-4279-8135-E1655C698C1A}"/>
              </a:ext>
            </a:extLst>
          </p:cNvPr>
          <p:cNvSpPr>
            <a:spLocks noGrp="1"/>
          </p:cNvSpPr>
          <p:nvPr>
            <p:ph type="sldNum" sz="quarter" idx="12"/>
          </p:nvPr>
        </p:nvSpPr>
        <p:spPr/>
        <p:txBody>
          <a:bodyPr/>
          <a:lstStyle/>
          <a:p>
            <a:pPr>
              <a:spcBef>
                <a:spcPts val="100"/>
              </a:spcBef>
              <a:buSzPct val="99000"/>
            </a:pPr>
            <a:fld id="{42360E14-46C2-426B-9B70-8DACAE283F57}" type="slidenum">
              <a:rPr lang="en-US" smtClean="0"/>
              <a:pPr>
                <a:spcBef>
                  <a:spcPts val="100"/>
                </a:spcBef>
                <a:buSzPct val="99000"/>
              </a:pPr>
              <a:t>17</a:t>
            </a:fld>
            <a:endParaRPr lang="en-US"/>
          </a:p>
        </p:txBody>
      </p:sp>
    </p:spTree>
    <p:extLst>
      <p:ext uri="{BB962C8B-B14F-4D97-AF65-F5344CB8AC3E}">
        <p14:creationId xmlns:p14="http://schemas.microsoft.com/office/powerpoint/2010/main" val="1508639298"/>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General Building Type Mapping</a:t>
            </a:r>
          </a:p>
        </p:txBody>
      </p:sp>
      <p:sp>
        <p:nvSpPr>
          <p:cNvPr id="3" name="Content Placeholder 2">
            <a:extLst>
              <a:ext uri="{FF2B5EF4-FFF2-40B4-BE49-F238E27FC236}">
                <a16:creationId xmlns:a16="http://schemas.microsoft.com/office/drawing/2014/main" id="{BAA8AF75-F44F-4E6B-99DD-9B997B5815BA}"/>
              </a:ext>
            </a:extLst>
          </p:cNvPr>
          <p:cNvSpPr>
            <a:spLocks noGrp="1"/>
          </p:cNvSpPr>
          <p:nvPr>
            <p:ph sz="quarter" idx="13"/>
          </p:nvPr>
        </p:nvSpPr>
        <p:spPr/>
        <p:txBody>
          <a:bodyPr>
            <a:normAutofit fontScale="40000" lnSpcReduction="20000"/>
          </a:bodyPr>
          <a:lstStyle/>
          <a:p>
            <a:pPr marL="254000" lvl="1" indent="-254000" fontAlgn="auto">
              <a:spcBef>
                <a:spcPct val="100000"/>
              </a:spcBef>
              <a:spcAft>
                <a:spcPts val="0"/>
              </a:spcAft>
              <a:buSzPct val="99000"/>
              <a:buFont typeface="Arial"/>
              <a:buChar char="•"/>
              <a:tabLst/>
            </a:pPr>
            <a:r>
              <a:rPr lang="en-US" kern="1200">
                <a:ea typeface="+mn-ea"/>
                <a:sym typeface="Arial"/>
              </a:rPr>
              <a:t> Mapping Scheme Management: </a:t>
            </a:r>
          </a:p>
          <a:p>
            <a:pPr marL="635000" lvl="2" indent="-254000" fontAlgn="auto">
              <a:spcBef>
                <a:spcPct val="100000"/>
              </a:spcBef>
              <a:spcAft>
                <a:spcPts val="0"/>
              </a:spcAft>
              <a:buSzPct val="99000"/>
              <a:buFont typeface="Wingdings"/>
              <a:buChar char="§"/>
              <a:tabLst/>
            </a:pPr>
            <a:r>
              <a:rPr lang="en-US" kern="1200">
                <a:ea typeface="+mn-ea"/>
                <a:sym typeface="Arial"/>
              </a:rPr>
              <a:t>View</a:t>
            </a:r>
          </a:p>
          <a:p>
            <a:pPr marL="635000" lvl="2" indent="-254000" fontAlgn="auto">
              <a:spcBef>
                <a:spcPct val="100000"/>
              </a:spcBef>
              <a:spcAft>
                <a:spcPts val="0"/>
              </a:spcAft>
              <a:buSzPct val="99000"/>
              <a:buFont typeface="Wingdings"/>
              <a:buChar char="§"/>
              <a:tabLst/>
            </a:pPr>
            <a:r>
              <a:rPr lang="en-US" kern="1200">
                <a:ea typeface="+mn-ea"/>
                <a:sym typeface="Arial"/>
              </a:rPr>
              <a:t>Copy</a:t>
            </a:r>
          </a:p>
          <a:p>
            <a:pPr marL="635000" lvl="2" indent="-254000" fontAlgn="auto">
              <a:spcBef>
                <a:spcPct val="100000"/>
              </a:spcBef>
              <a:spcAft>
                <a:spcPts val="0"/>
              </a:spcAft>
              <a:buSzPct val="99000"/>
              <a:buFont typeface="Wingdings"/>
              <a:buChar char="§"/>
              <a:tabLst/>
            </a:pPr>
            <a:r>
              <a:rPr lang="en-US" kern="1200">
                <a:ea typeface="+mn-ea"/>
                <a:sym typeface="Arial"/>
              </a:rPr>
              <a:t>Edit</a:t>
            </a:r>
          </a:p>
          <a:p>
            <a:pPr marL="635000" lvl="2" indent="-254000" fontAlgn="auto">
              <a:spcBef>
                <a:spcPct val="100000"/>
              </a:spcBef>
              <a:spcAft>
                <a:spcPts val="0"/>
              </a:spcAft>
              <a:buSzPct val="99000"/>
              <a:buFont typeface="Wingdings"/>
              <a:buChar char="§"/>
              <a:tabLst/>
            </a:pPr>
            <a:r>
              <a:rPr lang="en-US" kern="1200">
                <a:ea typeface="+mn-ea"/>
                <a:sym typeface="Arial"/>
              </a:rPr>
              <a:t>Delete</a:t>
            </a:r>
          </a:p>
          <a:p>
            <a:pPr marL="635000" lvl="2" indent="-254000" fontAlgn="auto">
              <a:spcBef>
                <a:spcPct val="100000"/>
              </a:spcBef>
              <a:spcAft>
                <a:spcPts val="0"/>
              </a:spcAft>
              <a:buSzPct val="99000"/>
              <a:buFont typeface="Wingdings"/>
              <a:buChar char="§"/>
              <a:tabLst/>
            </a:pPr>
            <a:r>
              <a:rPr lang="en-US" kern="1200">
                <a:ea typeface="+mn-ea"/>
                <a:sym typeface="Arial"/>
              </a:rPr>
              <a:t>Import</a:t>
            </a:r>
          </a:p>
          <a:p>
            <a:pPr marL="635000" lvl="2" indent="-254000" fontAlgn="auto">
              <a:spcBef>
                <a:spcPct val="100000"/>
              </a:spcBef>
              <a:spcAft>
                <a:spcPts val="0"/>
              </a:spcAft>
              <a:buSzPct val="99000"/>
              <a:buFont typeface="Wingdings"/>
              <a:buChar char="§"/>
              <a:tabLst/>
            </a:pPr>
            <a:r>
              <a:rPr lang="en-US" kern="1200">
                <a:ea typeface="+mn-ea"/>
                <a:sym typeface="Arial"/>
              </a:rPr>
              <a:t>Export</a:t>
            </a:r>
            <a:endParaRPr lang="en-US"/>
          </a:p>
        </p:txBody>
      </p:sp>
      <p:pic>
        <p:nvPicPr>
          <p:cNvPr id="8" name="Content Placeholder 7" descr="A screen shot of the General Building Type Mapping dialog box with the &quot;View&quot; button highlighted as if clicked. Overlapping the dialog box is the General Building Type Mapping Scheme Distribution dialog box accessed by the &quot;click&quot; of the View button. It displays the mapping scheme of the general building types: the number of each building type made of different materials.">
            <a:extLst>
              <a:ext uri="{FF2B5EF4-FFF2-40B4-BE49-F238E27FC236}">
                <a16:creationId xmlns:a16="http://schemas.microsoft.com/office/drawing/2014/main" id="{5E6B3E2F-33C7-4C50-8284-9CED09553154}"/>
              </a:ext>
            </a:extLst>
          </p:cNvPr>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2622857" y="3471863"/>
            <a:ext cx="3898285" cy="2233612"/>
          </a:xfrm>
          <a:prstGeom prst="rect">
            <a:avLst/>
          </a:prstGeom>
        </p:spPr>
      </p:pic>
      <p:sp>
        <p:nvSpPr>
          <p:cNvPr id="9" name="Slide Number Placeholder 8">
            <a:extLst>
              <a:ext uri="{FF2B5EF4-FFF2-40B4-BE49-F238E27FC236}">
                <a16:creationId xmlns:a16="http://schemas.microsoft.com/office/drawing/2014/main" id="{70AB419D-4C46-4EBF-AFB7-B2DCCA94E217}"/>
              </a:ext>
            </a:extLst>
          </p:cNvPr>
          <p:cNvSpPr>
            <a:spLocks noGrp="1"/>
          </p:cNvSpPr>
          <p:nvPr>
            <p:ph type="sldNum" sz="quarter" idx="12"/>
          </p:nvPr>
        </p:nvSpPr>
        <p:spPr/>
        <p:txBody>
          <a:bodyPr/>
          <a:lstStyle/>
          <a:p>
            <a:pPr>
              <a:spcBef>
                <a:spcPts val="100"/>
              </a:spcBef>
              <a:buSzPct val="99000"/>
            </a:pPr>
            <a:fld id="{42360E14-46C2-426B-9B70-8DACAE283F57}" type="slidenum">
              <a:rPr lang="en-US" smtClean="0"/>
              <a:pPr>
                <a:spcBef>
                  <a:spcPts val="100"/>
                </a:spcBef>
                <a:buSzPct val="99000"/>
              </a:pPr>
              <a:t>18</a:t>
            </a:fld>
            <a:endParaRPr lang="en-US"/>
          </a:p>
        </p:txBody>
      </p:sp>
    </p:spTree>
    <p:extLst>
      <p:ext uri="{BB962C8B-B14F-4D97-AF65-F5344CB8AC3E}">
        <p14:creationId xmlns:p14="http://schemas.microsoft.com/office/powerpoint/2010/main" val="3746146360"/>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Aggregated Building Stock</a:t>
            </a:r>
          </a:p>
        </p:txBody>
      </p:sp>
      <p:sp>
        <p:nvSpPr>
          <p:cNvPr id="8" name="Content Placeholder 7">
            <a:extLst>
              <a:ext uri="{FF2B5EF4-FFF2-40B4-BE49-F238E27FC236}">
                <a16:creationId xmlns:a16="http://schemas.microsoft.com/office/drawing/2014/main" id="{23602FB6-AF87-428A-8D3D-6E186AC4D6C2}"/>
              </a:ext>
            </a:extLst>
          </p:cNvPr>
          <p:cNvSpPr>
            <a:spLocks noGrp="1"/>
          </p:cNvSpPr>
          <p:nvPr>
            <p:ph sz="quarter" idx="13"/>
          </p:nvPr>
        </p:nvSpPr>
        <p:spPr/>
        <p:txBody>
          <a:bodyPr/>
          <a:lstStyle/>
          <a:p>
            <a:pPr>
              <a:spcBef>
                <a:spcPct val="100000"/>
              </a:spcBef>
              <a:buSzPct val="99000"/>
            </a:pPr>
            <a:r>
              <a:rPr lang="en-US" kern="1200">
                <a:sym typeface="Arial"/>
              </a:rPr>
              <a:t>Building Count: By building type</a:t>
            </a:r>
            <a:endParaRPr lang="en-US"/>
          </a:p>
        </p:txBody>
      </p:sp>
      <p:pic>
        <p:nvPicPr>
          <p:cNvPr id="10" name="Content Placeholder 9" descr="An example bar graph of the number of buildings made of wood, masonry, concrete, steel, and manufactured housing in an aggregated building stock. THere are roughly 50 thousand wood buildings, 150 thousand masonry, 5 thousand concrete, 3 thousand steel, and 35 thousand manufactured housing.">
            <a:extLst>
              <a:ext uri="{FF2B5EF4-FFF2-40B4-BE49-F238E27FC236}">
                <a16:creationId xmlns:a16="http://schemas.microsoft.com/office/drawing/2014/main" id="{BF47B430-DA48-4348-99DE-C3F69EF7101B}"/>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1868562" y="2057400"/>
            <a:ext cx="5406875" cy="3648075"/>
          </a:xfrm>
          <a:prstGeom prst="rect">
            <a:avLst/>
          </a:prstGeom>
        </p:spPr>
      </p:pic>
      <p:sp>
        <p:nvSpPr>
          <p:cNvPr id="11" name="Slide Number Placeholder 10">
            <a:extLst>
              <a:ext uri="{FF2B5EF4-FFF2-40B4-BE49-F238E27FC236}">
                <a16:creationId xmlns:a16="http://schemas.microsoft.com/office/drawing/2014/main" id="{479C3023-5AA4-472B-8BC3-78FDBA7E772B}"/>
              </a:ext>
            </a:extLst>
          </p:cNvPr>
          <p:cNvSpPr>
            <a:spLocks noGrp="1"/>
          </p:cNvSpPr>
          <p:nvPr>
            <p:ph type="sldNum" sz="quarter" idx="12"/>
          </p:nvPr>
        </p:nvSpPr>
        <p:spPr/>
        <p:txBody>
          <a:bodyPr/>
          <a:lstStyle/>
          <a:p>
            <a:pPr>
              <a:spcBef>
                <a:spcPts val="100"/>
              </a:spcBef>
              <a:buSzPct val="99000"/>
            </a:pPr>
            <a:fld id="{42360E14-46C2-426B-9B70-8DACAE283F57}" type="slidenum">
              <a:rPr lang="en-US" smtClean="0"/>
              <a:pPr>
                <a:spcBef>
                  <a:spcPts val="100"/>
                </a:spcBef>
                <a:buSzPct val="99000"/>
              </a:pPr>
              <a:t>19</a:t>
            </a:fld>
            <a:endParaRPr lang="en-US"/>
          </a:p>
        </p:txBody>
      </p:sp>
    </p:spTree>
    <p:extLst>
      <p:ext uri="{BB962C8B-B14F-4D97-AF65-F5344CB8AC3E}">
        <p14:creationId xmlns:p14="http://schemas.microsoft.com/office/powerpoint/2010/main" val="1526387599"/>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2: Goals and Objectives</a:t>
            </a:r>
          </a:p>
        </p:txBody>
      </p:sp>
      <p:sp>
        <p:nvSpPr>
          <p:cNvPr id="3" name="Content Placeholder 2">
            <a:extLst>
              <a:ext uri="{FF2B5EF4-FFF2-40B4-BE49-F238E27FC236}">
                <a16:creationId xmlns:a16="http://schemas.microsoft.com/office/drawing/2014/main" id="{F09E5A50-A752-4C0B-8863-6A4E9E5DD85A}"/>
              </a:ext>
            </a:extLst>
          </p:cNvPr>
          <p:cNvSpPr>
            <a:spLocks noGrp="1"/>
          </p:cNvSpPr>
          <p:nvPr>
            <p:ph idx="1"/>
          </p:nvPr>
        </p:nvSpPr>
        <p:spPr/>
        <p:txBody>
          <a:bodyPr>
            <a:normAutofit fontScale="92500"/>
          </a:bodyPr>
          <a:lstStyle/>
          <a:p>
            <a:pPr fontAlgn="auto">
              <a:spcBef>
                <a:spcPct val="100000"/>
              </a:spcBef>
              <a:spcAft>
                <a:spcPts val="0"/>
              </a:spcAft>
              <a:buSzPct val="99000"/>
              <a:tabLst/>
            </a:pPr>
            <a:r>
              <a:rPr lang="en-US" kern="1200">
                <a:sym typeface="Arial"/>
              </a:rPr>
              <a:t> Goal: To provide an overview of the data included with Hazus, emphasizing hurricane-specific inventory, and of the tools and processes to update the data. </a:t>
            </a:r>
          </a:p>
          <a:p>
            <a:pPr fontAlgn="auto">
              <a:spcBef>
                <a:spcPct val="100000"/>
              </a:spcBef>
              <a:spcAft>
                <a:spcPts val="0"/>
              </a:spcAft>
              <a:buSzPct val="99000"/>
              <a:tabLst/>
            </a:pPr>
            <a:r>
              <a:rPr lang="en-US" kern="1200">
                <a:sym typeface="Arial"/>
              </a:rPr>
              <a:t>After completing this lesson you will be able to: </a:t>
            </a:r>
          </a:p>
          <a:p>
            <a:pPr marL="254000" lvl="1" indent="-254000" fontAlgn="auto">
              <a:spcBef>
                <a:spcPct val="100000"/>
              </a:spcBef>
              <a:spcAft>
                <a:spcPts val="0"/>
              </a:spcAft>
              <a:buSzPct val="99000"/>
              <a:buFont typeface="Arial"/>
              <a:buChar char="•"/>
              <a:tabLst/>
            </a:pPr>
            <a:r>
              <a:rPr lang="en-US" kern="1200">
                <a:ea typeface="+mn-ea"/>
                <a:sym typeface="Arial"/>
              </a:rPr>
              <a:t>Describe the types of aggregate and point inventory supported by the Hazus hurricane model. </a:t>
            </a:r>
          </a:p>
          <a:p>
            <a:pPr marL="254000" lvl="1" indent="-254000" fontAlgn="auto">
              <a:spcBef>
                <a:spcPct val="100000"/>
              </a:spcBef>
              <a:spcAft>
                <a:spcPts val="0"/>
              </a:spcAft>
              <a:buSzPct val="99000"/>
              <a:buFont typeface="Arial"/>
              <a:buChar char="•"/>
              <a:tabLst/>
            </a:pPr>
            <a:r>
              <a:rPr lang="en-US" kern="1200">
                <a:ea typeface="+mn-ea"/>
                <a:sym typeface="Arial"/>
              </a:rPr>
              <a:t>List the options that Hazus provides for updating inventory.</a:t>
            </a:r>
            <a:endParaRPr lang="en-US"/>
          </a:p>
        </p:txBody>
      </p:sp>
      <p:sp>
        <p:nvSpPr>
          <p:cNvPr id="6" name="Slide Number Placeholder 5">
            <a:extLst>
              <a:ext uri="{FF2B5EF4-FFF2-40B4-BE49-F238E27FC236}">
                <a16:creationId xmlns:a16="http://schemas.microsoft.com/office/drawing/2014/main" id="{9027A50A-F002-4CA2-8039-C64CB1F484C0}"/>
              </a:ext>
            </a:extLst>
          </p:cNvPr>
          <p:cNvSpPr>
            <a:spLocks noGrp="1"/>
          </p:cNvSpPr>
          <p:nvPr>
            <p:ph type="sldNum" sz="quarter" idx="12"/>
          </p:nvPr>
        </p:nvSpPr>
        <p:spPr/>
        <p:txBody>
          <a:bodyPr/>
          <a:lstStyle/>
          <a:p>
            <a:pPr>
              <a:spcBef>
                <a:spcPts val="100"/>
              </a:spcBef>
              <a:buSzPct val="99000"/>
            </a:pPr>
            <a:fld id="{42360E14-46C2-426B-9B70-8DACAE283F57}" type="slidenum">
              <a:rPr lang="en-US" smtClean="0"/>
              <a:pPr>
                <a:spcBef>
                  <a:spcPts val="100"/>
                </a:spcBef>
                <a:buSzPct val="99000"/>
              </a:pPr>
              <a:t>2</a:t>
            </a:fld>
            <a:endParaRPr lang="en-US"/>
          </a:p>
        </p:txBody>
      </p:sp>
    </p:spTree>
    <p:extLst>
      <p:ext uri="{BB962C8B-B14F-4D97-AF65-F5344CB8AC3E}">
        <p14:creationId xmlns:p14="http://schemas.microsoft.com/office/powerpoint/2010/main" val="2226670449"/>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Specific Building Types (SBT)</a:t>
            </a:r>
          </a:p>
        </p:txBody>
      </p:sp>
      <p:sp>
        <p:nvSpPr>
          <p:cNvPr id="3" name="Content Placeholder 2">
            <a:extLst>
              <a:ext uri="{FF2B5EF4-FFF2-40B4-BE49-F238E27FC236}">
                <a16:creationId xmlns:a16="http://schemas.microsoft.com/office/drawing/2014/main" id="{BC36182D-E69E-4832-8087-85704B844D80}"/>
              </a:ext>
            </a:extLst>
          </p:cNvPr>
          <p:cNvSpPr>
            <a:spLocks noGrp="1"/>
          </p:cNvSpPr>
          <p:nvPr>
            <p:ph sz="quarter" idx="13"/>
          </p:nvPr>
        </p:nvSpPr>
        <p:spPr/>
        <p:txBody>
          <a:bodyPr>
            <a:normAutofit fontScale="85000" lnSpcReduction="10000"/>
          </a:bodyPr>
          <a:lstStyle/>
          <a:p>
            <a:pPr fontAlgn="auto">
              <a:spcBef>
                <a:spcPct val="100000"/>
              </a:spcBef>
              <a:spcAft>
                <a:spcPts val="0"/>
              </a:spcAft>
              <a:buSzPct val="99000"/>
              <a:tabLst/>
            </a:pPr>
            <a:r>
              <a:rPr lang="en-US" kern="1200" dirty="0">
                <a:sym typeface="Arial"/>
              </a:rPr>
              <a:t>Thirty-nine Specific Building Types: </a:t>
            </a:r>
          </a:p>
          <a:p>
            <a:pPr marL="254000" lvl="1" indent="-254000" fontAlgn="auto">
              <a:spcBef>
                <a:spcPct val="100000"/>
              </a:spcBef>
              <a:spcAft>
                <a:spcPts val="0"/>
              </a:spcAft>
              <a:buSzPct val="99000"/>
              <a:buFont typeface="Arial"/>
              <a:buChar char="•"/>
              <a:tabLst/>
            </a:pPr>
            <a:r>
              <a:rPr lang="en-US" kern="1200" dirty="0">
                <a:ea typeface="+mn-ea"/>
                <a:sym typeface="Arial"/>
              </a:rPr>
              <a:t>5 Wood </a:t>
            </a:r>
          </a:p>
          <a:p>
            <a:pPr marL="254000" lvl="1" indent="-254000" fontAlgn="auto">
              <a:spcBef>
                <a:spcPct val="100000"/>
              </a:spcBef>
              <a:spcAft>
                <a:spcPts val="0"/>
              </a:spcAft>
              <a:buSzPct val="99000"/>
              <a:buFont typeface="Arial"/>
              <a:buChar char="•"/>
              <a:tabLst/>
            </a:pPr>
            <a:r>
              <a:rPr lang="en-US" kern="1200" dirty="0">
                <a:ea typeface="+mn-ea"/>
                <a:sym typeface="Arial"/>
              </a:rPr>
              <a:t>9 Steel </a:t>
            </a:r>
          </a:p>
          <a:p>
            <a:pPr marL="254000" lvl="1" indent="-254000" fontAlgn="auto">
              <a:spcBef>
                <a:spcPct val="100000"/>
              </a:spcBef>
              <a:spcAft>
                <a:spcPts val="0"/>
              </a:spcAft>
              <a:buSzPct val="99000"/>
              <a:buFont typeface="Arial"/>
              <a:buChar char="•"/>
              <a:tabLst/>
            </a:pPr>
            <a:r>
              <a:rPr lang="en-US" kern="1200" dirty="0">
                <a:ea typeface="+mn-ea"/>
                <a:sym typeface="Arial"/>
              </a:rPr>
              <a:t>6 Concrete </a:t>
            </a:r>
          </a:p>
          <a:p>
            <a:pPr marL="254000" lvl="1" indent="-254000" fontAlgn="auto">
              <a:spcBef>
                <a:spcPct val="100000"/>
              </a:spcBef>
              <a:spcAft>
                <a:spcPts val="0"/>
              </a:spcAft>
              <a:buSzPct val="99000"/>
              <a:buFont typeface="Arial"/>
              <a:buChar char="•"/>
              <a:tabLst/>
            </a:pPr>
            <a:r>
              <a:rPr lang="en-US" kern="1200" dirty="0">
                <a:ea typeface="+mn-ea"/>
                <a:sym typeface="Arial"/>
              </a:rPr>
              <a:t>14 Masonry </a:t>
            </a:r>
          </a:p>
          <a:p>
            <a:pPr marL="254000" lvl="1" indent="-254000" fontAlgn="auto">
              <a:spcBef>
                <a:spcPct val="100000"/>
              </a:spcBef>
              <a:spcAft>
                <a:spcPts val="0"/>
              </a:spcAft>
              <a:buSzPct val="99000"/>
              <a:buFont typeface="Arial"/>
              <a:buChar char="•"/>
              <a:tabLst/>
            </a:pPr>
            <a:r>
              <a:rPr lang="en-US" kern="1200" dirty="0">
                <a:ea typeface="+mn-ea"/>
                <a:sym typeface="Arial"/>
              </a:rPr>
              <a:t>5 Manufactured Housing (Mobile Home)</a:t>
            </a:r>
            <a:endParaRPr lang="en-US" dirty="0"/>
          </a:p>
        </p:txBody>
      </p:sp>
      <p:pic>
        <p:nvPicPr>
          <p:cNvPr id="8" name="Content Placeholder 7" descr="Screen shot of the Inventory Classifications window with the Building and Facilities tab selected.">
            <a:extLst>
              <a:ext uri="{FF2B5EF4-FFF2-40B4-BE49-F238E27FC236}">
                <a16:creationId xmlns:a16="http://schemas.microsoft.com/office/drawing/2014/main" id="{C0FEC0F3-61B2-444F-B174-BC1CBF890066}"/>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818405" y="1152525"/>
            <a:ext cx="3621989" cy="4562475"/>
          </a:xfrm>
          <a:prstGeom prst="rect">
            <a:avLst/>
          </a:prstGeom>
        </p:spPr>
      </p:pic>
      <p:sp>
        <p:nvSpPr>
          <p:cNvPr id="9" name="Slide Number Placeholder 8">
            <a:extLst>
              <a:ext uri="{FF2B5EF4-FFF2-40B4-BE49-F238E27FC236}">
                <a16:creationId xmlns:a16="http://schemas.microsoft.com/office/drawing/2014/main" id="{18FBE7C4-D9EF-4851-BEFE-468688ECDAA5}"/>
              </a:ext>
            </a:extLst>
          </p:cNvPr>
          <p:cNvSpPr>
            <a:spLocks noGrp="1"/>
          </p:cNvSpPr>
          <p:nvPr>
            <p:ph type="sldNum" sz="quarter" idx="12"/>
          </p:nvPr>
        </p:nvSpPr>
        <p:spPr/>
        <p:txBody>
          <a:bodyPr/>
          <a:lstStyle/>
          <a:p>
            <a:pPr>
              <a:spcBef>
                <a:spcPts val="100"/>
              </a:spcBef>
              <a:buSzPct val="99000"/>
            </a:pPr>
            <a:fld id="{42360E14-46C2-426B-9B70-8DACAE283F57}" type="slidenum">
              <a:rPr lang="en-US" smtClean="0"/>
              <a:pPr>
                <a:spcBef>
                  <a:spcPts val="100"/>
                </a:spcBef>
                <a:buSzPct val="99000"/>
              </a:pPr>
              <a:t>20</a:t>
            </a:fld>
            <a:endParaRPr lang="en-US"/>
          </a:p>
        </p:txBody>
      </p:sp>
    </p:spTree>
    <p:extLst>
      <p:ext uri="{BB962C8B-B14F-4D97-AF65-F5344CB8AC3E}">
        <p14:creationId xmlns:p14="http://schemas.microsoft.com/office/powerpoint/2010/main" val="2540696852"/>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Specific Building Type Mapping</a:t>
            </a:r>
          </a:p>
        </p:txBody>
      </p:sp>
      <p:sp>
        <p:nvSpPr>
          <p:cNvPr id="3" name="Content Placeholder 2">
            <a:extLst>
              <a:ext uri="{FF2B5EF4-FFF2-40B4-BE49-F238E27FC236}">
                <a16:creationId xmlns:a16="http://schemas.microsoft.com/office/drawing/2014/main" id="{EE648CC7-288A-4EA3-9FD4-799F31BC36D4}"/>
              </a:ext>
            </a:extLst>
          </p:cNvPr>
          <p:cNvSpPr>
            <a:spLocks noGrp="1"/>
          </p:cNvSpPr>
          <p:nvPr>
            <p:ph sz="quarter" idx="13"/>
          </p:nvPr>
        </p:nvSpPr>
        <p:spPr/>
        <p:txBody>
          <a:bodyPr>
            <a:normAutofit fontScale="40000" lnSpcReduction="20000"/>
          </a:bodyPr>
          <a:lstStyle/>
          <a:p>
            <a:pPr marL="254000" lvl="1" indent="-254000" fontAlgn="auto">
              <a:spcBef>
                <a:spcPct val="100000"/>
              </a:spcBef>
              <a:spcAft>
                <a:spcPts val="0"/>
              </a:spcAft>
              <a:buSzPct val="99000"/>
              <a:buFont typeface="Arial"/>
              <a:buChar char="•"/>
              <a:tabLst/>
            </a:pPr>
            <a:r>
              <a:rPr lang="en-US" kern="1200">
                <a:ea typeface="+mn-ea"/>
                <a:sym typeface="Arial"/>
              </a:rPr>
              <a:t> Mapping Scheme Management: </a:t>
            </a:r>
          </a:p>
          <a:p>
            <a:pPr marL="635000" lvl="2" indent="-254000" fontAlgn="auto">
              <a:spcBef>
                <a:spcPct val="100000"/>
              </a:spcBef>
              <a:spcAft>
                <a:spcPts val="0"/>
              </a:spcAft>
              <a:buSzPct val="99000"/>
              <a:buFont typeface="Wingdings"/>
              <a:buChar char="§"/>
              <a:tabLst/>
            </a:pPr>
            <a:r>
              <a:rPr lang="en-US" kern="1200">
                <a:ea typeface="+mn-ea"/>
                <a:sym typeface="Arial"/>
              </a:rPr>
              <a:t>View</a:t>
            </a:r>
          </a:p>
          <a:p>
            <a:pPr marL="635000" lvl="2" indent="-254000" fontAlgn="auto">
              <a:spcBef>
                <a:spcPct val="100000"/>
              </a:spcBef>
              <a:spcAft>
                <a:spcPts val="0"/>
              </a:spcAft>
              <a:buSzPct val="99000"/>
              <a:buFont typeface="Wingdings"/>
              <a:buChar char="§"/>
              <a:tabLst/>
            </a:pPr>
            <a:r>
              <a:rPr lang="en-US" kern="1200">
                <a:ea typeface="+mn-ea"/>
                <a:sym typeface="Arial"/>
              </a:rPr>
              <a:t>Copy</a:t>
            </a:r>
          </a:p>
          <a:p>
            <a:pPr marL="635000" lvl="2" indent="-254000" fontAlgn="auto">
              <a:spcBef>
                <a:spcPct val="100000"/>
              </a:spcBef>
              <a:spcAft>
                <a:spcPts val="0"/>
              </a:spcAft>
              <a:buSzPct val="99000"/>
              <a:buFont typeface="Wingdings"/>
              <a:buChar char="§"/>
              <a:tabLst/>
            </a:pPr>
            <a:r>
              <a:rPr lang="en-US" kern="1200">
                <a:ea typeface="+mn-ea"/>
                <a:sym typeface="Arial"/>
              </a:rPr>
              <a:t>Edit</a:t>
            </a:r>
          </a:p>
          <a:p>
            <a:pPr marL="635000" lvl="2" indent="-254000" fontAlgn="auto">
              <a:spcBef>
                <a:spcPct val="100000"/>
              </a:spcBef>
              <a:spcAft>
                <a:spcPts val="0"/>
              </a:spcAft>
              <a:buSzPct val="99000"/>
              <a:buFont typeface="Wingdings"/>
              <a:buChar char="§"/>
              <a:tabLst/>
            </a:pPr>
            <a:r>
              <a:rPr lang="en-US" kern="1200">
                <a:ea typeface="+mn-ea"/>
                <a:sym typeface="Arial"/>
              </a:rPr>
              <a:t>Delete</a:t>
            </a:r>
          </a:p>
          <a:p>
            <a:pPr marL="635000" lvl="2" indent="-254000" fontAlgn="auto">
              <a:spcBef>
                <a:spcPct val="100000"/>
              </a:spcBef>
              <a:spcAft>
                <a:spcPts val="0"/>
              </a:spcAft>
              <a:buSzPct val="99000"/>
              <a:buFont typeface="Wingdings"/>
              <a:buChar char="§"/>
              <a:tabLst/>
            </a:pPr>
            <a:r>
              <a:rPr lang="en-US" kern="1200">
                <a:ea typeface="+mn-ea"/>
                <a:sym typeface="Arial"/>
              </a:rPr>
              <a:t>Import</a:t>
            </a:r>
          </a:p>
          <a:p>
            <a:pPr marL="635000" lvl="2" indent="-254000" fontAlgn="auto">
              <a:spcBef>
                <a:spcPct val="100000"/>
              </a:spcBef>
              <a:spcAft>
                <a:spcPts val="0"/>
              </a:spcAft>
              <a:buSzPct val="99000"/>
              <a:buFont typeface="Wingdings"/>
              <a:buChar char="§"/>
              <a:tabLst/>
            </a:pPr>
            <a:r>
              <a:rPr lang="en-US" kern="1200">
                <a:ea typeface="+mn-ea"/>
                <a:sym typeface="Arial"/>
              </a:rPr>
              <a:t>Export</a:t>
            </a:r>
            <a:endParaRPr lang="en-US"/>
          </a:p>
        </p:txBody>
      </p:sp>
      <p:pic>
        <p:nvPicPr>
          <p:cNvPr id="8" name="Content Placeholder 7" descr="A screen shot of the Specific Building Type Mapping dialog box with the &quot;View&quot; button highlighted as if clicked. Overlapping the dialog box is the Specific Building Type Mapping Scheme Distribution dialog box accessed by the &quot;click&quot; of the View button. It displays the mapping scheme of the general building types to the number of each building type made of different materials.">
            <a:extLst>
              <a:ext uri="{FF2B5EF4-FFF2-40B4-BE49-F238E27FC236}">
                <a16:creationId xmlns:a16="http://schemas.microsoft.com/office/drawing/2014/main" id="{5D71DC16-F832-4F9A-8FAE-493B5387BB96}"/>
              </a:ext>
            </a:extLst>
          </p:cNvPr>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2621352" y="3471863"/>
            <a:ext cx="3901295" cy="2233612"/>
          </a:xfrm>
          <a:prstGeom prst="rect">
            <a:avLst/>
          </a:prstGeom>
        </p:spPr>
      </p:pic>
      <p:sp>
        <p:nvSpPr>
          <p:cNvPr id="9" name="Slide Number Placeholder 8">
            <a:extLst>
              <a:ext uri="{FF2B5EF4-FFF2-40B4-BE49-F238E27FC236}">
                <a16:creationId xmlns:a16="http://schemas.microsoft.com/office/drawing/2014/main" id="{B0F695DC-CA3B-42BF-BC55-F0C76A5C2520}"/>
              </a:ext>
            </a:extLst>
          </p:cNvPr>
          <p:cNvSpPr>
            <a:spLocks noGrp="1"/>
          </p:cNvSpPr>
          <p:nvPr>
            <p:ph type="sldNum" sz="quarter" idx="12"/>
          </p:nvPr>
        </p:nvSpPr>
        <p:spPr/>
        <p:txBody>
          <a:bodyPr/>
          <a:lstStyle/>
          <a:p>
            <a:pPr>
              <a:spcBef>
                <a:spcPts val="100"/>
              </a:spcBef>
              <a:buSzPct val="99000"/>
            </a:pPr>
            <a:fld id="{42360E14-46C2-426B-9B70-8DACAE283F57}" type="slidenum">
              <a:rPr lang="en-US" smtClean="0"/>
              <a:pPr>
                <a:spcBef>
                  <a:spcPts val="100"/>
                </a:spcBef>
                <a:buSzPct val="99000"/>
              </a:pPr>
              <a:t>21</a:t>
            </a:fld>
            <a:endParaRPr lang="en-US"/>
          </a:p>
        </p:txBody>
      </p:sp>
    </p:spTree>
    <p:extLst>
      <p:ext uri="{BB962C8B-B14F-4D97-AF65-F5344CB8AC3E}">
        <p14:creationId xmlns:p14="http://schemas.microsoft.com/office/powerpoint/2010/main" val="2876649204"/>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Hurricane-Specific Inventory</a:t>
            </a:r>
          </a:p>
        </p:txBody>
      </p:sp>
      <p:sp>
        <p:nvSpPr>
          <p:cNvPr id="3" name="Content Placeholder 2">
            <a:extLst>
              <a:ext uri="{FF2B5EF4-FFF2-40B4-BE49-F238E27FC236}">
                <a16:creationId xmlns:a16="http://schemas.microsoft.com/office/drawing/2014/main" id="{98E5E878-CC1D-4CDB-A6F8-9CB371843756}"/>
              </a:ext>
            </a:extLst>
          </p:cNvPr>
          <p:cNvSpPr>
            <a:spLocks noGrp="1"/>
          </p:cNvSpPr>
          <p:nvPr>
            <p:ph sz="quarter" idx="13"/>
          </p:nvPr>
        </p:nvSpPr>
        <p:spPr/>
        <p:txBody>
          <a:bodyPr>
            <a:normAutofit fontScale="55000" lnSpcReduction="20000"/>
          </a:bodyPr>
          <a:lstStyle/>
          <a:p>
            <a:pPr fontAlgn="auto">
              <a:spcBef>
                <a:spcPct val="100000"/>
              </a:spcBef>
              <a:buSzPct val="99000"/>
              <a:tabLst/>
            </a:pPr>
            <a:r>
              <a:rPr lang="en-US" b="1" kern="1200" dirty="0">
                <a:sym typeface="Arial"/>
              </a:rPr>
              <a:t>Wind-Building Mapping Schemes</a:t>
            </a:r>
            <a:endParaRPr lang="en-US" kern="1200" dirty="0">
              <a:sym typeface="Arial"/>
            </a:endParaRPr>
          </a:p>
          <a:p>
            <a:pPr fontAlgn="auto">
              <a:spcBef>
                <a:spcPct val="100000"/>
              </a:spcBef>
              <a:buSzPct val="99000"/>
              <a:tabLst/>
            </a:pPr>
            <a:r>
              <a:rPr lang="en-US" kern="1200" dirty="0">
                <a:sym typeface="Arial"/>
              </a:rPr>
              <a:t>Florida: 4 Regions </a:t>
            </a:r>
          </a:p>
          <a:p>
            <a:pPr fontAlgn="auto">
              <a:spcBef>
                <a:spcPct val="100000"/>
              </a:spcBef>
              <a:buSzPct val="99000"/>
              <a:tabLst/>
            </a:pPr>
            <a:r>
              <a:rPr lang="en-US" kern="1200" dirty="0">
                <a:sym typeface="Arial"/>
              </a:rPr>
              <a:t>Hawaii: 4 Regions </a:t>
            </a:r>
          </a:p>
          <a:p>
            <a:pPr fontAlgn="auto">
              <a:spcBef>
                <a:spcPct val="100000"/>
              </a:spcBef>
              <a:buSzPct val="99000"/>
              <a:tabLst/>
            </a:pPr>
            <a:r>
              <a:rPr lang="en-US" kern="1200" dirty="0">
                <a:sym typeface="Arial"/>
              </a:rPr>
              <a:t>Other States: 4 Regions </a:t>
            </a:r>
          </a:p>
          <a:p>
            <a:pPr marL="254000" lvl="1" indent="-254000" fontAlgn="auto">
              <a:spcBef>
                <a:spcPct val="100000"/>
              </a:spcBef>
              <a:buSzPct val="99000"/>
              <a:buFont typeface="Arial"/>
              <a:buAutoNum type="arabicPeriod"/>
              <a:tabLst/>
            </a:pPr>
            <a:r>
              <a:rPr lang="en-US" kern="1200" dirty="0">
                <a:ea typeface="+mn-ea"/>
                <a:sym typeface="Arial"/>
              </a:rPr>
              <a:t>Northeast Inland </a:t>
            </a:r>
          </a:p>
          <a:p>
            <a:pPr marL="254000" lvl="1" indent="-254000" fontAlgn="auto">
              <a:spcBef>
                <a:spcPct val="100000"/>
              </a:spcBef>
              <a:buSzPct val="99000"/>
              <a:buFont typeface="Arial"/>
              <a:buAutoNum type="arabicPeriod"/>
              <a:tabLst/>
            </a:pPr>
            <a:r>
              <a:rPr lang="en-US" kern="1200" dirty="0">
                <a:ea typeface="+mn-ea"/>
                <a:sym typeface="Arial"/>
              </a:rPr>
              <a:t>Northeast Coastal </a:t>
            </a:r>
          </a:p>
          <a:p>
            <a:pPr marL="254000" lvl="1" indent="-254000" fontAlgn="auto">
              <a:spcBef>
                <a:spcPct val="100000"/>
              </a:spcBef>
              <a:buSzPct val="99000"/>
              <a:buFont typeface="Arial"/>
              <a:buAutoNum type="arabicPeriod"/>
              <a:tabLst/>
            </a:pPr>
            <a:r>
              <a:rPr lang="en-US" kern="1200" dirty="0">
                <a:ea typeface="+mn-ea"/>
                <a:sym typeface="Arial"/>
              </a:rPr>
              <a:t>Southeast Inland </a:t>
            </a:r>
          </a:p>
          <a:p>
            <a:pPr marL="254000" lvl="1" indent="-254000" fontAlgn="auto">
              <a:spcBef>
                <a:spcPct val="100000"/>
              </a:spcBef>
              <a:buSzPct val="99000"/>
              <a:buFont typeface="Arial"/>
              <a:buAutoNum type="arabicPeriod"/>
              <a:tabLst/>
            </a:pPr>
            <a:r>
              <a:rPr lang="en-US" kern="1200" dirty="0">
                <a:ea typeface="+mn-ea"/>
                <a:sym typeface="Arial"/>
              </a:rPr>
              <a:t>Southeast Coastal</a:t>
            </a:r>
            <a:endParaRPr lang="en-US" kern="1200" dirty="0">
              <a:sym typeface="Arial"/>
            </a:endParaRPr>
          </a:p>
          <a:p>
            <a:pPr>
              <a:spcBef>
                <a:spcPct val="100000"/>
              </a:spcBef>
              <a:buSzPct val="99000"/>
            </a:pPr>
            <a:r>
              <a:rPr lang="en-US" kern="1200" dirty="0">
                <a:sym typeface="Arial"/>
              </a:rPr>
              <a:t>A map of the different Wind-Building Mapping Schemes for the "Other" states and Florida.</a:t>
            </a:r>
            <a:endParaRPr lang="en-US" dirty="0"/>
          </a:p>
        </p:txBody>
      </p:sp>
      <p:pic>
        <p:nvPicPr>
          <p:cNvPr id="9" name="Content Placeholder 8" descr="An image of the South and East regions of the United States showing the different Wind Building Mapping Schemes: Southeast inland, Northeast inland, Northeast coastal, Southeast coastal, and the 4 Florida-specific schema.The northeast coastal scheme is a band comprosed of the ocean-adjacent counties from Maine to Virginia. The Northeast-inland scheme consists of the rest of counties from Maine to West Virginia. The southeast inland scheme consists of the inland portions of Texas, Louisiana, Mississippi, Alabama, Georgia, South Carolina, and North Carolina. The Southeast coastal zone consists of a strip 3 to 5 counties deep in each of those states that are ocean-adjacent or closest to the ocean. Florida's 4 zones are roughly geographically equal horizontal segments of the state.">
            <a:extLst>
              <a:ext uri="{FF2B5EF4-FFF2-40B4-BE49-F238E27FC236}">
                <a16:creationId xmlns:a16="http://schemas.microsoft.com/office/drawing/2014/main" id="{731ABC96-B338-4B05-926B-256EB32A43C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914163"/>
            <a:ext cx="4114800" cy="3039198"/>
          </a:xfrm>
          <a:prstGeom prst="rect">
            <a:avLst/>
          </a:prstGeom>
        </p:spPr>
      </p:pic>
      <p:sp>
        <p:nvSpPr>
          <p:cNvPr id="10" name="Slide Number Placeholder 9">
            <a:extLst>
              <a:ext uri="{FF2B5EF4-FFF2-40B4-BE49-F238E27FC236}">
                <a16:creationId xmlns:a16="http://schemas.microsoft.com/office/drawing/2014/main" id="{8C553252-24A7-4299-BB7E-AF94900F0B9C}"/>
              </a:ext>
            </a:extLst>
          </p:cNvPr>
          <p:cNvSpPr>
            <a:spLocks noGrp="1"/>
          </p:cNvSpPr>
          <p:nvPr>
            <p:ph type="sldNum" sz="quarter" idx="12"/>
          </p:nvPr>
        </p:nvSpPr>
        <p:spPr/>
        <p:txBody>
          <a:bodyPr/>
          <a:lstStyle/>
          <a:p>
            <a:pPr>
              <a:spcBef>
                <a:spcPts val="100"/>
              </a:spcBef>
              <a:buSzPct val="99000"/>
            </a:pPr>
            <a:fld id="{42360E14-46C2-426B-9B70-8DACAE283F57}" type="slidenum">
              <a:rPr lang="en-US" smtClean="0"/>
              <a:pPr>
                <a:spcBef>
                  <a:spcPts val="100"/>
                </a:spcBef>
                <a:buSzPct val="99000"/>
              </a:pPr>
              <a:t>22</a:t>
            </a:fld>
            <a:endParaRPr lang="en-US"/>
          </a:p>
        </p:txBody>
      </p:sp>
    </p:spTree>
    <p:extLst>
      <p:ext uri="{BB962C8B-B14F-4D97-AF65-F5344CB8AC3E}">
        <p14:creationId xmlns:p14="http://schemas.microsoft.com/office/powerpoint/2010/main" val="1878617693"/>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Hurricane-Specific Inventory</a:t>
            </a:r>
          </a:p>
        </p:txBody>
      </p:sp>
      <p:sp>
        <p:nvSpPr>
          <p:cNvPr id="3" name="Content Placeholder 2">
            <a:extLst>
              <a:ext uri="{FF2B5EF4-FFF2-40B4-BE49-F238E27FC236}">
                <a16:creationId xmlns:a16="http://schemas.microsoft.com/office/drawing/2014/main" id="{E8EDC1FD-6A45-4885-9902-084F4C2E5E1A}"/>
              </a:ext>
            </a:extLst>
          </p:cNvPr>
          <p:cNvSpPr>
            <a:spLocks noGrp="1"/>
          </p:cNvSpPr>
          <p:nvPr>
            <p:ph sz="quarter" idx="13"/>
          </p:nvPr>
        </p:nvSpPr>
        <p:spPr/>
        <p:txBody>
          <a:bodyPr>
            <a:normAutofit fontScale="70000" lnSpcReduction="20000"/>
          </a:bodyPr>
          <a:lstStyle/>
          <a:p>
            <a:pPr fontAlgn="auto">
              <a:spcBef>
                <a:spcPct val="100000"/>
              </a:spcBef>
              <a:buSzPct val="99000"/>
              <a:tabLst/>
            </a:pPr>
            <a:r>
              <a:rPr lang="en-US" b="1" kern="1200" dirty="0">
                <a:sym typeface="Arial"/>
              </a:rPr>
              <a:t>Wind-Building Mapping Schemes</a:t>
            </a:r>
            <a:endParaRPr lang="en-US" kern="1200" dirty="0">
              <a:sym typeface="Arial"/>
            </a:endParaRPr>
          </a:p>
          <a:p>
            <a:pPr fontAlgn="auto">
              <a:spcBef>
                <a:spcPct val="100000"/>
              </a:spcBef>
              <a:buSzPct val="99000"/>
              <a:tabLst/>
            </a:pPr>
            <a:r>
              <a:rPr lang="en-US" kern="1200" dirty="0">
                <a:sym typeface="Arial"/>
              </a:rPr>
              <a:t>Florida building stock regions </a:t>
            </a:r>
          </a:p>
          <a:p>
            <a:pPr marL="254000" lvl="1" indent="-254000" fontAlgn="auto">
              <a:spcBef>
                <a:spcPct val="100000"/>
              </a:spcBef>
              <a:buSzPct val="99000"/>
              <a:buFont typeface="Arial"/>
              <a:buChar char="•"/>
              <a:tabLst/>
            </a:pPr>
            <a:r>
              <a:rPr lang="en-US" kern="1200" dirty="0">
                <a:ea typeface="+mn-ea"/>
                <a:sym typeface="Arial"/>
              </a:rPr>
              <a:t>Different building codes </a:t>
            </a:r>
          </a:p>
          <a:p>
            <a:pPr marL="635000" lvl="2" indent="-254000" fontAlgn="auto">
              <a:spcBef>
                <a:spcPct val="100000"/>
              </a:spcBef>
              <a:buSzPct val="99000"/>
              <a:buFont typeface="Wingdings"/>
              <a:buChar char="§"/>
              <a:tabLst/>
            </a:pPr>
            <a:r>
              <a:rPr lang="en-US" kern="1200" dirty="0">
                <a:ea typeface="+mn-ea"/>
                <a:sym typeface="Arial"/>
              </a:rPr>
              <a:t>Southeast Florida has historically stronger wind provisions for past decade</a:t>
            </a:r>
          </a:p>
          <a:p>
            <a:pPr marL="254000" lvl="1" indent="-254000" fontAlgn="auto">
              <a:spcBef>
                <a:spcPct val="100000"/>
              </a:spcBef>
              <a:buSzPct val="99000"/>
              <a:buFont typeface="Arial"/>
              <a:buChar char="•"/>
              <a:tabLst/>
            </a:pPr>
            <a:r>
              <a:rPr lang="en-US" kern="1200" dirty="0">
                <a:ea typeface="+mn-ea"/>
                <a:sym typeface="Arial"/>
              </a:rPr>
              <a:t>Different building practices </a:t>
            </a:r>
          </a:p>
          <a:p>
            <a:pPr marL="635000" lvl="2" indent="-254000">
              <a:spcBef>
                <a:spcPct val="100000"/>
              </a:spcBef>
              <a:buSzPct val="99000"/>
            </a:pPr>
            <a:r>
              <a:rPr lang="en-US" kern="1200" dirty="0">
                <a:sym typeface="Arial"/>
              </a:rPr>
              <a:t>More wood frame in northern portion of Florida than southern Florida</a:t>
            </a:r>
            <a:endParaRPr lang="en-US" dirty="0"/>
          </a:p>
        </p:txBody>
      </p:sp>
      <p:pic>
        <p:nvPicPr>
          <p:cNvPr id="8" name="Content Placeholder 7" descr="Hurricane Specific Inventory Wind Building Mapping Schemes">
            <a:extLst>
              <a:ext uri="{FF2B5EF4-FFF2-40B4-BE49-F238E27FC236}">
                <a16:creationId xmlns:a16="http://schemas.microsoft.com/office/drawing/2014/main" id="{B9AF458E-5C22-4AF1-B5DF-1800E6E4893D}"/>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2010995"/>
            <a:ext cx="4114800" cy="2845535"/>
          </a:xfrm>
          <a:prstGeom prst="rect">
            <a:avLst/>
          </a:prstGeom>
        </p:spPr>
      </p:pic>
      <p:sp>
        <p:nvSpPr>
          <p:cNvPr id="9" name="Slide Number Placeholder 8">
            <a:extLst>
              <a:ext uri="{FF2B5EF4-FFF2-40B4-BE49-F238E27FC236}">
                <a16:creationId xmlns:a16="http://schemas.microsoft.com/office/drawing/2014/main" id="{0A1E4D04-50FC-4B05-84A1-06E82290B958}"/>
              </a:ext>
            </a:extLst>
          </p:cNvPr>
          <p:cNvSpPr>
            <a:spLocks noGrp="1"/>
          </p:cNvSpPr>
          <p:nvPr>
            <p:ph type="sldNum" sz="quarter" idx="12"/>
          </p:nvPr>
        </p:nvSpPr>
        <p:spPr/>
        <p:txBody>
          <a:bodyPr/>
          <a:lstStyle/>
          <a:p>
            <a:pPr>
              <a:spcBef>
                <a:spcPts val="100"/>
              </a:spcBef>
              <a:buSzPct val="99000"/>
            </a:pPr>
            <a:fld id="{42360E14-46C2-426B-9B70-8DACAE283F57}" type="slidenum">
              <a:rPr lang="en-US" smtClean="0"/>
              <a:pPr>
                <a:spcBef>
                  <a:spcPts val="100"/>
                </a:spcBef>
                <a:buSzPct val="99000"/>
              </a:pPr>
              <a:t>23</a:t>
            </a:fld>
            <a:endParaRPr lang="en-US"/>
          </a:p>
        </p:txBody>
      </p:sp>
    </p:spTree>
    <p:extLst>
      <p:ext uri="{BB962C8B-B14F-4D97-AF65-F5344CB8AC3E}">
        <p14:creationId xmlns:p14="http://schemas.microsoft.com/office/powerpoint/2010/main" val="2697794970"/>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Hurricane-Specific Inventory</a:t>
            </a:r>
          </a:p>
        </p:txBody>
      </p:sp>
      <p:sp>
        <p:nvSpPr>
          <p:cNvPr id="3" name="Content Placeholder 2">
            <a:extLst>
              <a:ext uri="{FF2B5EF4-FFF2-40B4-BE49-F238E27FC236}">
                <a16:creationId xmlns:a16="http://schemas.microsoft.com/office/drawing/2014/main" id="{49A3B511-DEBD-42BA-A275-8024988FE9E5}"/>
              </a:ext>
            </a:extLst>
          </p:cNvPr>
          <p:cNvSpPr>
            <a:spLocks noGrp="1"/>
          </p:cNvSpPr>
          <p:nvPr>
            <p:ph sz="quarter" idx="13"/>
          </p:nvPr>
        </p:nvSpPr>
        <p:spPr/>
        <p:txBody>
          <a:bodyPr>
            <a:normAutofit fontScale="62500" lnSpcReduction="20000"/>
          </a:bodyPr>
          <a:lstStyle/>
          <a:p>
            <a:pPr fontAlgn="auto">
              <a:spcBef>
                <a:spcPct val="100000"/>
              </a:spcBef>
              <a:spcAft>
                <a:spcPts val="0"/>
              </a:spcAft>
              <a:buSzPct val="99000"/>
              <a:tabLst/>
            </a:pPr>
            <a:r>
              <a:rPr lang="en-US" b="1" kern="1200" dirty="0">
                <a:sym typeface="Arial"/>
              </a:rPr>
              <a:t>Wind-Building Mapping Schemes</a:t>
            </a:r>
            <a:endParaRPr lang="en-US" kern="1200" dirty="0">
              <a:sym typeface="Arial"/>
            </a:endParaRPr>
          </a:p>
          <a:p>
            <a:pPr fontAlgn="auto">
              <a:spcBef>
                <a:spcPct val="100000"/>
              </a:spcBef>
              <a:spcAft>
                <a:spcPts val="0"/>
              </a:spcAft>
              <a:buSzPct val="99000"/>
              <a:tabLst/>
            </a:pPr>
            <a:r>
              <a:rPr lang="en-US" kern="1200" dirty="0">
                <a:sym typeface="Arial"/>
              </a:rPr>
              <a:t>Hawaii Building Stock Regions</a:t>
            </a:r>
          </a:p>
          <a:p>
            <a:pPr marL="254000" lvl="1" indent="-254000" fontAlgn="auto">
              <a:spcBef>
                <a:spcPct val="100000"/>
              </a:spcBef>
              <a:spcAft>
                <a:spcPts val="0"/>
              </a:spcAft>
              <a:buSzPct val="99000"/>
              <a:buFont typeface="Arial"/>
              <a:buChar char="•"/>
              <a:tabLst/>
            </a:pPr>
            <a:r>
              <a:rPr lang="en-US" kern="1200" dirty="0">
                <a:ea typeface="+mn-ea"/>
                <a:sym typeface="Arial"/>
              </a:rPr>
              <a:t>Different wall construction type </a:t>
            </a:r>
          </a:p>
          <a:p>
            <a:pPr marL="635000" lvl="2" indent="-254000" fontAlgn="auto">
              <a:spcBef>
                <a:spcPct val="100000"/>
              </a:spcBef>
              <a:spcAft>
                <a:spcPts val="0"/>
              </a:spcAft>
              <a:buSzPct val="99000"/>
              <a:buFont typeface="Wingdings"/>
              <a:buChar char="§"/>
              <a:tabLst/>
            </a:pPr>
            <a:r>
              <a:rPr lang="en-US" kern="1200" dirty="0">
                <a:ea typeface="+mn-ea"/>
                <a:sym typeface="Arial"/>
              </a:rPr>
              <a:t>Single wall vs. double wall</a:t>
            </a:r>
          </a:p>
          <a:p>
            <a:pPr marL="254000" lvl="1" indent="-254000" fontAlgn="auto">
              <a:spcBef>
                <a:spcPct val="100000"/>
              </a:spcBef>
              <a:spcAft>
                <a:spcPts val="0"/>
              </a:spcAft>
              <a:buSzPct val="99000"/>
              <a:buFont typeface="Arial"/>
              <a:buChar char="•"/>
              <a:tabLst/>
            </a:pPr>
            <a:r>
              <a:rPr lang="en-US" kern="1200" dirty="0">
                <a:ea typeface="+mn-ea"/>
                <a:sym typeface="Arial"/>
              </a:rPr>
              <a:t>Different roof deck construction </a:t>
            </a:r>
          </a:p>
          <a:p>
            <a:pPr marL="635000" lvl="2" indent="-254000" fontAlgn="auto">
              <a:spcBef>
                <a:spcPct val="100000"/>
              </a:spcBef>
              <a:spcAft>
                <a:spcPts val="0"/>
              </a:spcAft>
              <a:buSzPct val="99000"/>
              <a:buFont typeface="Wingdings"/>
              <a:buChar char="§"/>
              <a:tabLst/>
            </a:pPr>
            <a:r>
              <a:rPr lang="en-US" kern="1200" dirty="0">
                <a:ea typeface="+mn-ea"/>
                <a:sym typeface="Arial"/>
              </a:rPr>
              <a:t>Metal roof deck </a:t>
            </a:r>
          </a:p>
          <a:p>
            <a:pPr marL="254000" lvl="1" indent="-254000" fontAlgn="auto">
              <a:spcBef>
                <a:spcPct val="100000"/>
              </a:spcBef>
              <a:spcAft>
                <a:spcPts val="0"/>
              </a:spcAft>
              <a:buSzPct val="99000"/>
              <a:buFont typeface="Arial"/>
              <a:buChar char="•"/>
              <a:tabLst/>
            </a:pPr>
            <a:r>
              <a:rPr lang="en-US" kern="1200" dirty="0">
                <a:ea typeface="+mn-ea"/>
                <a:sym typeface="Arial"/>
              </a:rPr>
              <a:t>Different foundation type </a:t>
            </a:r>
          </a:p>
          <a:p>
            <a:pPr marL="254000" lvl="1" indent="-254000" fontAlgn="auto">
              <a:spcBef>
                <a:spcPct val="100000"/>
              </a:spcBef>
              <a:spcAft>
                <a:spcPts val="0"/>
              </a:spcAft>
              <a:buSzPct val="99000"/>
              <a:buFont typeface="Arial"/>
              <a:buChar char="•"/>
              <a:tabLst/>
            </a:pPr>
            <a:r>
              <a:rPr lang="en-US" kern="1200" dirty="0">
                <a:ea typeface="+mn-ea"/>
                <a:sym typeface="Arial"/>
              </a:rPr>
              <a:t>Applies only to single-family models </a:t>
            </a:r>
          </a:p>
          <a:p>
            <a:pPr marL="254000" lvl="1" indent="-254000" fontAlgn="auto">
              <a:spcBef>
                <a:spcPct val="100000"/>
              </a:spcBef>
              <a:spcAft>
                <a:spcPts val="0"/>
              </a:spcAft>
              <a:buSzPct val="99000"/>
              <a:buFont typeface="Arial"/>
              <a:buChar char="•"/>
              <a:tabLst/>
            </a:pPr>
            <a:r>
              <a:rPr lang="en-US" kern="1200" dirty="0">
                <a:ea typeface="+mn-ea"/>
                <a:sym typeface="Arial"/>
              </a:rPr>
              <a:t>All other SBT models are identical to mainland US. </a:t>
            </a:r>
            <a:endParaRPr lang="en-US" dirty="0"/>
          </a:p>
        </p:txBody>
      </p:sp>
      <p:pic>
        <p:nvPicPr>
          <p:cNvPr id="8" name="Content Placeholder 7" descr="Screen shot of a map of Hawaii showing its four different building stock regions: Hawaii Hawaii, Hawaii Honolulu, Hawaii Maui, and Hawaii Kauai. Hawaii applies to the Island of Hawaii. Maui applies to Maui, Kaho'olawe, Lanai, and Molokai. Honolulu applies to Oahu. Kauai applies Kauai and Ni'ihau.">
            <a:extLst>
              <a:ext uri="{FF2B5EF4-FFF2-40B4-BE49-F238E27FC236}">
                <a16:creationId xmlns:a16="http://schemas.microsoft.com/office/drawing/2014/main" id="{C0437D82-9E44-42E1-9CEA-8264B65263F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2083035"/>
            <a:ext cx="4114800" cy="2701455"/>
          </a:xfrm>
          <a:prstGeom prst="rect">
            <a:avLst/>
          </a:prstGeom>
        </p:spPr>
      </p:pic>
      <p:sp>
        <p:nvSpPr>
          <p:cNvPr id="9" name="Slide Number Placeholder 8">
            <a:extLst>
              <a:ext uri="{FF2B5EF4-FFF2-40B4-BE49-F238E27FC236}">
                <a16:creationId xmlns:a16="http://schemas.microsoft.com/office/drawing/2014/main" id="{C37B3B28-BDA9-4DEF-A754-F954B916DCAA}"/>
              </a:ext>
            </a:extLst>
          </p:cNvPr>
          <p:cNvSpPr>
            <a:spLocks noGrp="1"/>
          </p:cNvSpPr>
          <p:nvPr>
            <p:ph type="sldNum" sz="quarter" idx="12"/>
          </p:nvPr>
        </p:nvSpPr>
        <p:spPr/>
        <p:txBody>
          <a:bodyPr/>
          <a:lstStyle/>
          <a:p>
            <a:pPr>
              <a:spcBef>
                <a:spcPts val="100"/>
              </a:spcBef>
              <a:buSzPct val="99000"/>
            </a:pPr>
            <a:fld id="{42360E14-46C2-426B-9B70-8DACAE283F57}" type="slidenum">
              <a:rPr lang="en-US" smtClean="0"/>
              <a:pPr>
                <a:spcBef>
                  <a:spcPts val="100"/>
                </a:spcBef>
                <a:buSzPct val="99000"/>
              </a:pPr>
              <a:t>24</a:t>
            </a:fld>
            <a:endParaRPr lang="en-US"/>
          </a:p>
        </p:txBody>
      </p:sp>
    </p:spTree>
    <p:extLst>
      <p:ext uri="{BB962C8B-B14F-4D97-AF65-F5344CB8AC3E}">
        <p14:creationId xmlns:p14="http://schemas.microsoft.com/office/powerpoint/2010/main" val="2411588789"/>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Hurricane-Specific Inventory: Wind-Building Mapping Schemes</a:t>
            </a:r>
          </a:p>
        </p:txBody>
      </p:sp>
      <p:sp>
        <p:nvSpPr>
          <p:cNvPr id="3" name="Content Placeholder 2">
            <a:extLst>
              <a:ext uri="{FF2B5EF4-FFF2-40B4-BE49-F238E27FC236}">
                <a16:creationId xmlns:a16="http://schemas.microsoft.com/office/drawing/2014/main" id="{05B4192F-70DB-4819-B957-7BFB258F37D2}"/>
              </a:ext>
            </a:extLst>
          </p:cNvPr>
          <p:cNvSpPr>
            <a:spLocks noGrp="1"/>
          </p:cNvSpPr>
          <p:nvPr>
            <p:ph sz="quarter" idx="13"/>
          </p:nvPr>
        </p:nvSpPr>
        <p:spPr/>
        <p:txBody>
          <a:bodyPr>
            <a:normAutofit fontScale="40000" lnSpcReduction="20000"/>
          </a:bodyPr>
          <a:lstStyle/>
          <a:p>
            <a:pPr marL="254000" lvl="1" indent="-254000" fontAlgn="auto">
              <a:spcBef>
                <a:spcPct val="100000"/>
              </a:spcBef>
              <a:spcAft>
                <a:spcPts val="0"/>
              </a:spcAft>
              <a:buSzPct val="99000"/>
              <a:buFont typeface="Arial"/>
              <a:buChar char="•"/>
              <a:tabLst/>
            </a:pPr>
            <a:r>
              <a:rPr lang="en-US" kern="1200">
                <a:ea typeface="+mn-ea"/>
                <a:sym typeface="Arial"/>
              </a:rPr>
              <a:t> Eight Mapping Schemes </a:t>
            </a:r>
          </a:p>
          <a:p>
            <a:pPr marL="254000" lvl="1" indent="-254000" fontAlgn="auto">
              <a:spcBef>
                <a:spcPct val="100000"/>
              </a:spcBef>
              <a:spcAft>
                <a:spcPts val="0"/>
              </a:spcAft>
              <a:buSzPct val="99000"/>
              <a:buFont typeface="Arial"/>
              <a:buChar char="•"/>
              <a:tabLst/>
            </a:pPr>
            <a:r>
              <a:rPr lang="en-US" kern="1200">
                <a:ea typeface="+mn-ea"/>
                <a:sym typeface="Arial"/>
              </a:rPr>
              <a:t>Consider:</a:t>
            </a:r>
          </a:p>
          <a:p>
            <a:pPr marL="635000" lvl="2" indent="-254000" fontAlgn="auto">
              <a:spcBef>
                <a:spcPct val="100000"/>
              </a:spcBef>
              <a:spcAft>
                <a:spcPts val="0"/>
              </a:spcAft>
              <a:buSzPct val="99000"/>
              <a:buFont typeface="Wingdings"/>
              <a:buChar char="§"/>
              <a:tabLst/>
            </a:pPr>
            <a:r>
              <a:rPr lang="en-US" kern="1200">
                <a:ea typeface="+mn-ea"/>
                <a:sym typeface="Arial"/>
              </a:rPr>
              <a:t>Roof type</a:t>
            </a:r>
          </a:p>
          <a:p>
            <a:pPr marL="635000" lvl="2" indent="-254000" fontAlgn="auto">
              <a:spcBef>
                <a:spcPct val="100000"/>
              </a:spcBef>
              <a:spcAft>
                <a:spcPts val="0"/>
              </a:spcAft>
              <a:buSzPct val="99000"/>
              <a:buFont typeface="Wingdings"/>
              <a:buChar char="§"/>
              <a:tabLst/>
            </a:pPr>
            <a:r>
              <a:rPr lang="en-US" kern="1200">
                <a:ea typeface="+mn-ea"/>
                <a:sym typeface="Arial"/>
              </a:rPr>
              <a:t>Secondary water resistance</a:t>
            </a:r>
          </a:p>
          <a:p>
            <a:pPr marL="635000" lvl="2" indent="-254000" fontAlgn="auto">
              <a:spcBef>
                <a:spcPct val="100000"/>
              </a:spcBef>
              <a:spcAft>
                <a:spcPts val="0"/>
              </a:spcAft>
              <a:buSzPct val="99000"/>
              <a:buFont typeface="Wingdings"/>
              <a:buChar char="§"/>
              <a:tabLst/>
            </a:pPr>
            <a:r>
              <a:rPr lang="en-US" kern="1200">
                <a:ea typeface="+mn-ea"/>
                <a:sym typeface="Arial"/>
              </a:rPr>
              <a:t>Roof deck attachment</a:t>
            </a:r>
          </a:p>
          <a:p>
            <a:pPr marL="635000" lvl="2" indent="-254000" fontAlgn="auto">
              <a:spcBef>
                <a:spcPct val="100000"/>
              </a:spcBef>
              <a:spcAft>
                <a:spcPts val="0"/>
              </a:spcAft>
              <a:buSzPct val="99000"/>
              <a:buFont typeface="Wingdings"/>
              <a:buChar char="§"/>
              <a:tabLst/>
            </a:pPr>
            <a:r>
              <a:rPr lang="en-US" kern="1200">
                <a:ea typeface="+mn-ea"/>
                <a:sym typeface="Arial"/>
              </a:rPr>
              <a:t>Roof wall connection</a:t>
            </a:r>
          </a:p>
          <a:p>
            <a:pPr marL="635000" lvl="2" indent="-254000" fontAlgn="auto">
              <a:spcBef>
                <a:spcPct val="100000"/>
              </a:spcBef>
              <a:spcAft>
                <a:spcPts val="0"/>
              </a:spcAft>
              <a:buSzPct val="99000"/>
              <a:buFont typeface="Wingdings"/>
              <a:buChar char="§"/>
              <a:tabLst/>
            </a:pPr>
            <a:r>
              <a:rPr lang="en-US" kern="1200">
                <a:ea typeface="+mn-ea"/>
                <a:sym typeface="Arial"/>
              </a:rPr>
              <a:t>Shuttering</a:t>
            </a:r>
            <a:endParaRPr lang="en-US"/>
          </a:p>
        </p:txBody>
      </p:sp>
      <p:pic>
        <p:nvPicPr>
          <p:cNvPr id="8" name="Content Placeholder 7" descr="A screen shot of the Wind Building Characteristics Distribution dialog box with the View button highlighted as if clicked. The View button is connected to a screen shot of the subsequent screen, showing the mapping scheme and distribution of the different building types.">
            <a:extLst>
              <a:ext uri="{FF2B5EF4-FFF2-40B4-BE49-F238E27FC236}">
                <a16:creationId xmlns:a16="http://schemas.microsoft.com/office/drawing/2014/main" id="{76BA58B9-4930-442A-A1E0-12029C07622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1777706" y="3471863"/>
            <a:ext cx="5588588" cy="2233612"/>
          </a:xfrm>
          <a:prstGeom prst="rect">
            <a:avLst/>
          </a:prstGeom>
        </p:spPr>
      </p:pic>
      <p:sp>
        <p:nvSpPr>
          <p:cNvPr id="9" name="Slide Number Placeholder 8">
            <a:extLst>
              <a:ext uri="{FF2B5EF4-FFF2-40B4-BE49-F238E27FC236}">
                <a16:creationId xmlns:a16="http://schemas.microsoft.com/office/drawing/2014/main" id="{B6BCC128-FDCF-429D-8EBE-82477F77C3F5}"/>
              </a:ext>
            </a:extLst>
          </p:cNvPr>
          <p:cNvSpPr>
            <a:spLocks noGrp="1"/>
          </p:cNvSpPr>
          <p:nvPr>
            <p:ph type="sldNum" sz="quarter" idx="12"/>
          </p:nvPr>
        </p:nvSpPr>
        <p:spPr/>
        <p:txBody>
          <a:bodyPr/>
          <a:lstStyle/>
          <a:p>
            <a:pPr>
              <a:spcBef>
                <a:spcPts val="100"/>
              </a:spcBef>
              <a:buSzPct val="99000"/>
            </a:pPr>
            <a:fld id="{42360E14-46C2-426B-9B70-8DACAE283F57}" type="slidenum">
              <a:rPr lang="en-US" smtClean="0"/>
              <a:pPr>
                <a:spcBef>
                  <a:spcPts val="100"/>
                </a:spcBef>
                <a:buSzPct val="99000"/>
              </a:pPr>
              <a:t>25</a:t>
            </a:fld>
            <a:endParaRPr lang="en-US"/>
          </a:p>
        </p:txBody>
      </p:sp>
    </p:spTree>
    <p:extLst>
      <p:ext uri="{BB962C8B-B14F-4D97-AF65-F5344CB8AC3E}">
        <p14:creationId xmlns:p14="http://schemas.microsoft.com/office/powerpoint/2010/main" val="2631728273"/>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kern="1200" dirty="0">
                <a:sym typeface="Arial"/>
              </a:rPr>
              <a:t>Pre-FIRM Sub-Assembly Replacement Values</a:t>
            </a:r>
            <a:endParaRPr lang="en-US" dirty="0"/>
          </a:p>
        </p:txBody>
      </p:sp>
      <p:sp>
        <p:nvSpPr>
          <p:cNvPr id="3" name="Content Placeholder 2">
            <a:extLst>
              <a:ext uri="{FF2B5EF4-FFF2-40B4-BE49-F238E27FC236}">
                <a16:creationId xmlns:a16="http://schemas.microsoft.com/office/drawing/2014/main" id="{960C65F3-CB89-4679-8155-47963B616C1A}"/>
              </a:ext>
            </a:extLst>
          </p:cNvPr>
          <p:cNvSpPr>
            <a:spLocks noGrp="1"/>
          </p:cNvSpPr>
          <p:nvPr>
            <p:ph idx="1"/>
          </p:nvPr>
        </p:nvSpPr>
        <p:spPr/>
        <p:txBody>
          <a:bodyPr>
            <a:normAutofit/>
          </a:bodyPr>
          <a:lstStyle/>
          <a:p>
            <a:pPr>
              <a:spcBef>
                <a:spcPct val="100000"/>
              </a:spcBef>
              <a:buSzPct val="99000"/>
            </a:pPr>
            <a:r>
              <a:rPr lang="en-US" dirty="0"/>
              <a:t>Reference your manual for the table of Pre-FIRM Sub-Assembly Replacement Values</a:t>
            </a:r>
          </a:p>
        </p:txBody>
      </p:sp>
      <p:sp>
        <p:nvSpPr>
          <p:cNvPr id="7" name="Slide Number Placeholder 6">
            <a:extLst>
              <a:ext uri="{FF2B5EF4-FFF2-40B4-BE49-F238E27FC236}">
                <a16:creationId xmlns:a16="http://schemas.microsoft.com/office/drawing/2014/main" id="{F7C261B3-1590-4D93-B3BC-258C6AC6A7D0}"/>
              </a:ext>
            </a:extLst>
          </p:cNvPr>
          <p:cNvSpPr>
            <a:spLocks noGrp="1"/>
          </p:cNvSpPr>
          <p:nvPr>
            <p:ph type="sldNum" sz="quarter" idx="12"/>
          </p:nvPr>
        </p:nvSpPr>
        <p:spPr/>
        <p:txBody>
          <a:bodyPr/>
          <a:lstStyle/>
          <a:p>
            <a:pPr>
              <a:spcBef>
                <a:spcPts val="100"/>
              </a:spcBef>
              <a:buSzPct val="99000"/>
            </a:pPr>
            <a:fld id="{42360E14-46C2-426B-9B70-8DACAE283F57}" type="slidenum">
              <a:rPr lang="en-US" smtClean="0"/>
              <a:pPr>
                <a:spcBef>
                  <a:spcPts val="100"/>
                </a:spcBef>
                <a:buSzPct val="99000"/>
              </a:pPr>
              <a:t>26</a:t>
            </a:fld>
            <a:endParaRPr lang="en-US"/>
          </a:p>
        </p:txBody>
      </p:sp>
    </p:spTree>
    <p:extLst>
      <p:ext uri="{BB962C8B-B14F-4D97-AF65-F5344CB8AC3E}">
        <p14:creationId xmlns:p14="http://schemas.microsoft.com/office/powerpoint/2010/main" val="3336923817"/>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kern="1200" dirty="0">
                <a:sym typeface="Arial"/>
              </a:rPr>
              <a:t>Post-FIRM Sub-Assembly Replacement Values</a:t>
            </a:r>
            <a:endParaRPr lang="en-US" dirty="0"/>
          </a:p>
        </p:txBody>
      </p:sp>
      <p:sp>
        <p:nvSpPr>
          <p:cNvPr id="3" name="Content Placeholder 2">
            <a:extLst>
              <a:ext uri="{FF2B5EF4-FFF2-40B4-BE49-F238E27FC236}">
                <a16:creationId xmlns:a16="http://schemas.microsoft.com/office/drawing/2014/main" id="{8837D118-8994-4179-B107-46F593A409E6}"/>
              </a:ext>
            </a:extLst>
          </p:cNvPr>
          <p:cNvSpPr>
            <a:spLocks noGrp="1"/>
          </p:cNvSpPr>
          <p:nvPr>
            <p:ph idx="1"/>
          </p:nvPr>
        </p:nvSpPr>
        <p:spPr/>
        <p:txBody>
          <a:bodyPr/>
          <a:lstStyle/>
          <a:p>
            <a:pPr>
              <a:spcBef>
                <a:spcPct val="100000"/>
              </a:spcBef>
              <a:buSzPct val="99000"/>
            </a:pPr>
            <a:r>
              <a:rPr lang="en-US" dirty="0"/>
              <a:t>Reference your manual for the table of Post-FIRM Sub-Assembly Replacement Values</a:t>
            </a:r>
          </a:p>
        </p:txBody>
      </p:sp>
      <p:sp>
        <p:nvSpPr>
          <p:cNvPr id="7" name="Slide Number Placeholder 6">
            <a:extLst>
              <a:ext uri="{FF2B5EF4-FFF2-40B4-BE49-F238E27FC236}">
                <a16:creationId xmlns:a16="http://schemas.microsoft.com/office/drawing/2014/main" id="{617631E0-2F27-4F38-8E5E-103A40D90A91}"/>
              </a:ext>
            </a:extLst>
          </p:cNvPr>
          <p:cNvSpPr>
            <a:spLocks noGrp="1"/>
          </p:cNvSpPr>
          <p:nvPr>
            <p:ph type="sldNum" sz="quarter" idx="12"/>
          </p:nvPr>
        </p:nvSpPr>
        <p:spPr/>
        <p:txBody>
          <a:bodyPr/>
          <a:lstStyle/>
          <a:p>
            <a:pPr>
              <a:spcBef>
                <a:spcPts val="100"/>
              </a:spcBef>
              <a:buSzPct val="99000"/>
            </a:pPr>
            <a:fld id="{42360E14-46C2-426B-9B70-8DACAE283F57}" type="slidenum">
              <a:rPr lang="en-US" smtClean="0"/>
              <a:pPr>
                <a:spcBef>
                  <a:spcPts val="100"/>
                </a:spcBef>
                <a:buSzPct val="99000"/>
              </a:pPr>
              <a:t>27</a:t>
            </a:fld>
            <a:endParaRPr lang="en-US"/>
          </a:p>
        </p:txBody>
      </p:sp>
    </p:spTree>
    <p:extLst>
      <p:ext uri="{BB962C8B-B14F-4D97-AF65-F5344CB8AC3E}">
        <p14:creationId xmlns:p14="http://schemas.microsoft.com/office/powerpoint/2010/main" val="3277910510"/>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Site-Specific Inventory</a:t>
            </a:r>
          </a:p>
        </p:txBody>
      </p:sp>
      <p:sp>
        <p:nvSpPr>
          <p:cNvPr id="3" name="Content Placeholder 2">
            <a:extLst>
              <a:ext uri="{FF2B5EF4-FFF2-40B4-BE49-F238E27FC236}">
                <a16:creationId xmlns:a16="http://schemas.microsoft.com/office/drawing/2014/main" id="{607405BE-9D15-4A81-9F2E-53ECE67322F6}"/>
              </a:ext>
            </a:extLst>
          </p:cNvPr>
          <p:cNvSpPr>
            <a:spLocks noGrp="1"/>
          </p:cNvSpPr>
          <p:nvPr>
            <p:ph sz="quarter" idx="13"/>
          </p:nvPr>
        </p:nvSpPr>
        <p:spPr/>
        <p:txBody>
          <a:bodyPr>
            <a:normAutofit fontScale="77500" lnSpcReduction="20000"/>
          </a:bodyPr>
          <a:lstStyle/>
          <a:p>
            <a:pPr marL="254000" lvl="1" indent="-254000" fontAlgn="auto">
              <a:spcBef>
                <a:spcPct val="100000"/>
              </a:spcBef>
              <a:spcAft>
                <a:spcPts val="0"/>
              </a:spcAft>
              <a:buSzPct val="99000"/>
              <a:buFont typeface="Arial"/>
              <a:buChar char="•"/>
              <a:tabLst/>
            </a:pPr>
            <a:r>
              <a:rPr lang="en-US" kern="1200" dirty="0">
                <a:ea typeface="+mn-ea"/>
                <a:sym typeface="Arial"/>
              </a:rPr>
              <a:t>Includes essential facilities, high potential loss facilities, user-defined facilities, transportation systems, utility systems, hazardous material sites </a:t>
            </a:r>
          </a:p>
          <a:p>
            <a:pPr marL="254000" lvl="1" indent="-254000" fontAlgn="auto">
              <a:spcBef>
                <a:spcPct val="100000"/>
              </a:spcBef>
              <a:spcAft>
                <a:spcPts val="0"/>
              </a:spcAft>
              <a:buSzPct val="99000"/>
              <a:buFont typeface="Arial"/>
              <a:buChar char="•"/>
              <a:tabLst/>
            </a:pPr>
            <a:r>
              <a:rPr lang="en-US" kern="1200" dirty="0">
                <a:ea typeface="+mn-ea"/>
                <a:sym typeface="Arial"/>
              </a:rPr>
              <a:t>Represents discrete points of facilities and systems of inventory </a:t>
            </a:r>
          </a:p>
          <a:p>
            <a:pPr marL="254000" lvl="1" indent="-254000" fontAlgn="auto">
              <a:spcBef>
                <a:spcPct val="100000"/>
              </a:spcBef>
              <a:spcAft>
                <a:spcPts val="0"/>
              </a:spcAft>
              <a:buSzPct val="99000"/>
              <a:buFont typeface="Arial"/>
              <a:buChar char="•"/>
              <a:tabLst/>
            </a:pPr>
            <a:r>
              <a:rPr lang="en-US" kern="1200" dirty="0">
                <a:ea typeface="+mn-ea"/>
                <a:sym typeface="Arial"/>
              </a:rPr>
              <a:t>Provides site-to-site results versus an aggregated table of damages and losses</a:t>
            </a:r>
            <a:endParaRPr lang="en-US" dirty="0"/>
          </a:p>
        </p:txBody>
      </p:sp>
      <p:pic>
        <p:nvPicPr>
          <p:cNvPr id="8" name="Content Placeholder 7" descr="A map in Hazus with highway segments labeled and medical care facilities represented by the letter &quot;H&quot; in a box serving as examples of site-specific inventory mapping abilities.">
            <a:extLst>
              <a:ext uri="{FF2B5EF4-FFF2-40B4-BE49-F238E27FC236}">
                <a16:creationId xmlns:a16="http://schemas.microsoft.com/office/drawing/2014/main" id="{BDC432E0-15EA-47B6-AA47-0CCAAED0463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181600" y="1281112"/>
            <a:ext cx="2895600" cy="4305300"/>
          </a:xfrm>
          <a:prstGeom prst="rect">
            <a:avLst/>
          </a:prstGeom>
        </p:spPr>
      </p:pic>
      <p:sp>
        <p:nvSpPr>
          <p:cNvPr id="9" name="Slide Number Placeholder 8">
            <a:extLst>
              <a:ext uri="{FF2B5EF4-FFF2-40B4-BE49-F238E27FC236}">
                <a16:creationId xmlns:a16="http://schemas.microsoft.com/office/drawing/2014/main" id="{23B56E35-6EBA-4B41-9BB4-646239C858C5}"/>
              </a:ext>
            </a:extLst>
          </p:cNvPr>
          <p:cNvSpPr>
            <a:spLocks noGrp="1"/>
          </p:cNvSpPr>
          <p:nvPr>
            <p:ph type="sldNum" sz="quarter" idx="12"/>
          </p:nvPr>
        </p:nvSpPr>
        <p:spPr/>
        <p:txBody>
          <a:bodyPr/>
          <a:lstStyle/>
          <a:p>
            <a:pPr>
              <a:spcBef>
                <a:spcPts val="100"/>
              </a:spcBef>
              <a:buSzPct val="99000"/>
            </a:pPr>
            <a:fld id="{42360E14-46C2-426B-9B70-8DACAE283F57}" type="slidenum">
              <a:rPr lang="en-US" smtClean="0"/>
              <a:pPr>
                <a:spcBef>
                  <a:spcPts val="100"/>
                </a:spcBef>
                <a:buSzPct val="99000"/>
              </a:pPr>
              <a:t>28</a:t>
            </a:fld>
            <a:endParaRPr lang="en-US"/>
          </a:p>
        </p:txBody>
      </p:sp>
    </p:spTree>
    <p:extLst>
      <p:ext uri="{BB962C8B-B14F-4D97-AF65-F5344CB8AC3E}">
        <p14:creationId xmlns:p14="http://schemas.microsoft.com/office/powerpoint/2010/main" val="1516295914"/>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Essential Facilities</a:t>
            </a:r>
          </a:p>
        </p:txBody>
      </p:sp>
      <p:sp>
        <p:nvSpPr>
          <p:cNvPr id="3" name="Content Placeholder 2">
            <a:extLst>
              <a:ext uri="{FF2B5EF4-FFF2-40B4-BE49-F238E27FC236}">
                <a16:creationId xmlns:a16="http://schemas.microsoft.com/office/drawing/2014/main" id="{2E176803-8C75-4413-B6DA-B99EFF667496}"/>
              </a:ext>
            </a:extLst>
          </p:cNvPr>
          <p:cNvSpPr>
            <a:spLocks noGrp="1"/>
          </p:cNvSpPr>
          <p:nvPr>
            <p:ph sz="quarter" idx="13"/>
          </p:nvPr>
        </p:nvSpPr>
        <p:spPr/>
        <p:txBody>
          <a:bodyPr>
            <a:normAutofit/>
          </a:bodyPr>
          <a:lstStyle/>
          <a:p>
            <a:pPr marL="254000" lvl="1" indent="-254000" fontAlgn="auto">
              <a:spcBef>
                <a:spcPct val="100000"/>
              </a:spcBef>
              <a:spcAft>
                <a:spcPts val="0"/>
              </a:spcAft>
              <a:buSzPct val="99000"/>
              <a:buFont typeface="Arial"/>
              <a:buChar char="•"/>
              <a:tabLst/>
            </a:pPr>
            <a:r>
              <a:rPr lang="en-US" kern="1200" dirty="0">
                <a:ea typeface="+mn-ea"/>
                <a:sym typeface="Arial"/>
              </a:rPr>
              <a:t>Fire Stations </a:t>
            </a:r>
          </a:p>
          <a:p>
            <a:pPr marL="254000" lvl="1" indent="-254000" fontAlgn="auto">
              <a:spcBef>
                <a:spcPct val="100000"/>
              </a:spcBef>
              <a:spcAft>
                <a:spcPts val="0"/>
              </a:spcAft>
              <a:buSzPct val="99000"/>
              <a:buFont typeface="Arial"/>
              <a:buChar char="•"/>
              <a:tabLst/>
            </a:pPr>
            <a:r>
              <a:rPr lang="en-US" kern="1200" dirty="0">
                <a:ea typeface="+mn-ea"/>
                <a:sym typeface="Arial"/>
              </a:rPr>
              <a:t>Police Stations </a:t>
            </a:r>
          </a:p>
          <a:p>
            <a:pPr marL="254000" lvl="1" indent="-254000" fontAlgn="auto">
              <a:spcBef>
                <a:spcPct val="100000"/>
              </a:spcBef>
              <a:spcAft>
                <a:spcPts val="0"/>
              </a:spcAft>
              <a:buSzPct val="99000"/>
              <a:buFont typeface="Arial"/>
              <a:buChar char="•"/>
              <a:tabLst/>
            </a:pPr>
            <a:r>
              <a:rPr lang="en-US" kern="1200" dirty="0">
                <a:ea typeface="+mn-ea"/>
                <a:sym typeface="Arial"/>
              </a:rPr>
              <a:t>Schools </a:t>
            </a:r>
          </a:p>
          <a:p>
            <a:pPr marL="254000" lvl="1" indent="-254000" fontAlgn="auto">
              <a:spcBef>
                <a:spcPct val="100000"/>
              </a:spcBef>
              <a:spcAft>
                <a:spcPts val="0"/>
              </a:spcAft>
              <a:buSzPct val="99000"/>
              <a:buFont typeface="Arial"/>
              <a:buChar char="•"/>
              <a:tabLst/>
            </a:pPr>
            <a:r>
              <a:rPr lang="en-US" kern="1200" dirty="0">
                <a:ea typeface="+mn-ea"/>
                <a:sym typeface="Arial"/>
              </a:rPr>
              <a:t>Emergency Operations Centers (EOC) </a:t>
            </a:r>
          </a:p>
          <a:p>
            <a:pPr marL="254000" lvl="1" indent="-254000" fontAlgn="auto">
              <a:spcBef>
                <a:spcPct val="100000"/>
              </a:spcBef>
              <a:spcAft>
                <a:spcPts val="0"/>
              </a:spcAft>
              <a:buSzPct val="99000"/>
              <a:buFont typeface="Arial"/>
              <a:buChar char="•"/>
              <a:tabLst/>
            </a:pPr>
            <a:r>
              <a:rPr lang="en-US" kern="1200" dirty="0">
                <a:ea typeface="+mn-ea"/>
                <a:sym typeface="Arial"/>
              </a:rPr>
              <a:t>Medical Care Facilities</a:t>
            </a:r>
            <a:endParaRPr lang="en-US" dirty="0"/>
          </a:p>
        </p:txBody>
      </p:sp>
      <p:pic>
        <p:nvPicPr>
          <p:cNvPr id="8" name="Content Placeholder 7" descr="Screen shot of the Essential Facilities Inventory window with the Schools tab selected.">
            <a:extLst>
              <a:ext uri="{FF2B5EF4-FFF2-40B4-BE49-F238E27FC236}">
                <a16:creationId xmlns:a16="http://schemas.microsoft.com/office/drawing/2014/main" id="{0E0403A2-DA62-4AA2-B738-AC2C8D2C4E4C}"/>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689117"/>
            <a:ext cx="4114800" cy="3489290"/>
          </a:xfrm>
          <a:prstGeom prst="rect">
            <a:avLst/>
          </a:prstGeom>
        </p:spPr>
      </p:pic>
      <p:sp>
        <p:nvSpPr>
          <p:cNvPr id="9" name="Slide Number Placeholder 8">
            <a:extLst>
              <a:ext uri="{FF2B5EF4-FFF2-40B4-BE49-F238E27FC236}">
                <a16:creationId xmlns:a16="http://schemas.microsoft.com/office/drawing/2014/main" id="{A4A48C87-B94B-4202-9444-3787B4DCB6CC}"/>
              </a:ext>
            </a:extLst>
          </p:cNvPr>
          <p:cNvSpPr>
            <a:spLocks noGrp="1"/>
          </p:cNvSpPr>
          <p:nvPr>
            <p:ph type="sldNum" sz="quarter" idx="12"/>
          </p:nvPr>
        </p:nvSpPr>
        <p:spPr/>
        <p:txBody>
          <a:bodyPr/>
          <a:lstStyle/>
          <a:p>
            <a:pPr>
              <a:spcBef>
                <a:spcPts val="100"/>
              </a:spcBef>
              <a:buSzPct val="99000"/>
            </a:pPr>
            <a:fld id="{42360E14-46C2-426B-9B70-8DACAE283F57}" type="slidenum">
              <a:rPr lang="en-US" smtClean="0"/>
              <a:pPr>
                <a:spcBef>
                  <a:spcPts val="100"/>
                </a:spcBef>
                <a:buSzPct val="99000"/>
              </a:pPr>
              <a:t>29</a:t>
            </a:fld>
            <a:endParaRPr lang="en-US"/>
          </a:p>
        </p:txBody>
      </p:sp>
    </p:spTree>
    <p:extLst>
      <p:ext uri="{BB962C8B-B14F-4D97-AF65-F5344CB8AC3E}">
        <p14:creationId xmlns:p14="http://schemas.microsoft.com/office/powerpoint/2010/main" val="155119640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Inventory Components: Aggregate Inventory</a:t>
            </a:r>
          </a:p>
        </p:txBody>
      </p:sp>
      <p:sp>
        <p:nvSpPr>
          <p:cNvPr id="3" name="Content Placeholder 2">
            <a:extLst>
              <a:ext uri="{FF2B5EF4-FFF2-40B4-BE49-F238E27FC236}">
                <a16:creationId xmlns:a16="http://schemas.microsoft.com/office/drawing/2014/main" id="{11D46FCE-9BC6-48DB-911F-7758E4F7C57D}"/>
              </a:ext>
            </a:extLst>
          </p:cNvPr>
          <p:cNvSpPr>
            <a:spLocks noGrp="1"/>
          </p:cNvSpPr>
          <p:nvPr>
            <p:ph sz="quarter" idx="13"/>
          </p:nvPr>
        </p:nvSpPr>
        <p:spPr/>
        <p:txBody>
          <a:bodyPr>
            <a:normAutofit fontScale="92500" lnSpcReduction="10000"/>
          </a:bodyPr>
          <a:lstStyle/>
          <a:p>
            <a:pPr fontAlgn="auto">
              <a:spcBef>
                <a:spcPct val="100000"/>
              </a:spcBef>
              <a:buSzPct val="99000"/>
              <a:tabLst/>
            </a:pPr>
            <a:r>
              <a:rPr lang="en-US" kern="1200" dirty="0">
                <a:sym typeface="Arial"/>
              </a:rPr>
              <a:t>Aggregate Inventory </a:t>
            </a:r>
          </a:p>
          <a:p>
            <a:pPr marL="254000" lvl="1" indent="-254000" fontAlgn="auto">
              <a:spcBef>
                <a:spcPct val="100000"/>
              </a:spcBef>
              <a:buSzPct val="99000"/>
              <a:buFont typeface="Arial"/>
              <a:buChar char="•"/>
              <a:tabLst/>
            </a:pPr>
            <a:r>
              <a:rPr lang="en-US" kern="1200" dirty="0">
                <a:ea typeface="+mn-ea"/>
                <a:sym typeface="Arial"/>
              </a:rPr>
              <a:t>Demographics </a:t>
            </a:r>
          </a:p>
          <a:p>
            <a:pPr marL="254000" lvl="1" indent="-254000" fontAlgn="auto">
              <a:spcBef>
                <a:spcPct val="100000"/>
              </a:spcBef>
              <a:buSzPct val="99000"/>
              <a:buFont typeface="Arial"/>
              <a:buChar char="•"/>
              <a:tabLst/>
            </a:pPr>
            <a:r>
              <a:rPr lang="en-US" kern="1200" dirty="0">
                <a:ea typeface="+mn-ea"/>
                <a:sym typeface="Arial"/>
              </a:rPr>
              <a:t>General Building Stock broken down by type (how constructed) and occupancy (how used) </a:t>
            </a:r>
          </a:p>
          <a:p>
            <a:pPr>
              <a:spcBef>
                <a:spcPct val="100000"/>
              </a:spcBef>
              <a:buSzPct val="99000"/>
            </a:pPr>
            <a:r>
              <a:rPr lang="en-US" kern="1200" dirty="0">
                <a:sym typeface="Arial"/>
              </a:rPr>
              <a:t>Hazard-Specific Inventory (both aggregate and site-specific)</a:t>
            </a:r>
            <a:endParaRPr lang="en-US" dirty="0"/>
          </a:p>
        </p:txBody>
      </p:sp>
      <p:pic>
        <p:nvPicPr>
          <p:cNvPr id="8" name="Content Placeholder 7" descr="Inventory Components Aggregate Inventory">
            <a:extLst>
              <a:ext uri="{FF2B5EF4-FFF2-40B4-BE49-F238E27FC236}">
                <a16:creationId xmlns:a16="http://schemas.microsoft.com/office/drawing/2014/main" id="{43A182B2-540F-4135-99CD-DCE1013512D7}"/>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562048"/>
            <a:ext cx="4114800" cy="3743428"/>
          </a:xfrm>
          <a:prstGeom prst="rect">
            <a:avLst/>
          </a:prstGeom>
        </p:spPr>
      </p:pic>
      <p:sp>
        <p:nvSpPr>
          <p:cNvPr id="9" name="Slide Number Placeholder 8">
            <a:extLst>
              <a:ext uri="{FF2B5EF4-FFF2-40B4-BE49-F238E27FC236}">
                <a16:creationId xmlns:a16="http://schemas.microsoft.com/office/drawing/2014/main" id="{86AD111A-388C-4852-B412-AC8B5BECB9F9}"/>
              </a:ext>
            </a:extLst>
          </p:cNvPr>
          <p:cNvSpPr>
            <a:spLocks noGrp="1"/>
          </p:cNvSpPr>
          <p:nvPr>
            <p:ph type="sldNum" sz="quarter" idx="12"/>
          </p:nvPr>
        </p:nvSpPr>
        <p:spPr/>
        <p:txBody>
          <a:bodyPr/>
          <a:lstStyle/>
          <a:p>
            <a:pPr>
              <a:spcBef>
                <a:spcPts val="100"/>
              </a:spcBef>
              <a:buSzPct val="99000"/>
            </a:pPr>
            <a:fld id="{42360E14-46C2-426B-9B70-8DACAE283F57}" type="slidenum">
              <a:rPr lang="en-US" smtClean="0"/>
              <a:pPr>
                <a:spcBef>
                  <a:spcPts val="100"/>
                </a:spcBef>
                <a:buSzPct val="99000"/>
              </a:pPr>
              <a:t>3</a:t>
            </a:fld>
            <a:endParaRPr lang="en-US"/>
          </a:p>
        </p:txBody>
      </p:sp>
    </p:spTree>
    <p:extLst>
      <p:ext uri="{BB962C8B-B14F-4D97-AF65-F5344CB8AC3E}">
        <p14:creationId xmlns:p14="http://schemas.microsoft.com/office/powerpoint/2010/main" val="2725112288"/>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Essential Facility Classes</a:t>
            </a:r>
          </a:p>
        </p:txBody>
      </p:sp>
      <p:sp>
        <p:nvSpPr>
          <p:cNvPr id="3" name="Content Placeholder 2">
            <a:extLst>
              <a:ext uri="{FF2B5EF4-FFF2-40B4-BE49-F238E27FC236}">
                <a16:creationId xmlns:a16="http://schemas.microsoft.com/office/drawing/2014/main" id="{9FE80068-6EED-4336-AC80-91FC882167B0}"/>
              </a:ext>
            </a:extLst>
          </p:cNvPr>
          <p:cNvSpPr>
            <a:spLocks noGrp="1"/>
          </p:cNvSpPr>
          <p:nvPr>
            <p:ph idx="1"/>
          </p:nvPr>
        </p:nvSpPr>
        <p:spPr>
          <a:xfrm>
            <a:off x="457200" y="1068387"/>
            <a:ext cx="8229600" cy="441007"/>
          </a:xfrm>
        </p:spPr>
        <p:txBody>
          <a:bodyPr>
            <a:normAutofit fontScale="92500" lnSpcReduction="20000"/>
          </a:bodyPr>
          <a:lstStyle/>
          <a:p>
            <a:pPr>
              <a:spcBef>
                <a:spcPct val="100000"/>
              </a:spcBef>
              <a:buSzPct val="99000"/>
            </a:pPr>
            <a:r>
              <a:rPr lang="en-US" kern="1200" dirty="0">
                <a:sym typeface="Arial"/>
              </a:rPr>
              <a:t>Note the links between site-specific and GBS</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1353147077"/>
              </p:ext>
            </p:extLst>
          </p:nvPr>
        </p:nvGraphicFramePr>
        <p:xfrm>
          <a:off x="457200" y="1436370"/>
          <a:ext cx="8229600" cy="4114800"/>
        </p:xfrm>
        <a:graphic>
          <a:graphicData uri="http://schemas.openxmlformats.org/drawingml/2006/table">
            <a:tbl>
              <a:tblPr firstRow="1" bandRow="1">
                <a:tableStyleId>{5940675A-B579-460E-94D1-54222C63F5DA}</a:tableStyleId>
              </a:tblPr>
              <a:tblGrid>
                <a:gridCol w="838200">
                  <a:extLst>
                    <a:ext uri="{9D8B030D-6E8A-4147-A177-3AD203B41FA5}">
                      <a16:colId xmlns:a16="http://schemas.microsoft.com/office/drawing/2014/main" val="20000"/>
                    </a:ext>
                  </a:extLst>
                </a:gridCol>
                <a:gridCol w="1733550">
                  <a:extLst>
                    <a:ext uri="{9D8B030D-6E8A-4147-A177-3AD203B41FA5}">
                      <a16:colId xmlns:a16="http://schemas.microsoft.com/office/drawing/2014/main" val="20001"/>
                    </a:ext>
                  </a:extLst>
                </a:gridCol>
                <a:gridCol w="3600450">
                  <a:extLst>
                    <a:ext uri="{9D8B030D-6E8A-4147-A177-3AD203B41FA5}">
                      <a16:colId xmlns:a16="http://schemas.microsoft.com/office/drawing/2014/main" val="20002"/>
                    </a:ext>
                  </a:extLst>
                </a:gridCol>
                <a:gridCol w="2057400">
                  <a:extLst>
                    <a:ext uri="{9D8B030D-6E8A-4147-A177-3AD203B41FA5}">
                      <a16:colId xmlns:a16="http://schemas.microsoft.com/office/drawing/2014/main" val="20003"/>
                    </a:ext>
                  </a:extLst>
                </a:gridCol>
              </a:tblGrid>
              <a:tr h="0">
                <a:tc>
                  <a:txBody>
                    <a:bodyPr/>
                    <a:lstStyle/>
                    <a:p>
                      <a:pPr lvl="0" algn="l">
                        <a:spcBef>
                          <a:spcPct val="100000"/>
                        </a:spcBef>
                        <a:buClrTx/>
                      </a:pPr>
                      <a:r>
                        <a:rPr lang="en-US" sz="1200">
                          <a:solidFill>
                            <a:srgbClr val="000066"/>
                          </a:solidFill>
                          <a:latin typeface="Arial"/>
                          <a:ea typeface="+mn-ea"/>
                          <a:cs typeface="Arial"/>
                          <a:sym typeface="Arial"/>
                        </a:rPr>
                        <a:t>Class</a:t>
                      </a:r>
                    </a:p>
                  </a:txBody>
                  <a:tcPr>
                    <a:solidFill>
                      <a:srgbClr val="C0C0C0"/>
                    </a:solidFill>
                  </a:tcPr>
                </a:tc>
                <a:tc>
                  <a:txBody>
                    <a:bodyPr/>
                    <a:lstStyle/>
                    <a:p>
                      <a:pPr lvl="0" algn="l">
                        <a:spcBef>
                          <a:spcPct val="100000"/>
                        </a:spcBef>
                        <a:buClrTx/>
                      </a:pPr>
                      <a:r>
                        <a:rPr lang="en-US" sz="1200">
                          <a:solidFill>
                            <a:srgbClr val="000066"/>
                          </a:solidFill>
                          <a:latin typeface="Arial"/>
                          <a:ea typeface="+mn-ea"/>
                          <a:cs typeface="Arial"/>
                          <a:sym typeface="Arial"/>
                        </a:rPr>
                        <a:t>Category</a:t>
                      </a:r>
                    </a:p>
                  </a:txBody>
                  <a:tcPr>
                    <a:solidFill>
                      <a:srgbClr val="C0C0C0"/>
                    </a:solidFill>
                  </a:tcPr>
                </a:tc>
                <a:tc>
                  <a:txBody>
                    <a:bodyPr/>
                    <a:lstStyle/>
                    <a:p>
                      <a:pPr lvl="0" algn="l">
                        <a:spcBef>
                          <a:spcPct val="100000"/>
                        </a:spcBef>
                        <a:buClrTx/>
                      </a:pPr>
                      <a:r>
                        <a:rPr lang="en-US" sz="1200">
                          <a:solidFill>
                            <a:srgbClr val="000066"/>
                          </a:solidFill>
                          <a:latin typeface="Arial"/>
                          <a:ea typeface="+mn-ea"/>
                          <a:cs typeface="Arial"/>
                          <a:sym typeface="Arial"/>
                        </a:rPr>
                        <a:t>Description</a:t>
                      </a:r>
                    </a:p>
                  </a:txBody>
                  <a:tcPr>
                    <a:solidFill>
                      <a:srgbClr val="C0C0C0"/>
                    </a:solidFill>
                  </a:tcPr>
                </a:tc>
                <a:tc>
                  <a:txBody>
                    <a:bodyPr/>
                    <a:lstStyle/>
                    <a:p>
                      <a:pPr lvl="0" algn="l">
                        <a:spcBef>
                          <a:spcPct val="100000"/>
                        </a:spcBef>
                        <a:buClrTx/>
                      </a:pPr>
                      <a:r>
                        <a:rPr lang="en-US" sz="1200">
                          <a:solidFill>
                            <a:srgbClr val="000066"/>
                          </a:solidFill>
                          <a:latin typeface="Arial"/>
                          <a:ea typeface="+mn-ea"/>
                          <a:cs typeface="Arial"/>
                          <a:sym typeface="Arial"/>
                        </a:rPr>
                        <a:t>Occupancy</a:t>
                      </a:r>
                    </a:p>
                  </a:txBody>
                  <a:tcPr>
                    <a:solidFill>
                      <a:srgbClr val="C0C0C0"/>
                    </a:solidFill>
                  </a:tcPr>
                </a:tc>
                <a:extLst>
                  <a:ext uri="{0D108BD9-81ED-4DB2-BD59-A6C34878D82A}">
                    <a16:rowId xmlns:a16="http://schemas.microsoft.com/office/drawing/2014/main" val="10000"/>
                  </a:ext>
                </a:extLst>
              </a:tr>
              <a:tr h="0">
                <a:tc>
                  <a:txBody>
                    <a:bodyPr/>
                    <a:lstStyle/>
                    <a:p>
                      <a:pPr lvl="0" algn="l">
                        <a:spcBef>
                          <a:spcPct val="100000"/>
                        </a:spcBef>
                        <a:buClrTx/>
                      </a:pPr>
                      <a:r>
                        <a:rPr lang="en-US" sz="1200">
                          <a:solidFill>
                            <a:srgbClr val="000066"/>
                          </a:solidFill>
                          <a:latin typeface="Arial"/>
                          <a:ea typeface="+mn-ea"/>
                          <a:cs typeface="Arial"/>
                          <a:sym typeface="Arial"/>
                        </a:rPr>
                        <a:t>MDFLT</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DEFAULT</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Default for Medical</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COM6</a:t>
                      </a:r>
                      <a:endParaRPr lang="en-US" sz="1200">
                        <a:solidFill>
                          <a:srgbClr val="000066"/>
                        </a:solidFill>
                      </a:endParaRPr>
                    </a:p>
                  </a:txBody>
                  <a:tcPr/>
                </a:tc>
                <a:extLst>
                  <a:ext uri="{0D108BD9-81ED-4DB2-BD59-A6C34878D82A}">
                    <a16:rowId xmlns:a16="http://schemas.microsoft.com/office/drawing/2014/main" val="10001"/>
                  </a:ext>
                </a:extLst>
              </a:tr>
              <a:tr h="170832">
                <a:tc>
                  <a:txBody>
                    <a:bodyPr/>
                    <a:lstStyle/>
                    <a:p>
                      <a:pPr lvl="0" algn="l">
                        <a:spcBef>
                          <a:spcPct val="100000"/>
                        </a:spcBef>
                        <a:buClrTx/>
                      </a:pPr>
                      <a:r>
                        <a:rPr lang="en-US" sz="1200">
                          <a:solidFill>
                            <a:srgbClr val="000066"/>
                          </a:solidFill>
                          <a:latin typeface="Arial"/>
                          <a:ea typeface="+mn-ea"/>
                          <a:cs typeface="Arial"/>
                          <a:sym typeface="Arial"/>
                        </a:rPr>
                        <a:t>EFHL</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Medical Care</a:t>
                      </a:r>
                      <a:endParaRPr lang="en-US" sz="1200">
                        <a:solidFill>
                          <a:srgbClr val="000066"/>
                        </a:solidFill>
                      </a:endParaRPr>
                    </a:p>
                  </a:txBody>
                  <a:tcPr/>
                </a:tc>
                <a:tc>
                  <a:txBody>
                    <a:bodyPr/>
                    <a:lstStyle/>
                    <a:p>
                      <a:pPr lvl="0" algn="l">
                        <a:spcBef>
                          <a:spcPct val="100000"/>
                        </a:spcBef>
                        <a:buClrTx/>
                      </a:pPr>
                      <a:r>
                        <a:rPr lang="en-US" sz="1200" dirty="0">
                          <a:solidFill>
                            <a:srgbClr val="000066"/>
                          </a:solidFill>
                          <a:latin typeface="Arial"/>
                          <a:ea typeface="+mn-ea"/>
                          <a:cs typeface="Arial"/>
                          <a:sym typeface="Arial"/>
                        </a:rPr>
                        <a:t>Large Hospital (greater than 150 beds)</a:t>
                      </a:r>
                      <a:endParaRPr lang="en-US" sz="1200" dirty="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COM6</a:t>
                      </a:r>
                      <a:endParaRPr lang="en-US" sz="1200">
                        <a:solidFill>
                          <a:srgbClr val="000066"/>
                        </a:solidFill>
                      </a:endParaRPr>
                    </a:p>
                  </a:txBody>
                  <a:tcPr/>
                </a:tc>
                <a:extLst>
                  <a:ext uri="{0D108BD9-81ED-4DB2-BD59-A6C34878D82A}">
                    <a16:rowId xmlns:a16="http://schemas.microsoft.com/office/drawing/2014/main" val="10002"/>
                  </a:ext>
                </a:extLst>
              </a:tr>
              <a:tr h="170832">
                <a:tc>
                  <a:txBody>
                    <a:bodyPr/>
                    <a:lstStyle/>
                    <a:p>
                      <a:pPr lvl="0" algn="l">
                        <a:spcBef>
                          <a:spcPct val="100000"/>
                        </a:spcBef>
                        <a:buClrTx/>
                      </a:pPr>
                      <a:r>
                        <a:rPr lang="en-US" sz="1200">
                          <a:solidFill>
                            <a:srgbClr val="000066"/>
                          </a:solidFill>
                          <a:latin typeface="Arial"/>
                          <a:ea typeface="+mn-ea"/>
                          <a:cs typeface="Arial"/>
                          <a:sym typeface="Arial"/>
                        </a:rPr>
                        <a:t>EFHM</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Medical Care</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Medium Hospital (50 to 150 Beds)</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COM6</a:t>
                      </a:r>
                      <a:endParaRPr lang="en-US" sz="1200">
                        <a:solidFill>
                          <a:srgbClr val="000066"/>
                        </a:solidFill>
                      </a:endParaRPr>
                    </a:p>
                  </a:txBody>
                  <a:tcPr/>
                </a:tc>
                <a:extLst>
                  <a:ext uri="{0D108BD9-81ED-4DB2-BD59-A6C34878D82A}">
                    <a16:rowId xmlns:a16="http://schemas.microsoft.com/office/drawing/2014/main" val="10003"/>
                  </a:ext>
                </a:extLst>
              </a:tr>
              <a:tr h="170832">
                <a:tc>
                  <a:txBody>
                    <a:bodyPr/>
                    <a:lstStyle/>
                    <a:p>
                      <a:pPr lvl="0" algn="l">
                        <a:spcBef>
                          <a:spcPct val="100000"/>
                        </a:spcBef>
                        <a:buClrTx/>
                      </a:pPr>
                      <a:r>
                        <a:rPr lang="en-US" sz="1200">
                          <a:solidFill>
                            <a:srgbClr val="000066"/>
                          </a:solidFill>
                          <a:latin typeface="Arial"/>
                          <a:ea typeface="+mn-ea"/>
                          <a:cs typeface="Arial"/>
                          <a:sym typeface="Arial"/>
                        </a:rPr>
                        <a:t>EFHS</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Medical Care</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Small Hospital (less than 50 Beds)</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COM6</a:t>
                      </a:r>
                      <a:endParaRPr lang="en-US" sz="1200">
                        <a:solidFill>
                          <a:srgbClr val="000066"/>
                        </a:solidFill>
                      </a:endParaRPr>
                    </a:p>
                  </a:txBody>
                  <a:tcPr/>
                </a:tc>
                <a:extLst>
                  <a:ext uri="{0D108BD9-81ED-4DB2-BD59-A6C34878D82A}">
                    <a16:rowId xmlns:a16="http://schemas.microsoft.com/office/drawing/2014/main" val="10004"/>
                  </a:ext>
                </a:extLst>
              </a:tr>
              <a:tr h="0">
                <a:tc>
                  <a:txBody>
                    <a:bodyPr/>
                    <a:lstStyle/>
                    <a:p>
                      <a:pPr lvl="0" algn="l">
                        <a:spcBef>
                          <a:spcPct val="100000"/>
                        </a:spcBef>
                        <a:buClrTx/>
                      </a:pPr>
                      <a:r>
                        <a:rPr lang="en-US" sz="1200">
                          <a:solidFill>
                            <a:srgbClr val="000066"/>
                          </a:solidFill>
                          <a:latin typeface="Arial"/>
                          <a:ea typeface="+mn-ea"/>
                          <a:cs typeface="Arial"/>
                          <a:sym typeface="Arial"/>
                        </a:rPr>
                        <a:t>EFMC</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Medical Care</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Medical Clinics and Labs</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COM7</a:t>
                      </a:r>
                      <a:endParaRPr lang="en-US" sz="1200">
                        <a:solidFill>
                          <a:srgbClr val="000066"/>
                        </a:solidFill>
                      </a:endParaRPr>
                    </a:p>
                  </a:txBody>
                  <a:tcPr/>
                </a:tc>
                <a:extLst>
                  <a:ext uri="{0D108BD9-81ED-4DB2-BD59-A6C34878D82A}">
                    <a16:rowId xmlns:a16="http://schemas.microsoft.com/office/drawing/2014/main" val="10005"/>
                  </a:ext>
                </a:extLst>
              </a:tr>
              <a:tr h="0">
                <a:tc>
                  <a:txBody>
                    <a:bodyPr/>
                    <a:lstStyle/>
                    <a:p>
                      <a:pPr lvl="0" algn="l">
                        <a:spcBef>
                          <a:spcPct val="100000"/>
                        </a:spcBef>
                        <a:buClrTx/>
                      </a:pPr>
                      <a:r>
                        <a:rPr lang="en-US" sz="1200">
                          <a:solidFill>
                            <a:srgbClr val="000066"/>
                          </a:solidFill>
                          <a:latin typeface="Arial"/>
                          <a:ea typeface="+mn-ea"/>
                          <a:cs typeface="Arial"/>
                          <a:sym typeface="Arial"/>
                        </a:rPr>
                        <a:t>PDFLT</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DEFAULT</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Default for Police</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GOV2</a:t>
                      </a:r>
                      <a:endParaRPr lang="en-US" sz="1200">
                        <a:solidFill>
                          <a:srgbClr val="000066"/>
                        </a:solidFill>
                      </a:endParaRPr>
                    </a:p>
                  </a:txBody>
                  <a:tcPr/>
                </a:tc>
                <a:extLst>
                  <a:ext uri="{0D108BD9-81ED-4DB2-BD59-A6C34878D82A}">
                    <a16:rowId xmlns:a16="http://schemas.microsoft.com/office/drawing/2014/main" val="10006"/>
                  </a:ext>
                </a:extLst>
              </a:tr>
              <a:tr h="0">
                <a:tc>
                  <a:txBody>
                    <a:bodyPr/>
                    <a:lstStyle/>
                    <a:p>
                      <a:pPr lvl="0" algn="l">
                        <a:spcBef>
                          <a:spcPct val="100000"/>
                        </a:spcBef>
                        <a:buClrTx/>
                      </a:pPr>
                      <a:r>
                        <a:rPr lang="en-US" sz="1200">
                          <a:solidFill>
                            <a:srgbClr val="000066"/>
                          </a:solidFill>
                          <a:latin typeface="Arial"/>
                          <a:ea typeface="+mn-ea"/>
                          <a:cs typeface="Arial"/>
                          <a:sym typeface="Arial"/>
                        </a:rPr>
                        <a:t>EFPS</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Emergency Response</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Police Station</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GOV2</a:t>
                      </a:r>
                      <a:endParaRPr lang="en-US" sz="1200">
                        <a:solidFill>
                          <a:srgbClr val="000066"/>
                        </a:solidFill>
                      </a:endParaRPr>
                    </a:p>
                  </a:txBody>
                  <a:tcPr/>
                </a:tc>
                <a:extLst>
                  <a:ext uri="{0D108BD9-81ED-4DB2-BD59-A6C34878D82A}">
                    <a16:rowId xmlns:a16="http://schemas.microsoft.com/office/drawing/2014/main" val="10007"/>
                  </a:ext>
                </a:extLst>
              </a:tr>
              <a:tr h="0">
                <a:tc>
                  <a:txBody>
                    <a:bodyPr/>
                    <a:lstStyle/>
                    <a:p>
                      <a:pPr lvl="0" algn="l">
                        <a:spcBef>
                          <a:spcPct val="100000"/>
                        </a:spcBef>
                        <a:buClrTx/>
                      </a:pPr>
                      <a:r>
                        <a:rPr lang="en-US" sz="1200">
                          <a:solidFill>
                            <a:srgbClr val="000066"/>
                          </a:solidFill>
                          <a:latin typeface="Arial"/>
                          <a:ea typeface="+mn-ea"/>
                          <a:cs typeface="Arial"/>
                          <a:sym typeface="Arial"/>
                        </a:rPr>
                        <a:t>FDFLT</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DEFAULT</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Default for Fire Station</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GOV2</a:t>
                      </a:r>
                      <a:endParaRPr lang="en-US" sz="1200">
                        <a:solidFill>
                          <a:srgbClr val="000066"/>
                        </a:solidFill>
                      </a:endParaRPr>
                    </a:p>
                  </a:txBody>
                  <a:tcPr/>
                </a:tc>
                <a:extLst>
                  <a:ext uri="{0D108BD9-81ED-4DB2-BD59-A6C34878D82A}">
                    <a16:rowId xmlns:a16="http://schemas.microsoft.com/office/drawing/2014/main" val="10008"/>
                  </a:ext>
                </a:extLst>
              </a:tr>
              <a:tr h="0">
                <a:tc>
                  <a:txBody>
                    <a:bodyPr/>
                    <a:lstStyle/>
                    <a:p>
                      <a:pPr lvl="0" algn="l">
                        <a:spcBef>
                          <a:spcPct val="100000"/>
                        </a:spcBef>
                        <a:buClrTx/>
                      </a:pPr>
                      <a:r>
                        <a:rPr lang="en-US" sz="1200">
                          <a:solidFill>
                            <a:srgbClr val="000066"/>
                          </a:solidFill>
                          <a:latin typeface="Arial"/>
                          <a:ea typeface="+mn-ea"/>
                          <a:cs typeface="Arial"/>
                          <a:sym typeface="Arial"/>
                        </a:rPr>
                        <a:t>EFFS</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Emergency Response</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Fire Station</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GOV2</a:t>
                      </a:r>
                      <a:endParaRPr lang="en-US" sz="1200">
                        <a:solidFill>
                          <a:srgbClr val="000066"/>
                        </a:solidFill>
                      </a:endParaRPr>
                    </a:p>
                  </a:txBody>
                  <a:tcPr/>
                </a:tc>
                <a:extLst>
                  <a:ext uri="{0D108BD9-81ED-4DB2-BD59-A6C34878D82A}">
                    <a16:rowId xmlns:a16="http://schemas.microsoft.com/office/drawing/2014/main" val="10009"/>
                  </a:ext>
                </a:extLst>
              </a:tr>
              <a:tr h="170832">
                <a:tc>
                  <a:txBody>
                    <a:bodyPr/>
                    <a:lstStyle/>
                    <a:p>
                      <a:pPr lvl="0" algn="l">
                        <a:spcBef>
                          <a:spcPct val="100000"/>
                        </a:spcBef>
                        <a:buClrTx/>
                      </a:pPr>
                      <a:r>
                        <a:rPr lang="en-US" sz="1200">
                          <a:solidFill>
                            <a:srgbClr val="000066"/>
                          </a:solidFill>
                          <a:latin typeface="Arial"/>
                          <a:ea typeface="+mn-ea"/>
                          <a:cs typeface="Arial"/>
                          <a:sym typeface="Arial"/>
                        </a:rPr>
                        <a:t>EDFLT</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DEFAULT</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Default for Emergency Response Facility</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GOV2</a:t>
                      </a:r>
                      <a:endParaRPr lang="en-US" sz="1200">
                        <a:solidFill>
                          <a:srgbClr val="000066"/>
                        </a:solidFill>
                      </a:endParaRPr>
                    </a:p>
                  </a:txBody>
                  <a:tcPr/>
                </a:tc>
                <a:extLst>
                  <a:ext uri="{0D108BD9-81ED-4DB2-BD59-A6C34878D82A}">
                    <a16:rowId xmlns:a16="http://schemas.microsoft.com/office/drawing/2014/main" val="10010"/>
                  </a:ext>
                </a:extLst>
              </a:tr>
              <a:tr h="170832">
                <a:tc>
                  <a:txBody>
                    <a:bodyPr/>
                    <a:lstStyle/>
                    <a:p>
                      <a:pPr lvl="0" algn="l">
                        <a:spcBef>
                          <a:spcPct val="100000"/>
                        </a:spcBef>
                        <a:buClrTx/>
                      </a:pPr>
                      <a:r>
                        <a:rPr lang="en-US" sz="1200">
                          <a:solidFill>
                            <a:srgbClr val="000066"/>
                          </a:solidFill>
                          <a:latin typeface="Arial"/>
                          <a:ea typeface="+mn-ea"/>
                          <a:cs typeface="Arial"/>
                          <a:sym typeface="Arial"/>
                        </a:rPr>
                        <a:t>EFEO</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Emergency Response</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Emergency Operation Centers</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GOV2</a:t>
                      </a:r>
                      <a:endParaRPr lang="en-US" sz="1200">
                        <a:solidFill>
                          <a:srgbClr val="000066"/>
                        </a:solidFill>
                      </a:endParaRPr>
                    </a:p>
                  </a:txBody>
                  <a:tcPr/>
                </a:tc>
                <a:extLst>
                  <a:ext uri="{0D108BD9-81ED-4DB2-BD59-A6C34878D82A}">
                    <a16:rowId xmlns:a16="http://schemas.microsoft.com/office/drawing/2014/main" val="10011"/>
                  </a:ext>
                </a:extLst>
              </a:tr>
              <a:tr h="0">
                <a:tc>
                  <a:txBody>
                    <a:bodyPr/>
                    <a:lstStyle/>
                    <a:p>
                      <a:pPr lvl="0" algn="l">
                        <a:spcBef>
                          <a:spcPct val="100000"/>
                        </a:spcBef>
                        <a:buClrTx/>
                      </a:pPr>
                      <a:r>
                        <a:rPr lang="en-US" sz="1200">
                          <a:solidFill>
                            <a:srgbClr val="000066"/>
                          </a:solidFill>
                          <a:latin typeface="Arial"/>
                          <a:ea typeface="+mn-ea"/>
                          <a:cs typeface="Arial"/>
                          <a:sym typeface="Arial"/>
                        </a:rPr>
                        <a:t>SDFLT</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DEFAULT</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Default for School</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EDU1</a:t>
                      </a:r>
                      <a:endParaRPr lang="en-US" sz="1200">
                        <a:solidFill>
                          <a:srgbClr val="000066"/>
                        </a:solidFill>
                      </a:endParaRPr>
                    </a:p>
                  </a:txBody>
                  <a:tcPr/>
                </a:tc>
                <a:extLst>
                  <a:ext uri="{0D108BD9-81ED-4DB2-BD59-A6C34878D82A}">
                    <a16:rowId xmlns:a16="http://schemas.microsoft.com/office/drawing/2014/main" val="10012"/>
                  </a:ext>
                </a:extLst>
              </a:tr>
              <a:tr h="170832">
                <a:tc>
                  <a:txBody>
                    <a:bodyPr/>
                    <a:lstStyle/>
                    <a:p>
                      <a:pPr lvl="0" algn="l">
                        <a:spcBef>
                          <a:spcPct val="100000"/>
                        </a:spcBef>
                        <a:buClrTx/>
                      </a:pPr>
                      <a:r>
                        <a:rPr lang="en-US" sz="1200">
                          <a:solidFill>
                            <a:srgbClr val="000066"/>
                          </a:solidFill>
                          <a:latin typeface="Arial"/>
                          <a:ea typeface="+mn-ea"/>
                          <a:cs typeface="Arial"/>
                          <a:sym typeface="Arial"/>
                        </a:rPr>
                        <a:t>EFS1</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School</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Grade Schools (Primary/High Schools)</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EDU1</a:t>
                      </a:r>
                      <a:endParaRPr lang="en-US" sz="1200">
                        <a:solidFill>
                          <a:srgbClr val="000066"/>
                        </a:solidFill>
                      </a:endParaRPr>
                    </a:p>
                  </a:txBody>
                  <a:tcPr/>
                </a:tc>
                <a:extLst>
                  <a:ext uri="{0D108BD9-81ED-4DB2-BD59-A6C34878D82A}">
                    <a16:rowId xmlns:a16="http://schemas.microsoft.com/office/drawing/2014/main" val="10013"/>
                  </a:ext>
                </a:extLst>
              </a:tr>
              <a:tr h="0">
                <a:tc>
                  <a:txBody>
                    <a:bodyPr/>
                    <a:lstStyle/>
                    <a:p>
                      <a:pPr lvl="0" algn="l">
                        <a:spcBef>
                          <a:spcPct val="100000"/>
                        </a:spcBef>
                        <a:buClrTx/>
                      </a:pPr>
                      <a:r>
                        <a:rPr lang="en-US" sz="1200">
                          <a:solidFill>
                            <a:srgbClr val="000066"/>
                          </a:solidFill>
                          <a:latin typeface="Arial"/>
                          <a:ea typeface="+mn-ea"/>
                          <a:cs typeface="Arial"/>
                          <a:sym typeface="Arial"/>
                        </a:rPr>
                        <a:t>EFS2</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School</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Colleges/Universities</a:t>
                      </a:r>
                      <a:endParaRPr lang="en-US" sz="1200">
                        <a:solidFill>
                          <a:srgbClr val="000066"/>
                        </a:solidFill>
                      </a:endParaRPr>
                    </a:p>
                  </a:txBody>
                  <a:tcPr/>
                </a:tc>
                <a:tc>
                  <a:txBody>
                    <a:bodyPr/>
                    <a:lstStyle/>
                    <a:p>
                      <a:pPr lvl="0" algn="l">
                        <a:spcBef>
                          <a:spcPct val="100000"/>
                        </a:spcBef>
                        <a:buClrTx/>
                      </a:pPr>
                      <a:r>
                        <a:rPr lang="en-US" sz="1200" dirty="0">
                          <a:solidFill>
                            <a:srgbClr val="000066"/>
                          </a:solidFill>
                          <a:latin typeface="Arial"/>
                          <a:ea typeface="+mn-ea"/>
                          <a:cs typeface="Arial"/>
                          <a:sym typeface="Arial"/>
                        </a:rPr>
                        <a:t>EDU2</a:t>
                      </a:r>
                      <a:endParaRPr lang="en-US" sz="1200" dirty="0">
                        <a:solidFill>
                          <a:srgbClr val="000066"/>
                        </a:solidFill>
                      </a:endParaRPr>
                    </a:p>
                  </a:txBody>
                  <a:tcPr/>
                </a:tc>
                <a:extLst>
                  <a:ext uri="{0D108BD9-81ED-4DB2-BD59-A6C34878D82A}">
                    <a16:rowId xmlns:a16="http://schemas.microsoft.com/office/drawing/2014/main" val="10014"/>
                  </a:ext>
                </a:extLst>
              </a:tr>
            </a:tbl>
          </a:graphicData>
        </a:graphic>
      </p:graphicFrame>
      <p:sp>
        <p:nvSpPr>
          <p:cNvPr id="7" name="Slide Number Placeholder 6">
            <a:extLst>
              <a:ext uri="{FF2B5EF4-FFF2-40B4-BE49-F238E27FC236}">
                <a16:creationId xmlns:a16="http://schemas.microsoft.com/office/drawing/2014/main" id="{8F08E12B-8669-4F46-9CDD-2BD0341791C3}"/>
              </a:ext>
            </a:extLst>
          </p:cNvPr>
          <p:cNvSpPr>
            <a:spLocks noGrp="1"/>
          </p:cNvSpPr>
          <p:nvPr>
            <p:ph type="sldNum" sz="quarter" idx="12"/>
          </p:nvPr>
        </p:nvSpPr>
        <p:spPr/>
        <p:txBody>
          <a:bodyPr/>
          <a:lstStyle/>
          <a:p>
            <a:pPr>
              <a:spcBef>
                <a:spcPts val="100"/>
              </a:spcBef>
              <a:buSzPct val="99000"/>
            </a:pPr>
            <a:fld id="{42360E14-46C2-426B-9B70-8DACAE283F57}" type="slidenum">
              <a:rPr lang="en-US" smtClean="0"/>
              <a:pPr>
                <a:spcBef>
                  <a:spcPts val="100"/>
                </a:spcBef>
                <a:buSzPct val="99000"/>
              </a:pPr>
              <a:t>30</a:t>
            </a:fld>
            <a:endParaRPr lang="en-US"/>
          </a:p>
        </p:txBody>
      </p:sp>
    </p:spTree>
    <p:extLst>
      <p:ext uri="{BB962C8B-B14F-4D97-AF65-F5344CB8AC3E}">
        <p14:creationId xmlns:p14="http://schemas.microsoft.com/office/powerpoint/2010/main" val="1249107217"/>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User-Defined Facilities</a:t>
            </a:r>
          </a:p>
        </p:txBody>
      </p:sp>
      <p:sp>
        <p:nvSpPr>
          <p:cNvPr id="3" name="Content Placeholder 2">
            <a:extLst>
              <a:ext uri="{FF2B5EF4-FFF2-40B4-BE49-F238E27FC236}">
                <a16:creationId xmlns:a16="http://schemas.microsoft.com/office/drawing/2014/main" id="{CBF10683-5EC4-4B54-B9E3-AC865857ACFD}"/>
              </a:ext>
            </a:extLst>
          </p:cNvPr>
          <p:cNvSpPr>
            <a:spLocks noGrp="1"/>
          </p:cNvSpPr>
          <p:nvPr>
            <p:ph sz="quarter" idx="13"/>
          </p:nvPr>
        </p:nvSpPr>
        <p:spPr/>
        <p:txBody>
          <a:bodyPr>
            <a:normAutofit fontScale="62500" lnSpcReduction="20000"/>
          </a:bodyPr>
          <a:lstStyle/>
          <a:p>
            <a:pPr marL="254000" lvl="1" indent="-254000" fontAlgn="auto">
              <a:spcBef>
                <a:spcPct val="100000"/>
              </a:spcBef>
              <a:spcAft>
                <a:spcPts val="0"/>
              </a:spcAft>
              <a:buSzPct val="99000"/>
              <a:buFont typeface="Arial"/>
              <a:buChar char="•"/>
              <a:tabLst/>
            </a:pPr>
            <a:r>
              <a:rPr lang="en-US" kern="1200" dirty="0">
                <a:ea typeface="+mn-ea"/>
                <a:sym typeface="Arial"/>
              </a:rPr>
              <a:t>Used to perform site-specific analysis of types of buildings found in the General Building Stock</a:t>
            </a:r>
          </a:p>
          <a:p>
            <a:pPr marL="254000" lvl="1" indent="-254000" fontAlgn="auto">
              <a:spcBef>
                <a:spcPct val="100000"/>
              </a:spcBef>
              <a:spcAft>
                <a:spcPts val="0"/>
              </a:spcAft>
              <a:buSzPct val="99000"/>
              <a:buFont typeface="Arial"/>
              <a:buChar char="•"/>
              <a:tabLst/>
            </a:pPr>
            <a:r>
              <a:rPr lang="en-US" kern="1200" dirty="0">
                <a:ea typeface="+mn-ea"/>
                <a:sym typeface="Arial"/>
              </a:rPr>
              <a:t>Required fields for hurricane: </a:t>
            </a:r>
          </a:p>
          <a:p>
            <a:pPr marL="635000" lvl="2" indent="-254000" fontAlgn="auto">
              <a:spcBef>
                <a:spcPct val="100000"/>
              </a:spcBef>
              <a:spcAft>
                <a:spcPts val="0"/>
              </a:spcAft>
              <a:buSzPct val="99000"/>
              <a:buFont typeface="Wingdings"/>
              <a:buChar char="§"/>
              <a:tabLst/>
            </a:pPr>
            <a:r>
              <a:rPr lang="en-US" kern="1200" dirty="0">
                <a:ea typeface="+mn-ea"/>
                <a:sym typeface="Arial"/>
              </a:rPr>
              <a:t>ID </a:t>
            </a:r>
          </a:p>
          <a:p>
            <a:pPr marL="635000" lvl="2" indent="-254000" fontAlgn="auto">
              <a:spcBef>
                <a:spcPct val="100000"/>
              </a:spcBef>
              <a:spcAft>
                <a:spcPts val="0"/>
              </a:spcAft>
              <a:buSzPct val="99000"/>
              <a:buFont typeface="Wingdings"/>
              <a:buChar char="§"/>
              <a:tabLst/>
            </a:pPr>
            <a:r>
              <a:rPr lang="en-US" kern="1200" dirty="0">
                <a:ea typeface="+mn-ea"/>
                <a:sym typeface="Arial"/>
              </a:rPr>
              <a:t>Census Tract </a:t>
            </a:r>
          </a:p>
          <a:p>
            <a:pPr marL="635000" lvl="2" indent="-254000" fontAlgn="auto">
              <a:spcBef>
                <a:spcPct val="100000"/>
              </a:spcBef>
              <a:spcAft>
                <a:spcPts val="0"/>
              </a:spcAft>
              <a:buSzPct val="99000"/>
              <a:buFont typeface="Wingdings"/>
              <a:buChar char="§"/>
              <a:tabLst/>
            </a:pPr>
            <a:r>
              <a:rPr lang="en-US" kern="1200" dirty="0">
                <a:ea typeface="+mn-ea"/>
                <a:sym typeface="Arial"/>
              </a:rPr>
              <a:t>Occupancy </a:t>
            </a:r>
          </a:p>
          <a:p>
            <a:pPr marL="635000" lvl="2" indent="-254000" fontAlgn="auto">
              <a:spcBef>
                <a:spcPct val="100000"/>
              </a:spcBef>
              <a:spcAft>
                <a:spcPts val="0"/>
              </a:spcAft>
              <a:buSzPct val="99000"/>
              <a:buFont typeface="Wingdings"/>
              <a:buChar char="§"/>
              <a:tabLst/>
            </a:pPr>
            <a:r>
              <a:rPr lang="en-US" kern="1200" dirty="0">
                <a:ea typeface="+mn-ea"/>
                <a:sym typeface="Arial"/>
              </a:rPr>
              <a:t>Wind Building Type </a:t>
            </a:r>
          </a:p>
          <a:p>
            <a:pPr marL="635000" lvl="2" indent="-254000" fontAlgn="auto">
              <a:spcBef>
                <a:spcPct val="100000"/>
              </a:spcBef>
              <a:spcAft>
                <a:spcPts val="0"/>
              </a:spcAft>
              <a:buSzPct val="99000"/>
              <a:buFont typeface="Wingdings"/>
              <a:buChar char="§"/>
              <a:tabLst/>
            </a:pPr>
            <a:r>
              <a:rPr lang="en-US" kern="1200" dirty="0">
                <a:ea typeface="+mn-ea"/>
                <a:sym typeface="Arial"/>
              </a:rPr>
              <a:t>Wind Building Scheme Name </a:t>
            </a:r>
          </a:p>
          <a:p>
            <a:pPr marL="635000" lvl="2" indent="-254000" fontAlgn="auto">
              <a:spcBef>
                <a:spcPct val="100000"/>
              </a:spcBef>
              <a:spcAft>
                <a:spcPts val="0"/>
              </a:spcAft>
              <a:buSzPct val="99000"/>
              <a:buFont typeface="Wingdings"/>
              <a:buChar char="§"/>
              <a:tabLst/>
            </a:pPr>
            <a:r>
              <a:rPr lang="en-US" kern="1200" dirty="0">
                <a:ea typeface="+mn-ea"/>
                <a:sym typeface="Arial"/>
              </a:rPr>
              <a:t>Location</a:t>
            </a:r>
            <a:endParaRPr lang="en-US" dirty="0"/>
          </a:p>
        </p:txBody>
      </p:sp>
      <p:pic>
        <p:nvPicPr>
          <p:cNvPr id="8" name="Content Placeholder 7" descr="A screen shot of the User-Defined Facilities dialog box with one record visible.">
            <a:extLst>
              <a:ext uri="{FF2B5EF4-FFF2-40B4-BE49-F238E27FC236}">
                <a16:creationId xmlns:a16="http://schemas.microsoft.com/office/drawing/2014/main" id="{A0CE7AB4-A907-498E-A455-08A7128B0487}"/>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787842"/>
            <a:ext cx="4114800" cy="3291840"/>
          </a:xfrm>
          <a:prstGeom prst="rect">
            <a:avLst/>
          </a:prstGeom>
        </p:spPr>
      </p:pic>
      <p:sp>
        <p:nvSpPr>
          <p:cNvPr id="9" name="Slide Number Placeholder 8">
            <a:extLst>
              <a:ext uri="{FF2B5EF4-FFF2-40B4-BE49-F238E27FC236}">
                <a16:creationId xmlns:a16="http://schemas.microsoft.com/office/drawing/2014/main" id="{9D8EABC4-DCC6-429D-BB73-2C8B7452DB9B}"/>
              </a:ext>
            </a:extLst>
          </p:cNvPr>
          <p:cNvSpPr>
            <a:spLocks noGrp="1"/>
          </p:cNvSpPr>
          <p:nvPr>
            <p:ph type="sldNum" sz="quarter" idx="12"/>
          </p:nvPr>
        </p:nvSpPr>
        <p:spPr/>
        <p:txBody>
          <a:bodyPr/>
          <a:lstStyle/>
          <a:p>
            <a:pPr>
              <a:spcBef>
                <a:spcPts val="100"/>
              </a:spcBef>
              <a:buSzPct val="99000"/>
            </a:pPr>
            <a:fld id="{42360E14-46C2-426B-9B70-8DACAE283F57}" type="slidenum">
              <a:rPr lang="en-US" smtClean="0"/>
              <a:pPr>
                <a:spcBef>
                  <a:spcPts val="100"/>
                </a:spcBef>
                <a:buSzPct val="99000"/>
              </a:pPr>
              <a:t>31</a:t>
            </a:fld>
            <a:endParaRPr lang="en-US"/>
          </a:p>
        </p:txBody>
      </p:sp>
    </p:spTree>
    <p:extLst>
      <p:ext uri="{BB962C8B-B14F-4D97-AF65-F5344CB8AC3E}">
        <p14:creationId xmlns:p14="http://schemas.microsoft.com/office/powerpoint/2010/main" val="204881520"/>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Other Inventory Table Options</a:t>
            </a:r>
          </a:p>
        </p:txBody>
      </p:sp>
      <p:sp>
        <p:nvSpPr>
          <p:cNvPr id="3" name="Content Placeholder 2">
            <a:extLst>
              <a:ext uri="{FF2B5EF4-FFF2-40B4-BE49-F238E27FC236}">
                <a16:creationId xmlns:a16="http://schemas.microsoft.com/office/drawing/2014/main" id="{E75CAD96-D748-4A7F-B2CE-A8C08DF9BD4F}"/>
              </a:ext>
            </a:extLst>
          </p:cNvPr>
          <p:cNvSpPr>
            <a:spLocks noGrp="1"/>
          </p:cNvSpPr>
          <p:nvPr>
            <p:ph sz="quarter" idx="13"/>
          </p:nvPr>
        </p:nvSpPr>
        <p:spPr/>
        <p:txBody>
          <a:bodyPr/>
          <a:lstStyle/>
          <a:p>
            <a:pPr marL="254000" lvl="1" indent="-254000" fontAlgn="auto">
              <a:spcBef>
                <a:spcPct val="100000"/>
              </a:spcBef>
              <a:spcAft>
                <a:spcPts val="0"/>
              </a:spcAft>
              <a:buSzPct val="99000"/>
              <a:buFont typeface="Arial"/>
              <a:buChar char="•"/>
              <a:tabLst/>
            </a:pPr>
            <a:r>
              <a:rPr lang="en-US" kern="1200" dirty="0">
                <a:ea typeface="+mn-ea"/>
                <a:sym typeface="Arial"/>
              </a:rPr>
              <a:t>Metadata </a:t>
            </a:r>
          </a:p>
          <a:p>
            <a:pPr marL="254000" lvl="1" indent="-254000" fontAlgn="auto">
              <a:spcBef>
                <a:spcPct val="100000"/>
              </a:spcBef>
              <a:spcAft>
                <a:spcPts val="0"/>
              </a:spcAft>
              <a:buSzPct val="99000"/>
              <a:buFont typeface="Arial"/>
              <a:buChar char="•"/>
              <a:tabLst/>
            </a:pPr>
            <a:r>
              <a:rPr lang="en-US" kern="1200" dirty="0">
                <a:ea typeface="+mn-ea"/>
                <a:sym typeface="Arial"/>
              </a:rPr>
              <a:t>Data Dictionary </a:t>
            </a:r>
          </a:p>
          <a:p>
            <a:pPr marL="254000" lvl="1" indent="-254000" fontAlgn="auto">
              <a:spcBef>
                <a:spcPct val="100000"/>
              </a:spcBef>
              <a:spcAft>
                <a:spcPts val="0"/>
              </a:spcAft>
              <a:buSzPct val="99000"/>
              <a:buFont typeface="Arial"/>
              <a:buChar char="•"/>
              <a:tabLst/>
            </a:pPr>
            <a:r>
              <a:rPr lang="en-US" kern="1200" dirty="0">
                <a:ea typeface="+mn-ea"/>
                <a:sym typeface="Arial"/>
              </a:rPr>
              <a:t>Export </a:t>
            </a:r>
          </a:p>
          <a:p>
            <a:pPr marL="254000" lvl="1" indent="-254000" fontAlgn="auto">
              <a:spcBef>
                <a:spcPct val="100000"/>
              </a:spcBef>
              <a:spcAft>
                <a:spcPts val="0"/>
              </a:spcAft>
              <a:buSzPct val="99000"/>
              <a:buFont typeface="Arial"/>
              <a:buChar char="•"/>
              <a:tabLst/>
            </a:pPr>
            <a:r>
              <a:rPr lang="en-US" kern="1200" dirty="0">
                <a:ea typeface="+mn-ea"/>
                <a:sym typeface="Arial"/>
              </a:rPr>
              <a:t>Map</a:t>
            </a:r>
            <a:endParaRPr lang="en-US" dirty="0"/>
          </a:p>
        </p:txBody>
      </p:sp>
      <p:pic>
        <p:nvPicPr>
          <p:cNvPr id="8" name="Content Placeholder 7" descr="A screen shot of the square footage dialog box in Hazus showing the amount of square footage of each building type in the census tracts of an example study region.">
            <a:extLst>
              <a:ext uri="{FF2B5EF4-FFF2-40B4-BE49-F238E27FC236}">
                <a16:creationId xmlns:a16="http://schemas.microsoft.com/office/drawing/2014/main" id="{2E53EEFC-92D6-42F3-BB96-000A6313F0E3}"/>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003800" y="2116137"/>
            <a:ext cx="3251200" cy="2635250"/>
          </a:xfrm>
          <a:prstGeom prst="rect">
            <a:avLst/>
          </a:prstGeom>
        </p:spPr>
      </p:pic>
      <p:sp>
        <p:nvSpPr>
          <p:cNvPr id="9" name="Slide Number Placeholder 8">
            <a:extLst>
              <a:ext uri="{FF2B5EF4-FFF2-40B4-BE49-F238E27FC236}">
                <a16:creationId xmlns:a16="http://schemas.microsoft.com/office/drawing/2014/main" id="{9FB027D5-B4CB-43BD-81C8-DB55F24017A7}"/>
              </a:ext>
            </a:extLst>
          </p:cNvPr>
          <p:cNvSpPr>
            <a:spLocks noGrp="1"/>
          </p:cNvSpPr>
          <p:nvPr>
            <p:ph type="sldNum" sz="quarter" idx="12"/>
          </p:nvPr>
        </p:nvSpPr>
        <p:spPr/>
        <p:txBody>
          <a:bodyPr/>
          <a:lstStyle/>
          <a:p>
            <a:pPr>
              <a:spcBef>
                <a:spcPts val="100"/>
              </a:spcBef>
              <a:buSzPct val="99000"/>
            </a:pPr>
            <a:fld id="{42360E14-46C2-426B-9B70-8DACAE283F57}" type="slidenum">
              <a:rPr lang="en-US" smtClean="0"/>
              <a:pPr>
                <a:spcBef>
                  <a:spcPts val="100"/>
                </a:spcBef>
                <a:buSzPct val="99000"/>
              </a:pPr>
              <a:t>32</a:t>
            </a:fld>
            <a:endParaRPr lang="en-US"/>
          </a:p>
        </p:txBody>
      </p:sp>
    </p:spTree>
    <p:extLst>
      <p:ext uri="{BB962C8B-B14F-4D97-AF65-F5344CB8AC3E}">
        <p14:creationId xmlns:p14="http://schemas.microsoft.com/office/powerpoint/2010/main" val="1159828592"/>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Inventory Table Features: Metadata</a:t>
            </a:r>
          </a:p>
        </p:txBody>
      </p:sp>
      <p:sp>
        <p:nvSpPr>
          <p:cNvPr id="3" name="Content Placeholder 2">
            <a:extLst>
              <a:ext uri="{FF2B5EF4-FFF2-40B4-BE49-F238E27FC236}">
                <a16:creationId xmlns:a16="http://schemas.microsoft.com/office/drawing/2014/main" id="{E6A258F7-385D-4A22-ADDF-9DDED7D807B5}"/>
              </a:ext>
            </a:extLst>
          </p:cNvPr>
          <p:cNvSpPr>
            <a:spLocks noGrp="1"/>
          </p:cNvSpPr>
          <p:nvPr>
            <p:ph sz="quarter" idx="13"/>
          </p:nvPr>
        </p:nvSpPr>
        <p:spPr/>
        <p:txBody>
          <a:bodyPr>
            <a:normAutofit lnSpcReduction="10000"/>
          </a:bodyPr>
          <a:lstStyle/>
          <a:p>
            <a:pPr marL="254000" lvl="1" indent="-254000" fontAlgn="auto">
              <a:spcBef>
                <a:spcPct val="100000"/>
              </a:spcBef>
              <a:buSzPct val="99000"/>
              <a:buFont typeface="Arial"/>
              <a:buChar char="•"/>
              <a:tabLst/>
            </a:pPr>
            <a:r>
              <a:rPr lang="en-US" kern="1200" dirty="0">
                <a:ea typeface="+mn-ea"/>
                <a:sym typeface="Arial"/>
              </a:rPr>
              <a:t>Metadata can be accessed through context menu.</a:t>
            </a:r>
          </a:p>
          <a:p>
            <a:pPr marL="254000" lvl="1" indent="-254000" fontAlgn="auto">
              <a:spcBef>
                <a:spcPct val="100000"/>
              </a:spcBef>
              <a:buSzPct val="99000"/>
              <a:buFont typeface="Arial"/>
              <a:buChar char="•"/>
              <a:tabLst/>
            </a:pPr>
            <a:r>
              <a:rPr lang="en-US" kern="1200" dirty="0">
                <a:ea typeface="+mn-ea"/>
                <a:sym typeface="Arial"/>
              </a:rPr>
              <a:t>Metadata is essentially reference information. </a:t>
            </a:r>
          </a:p>
          <a:p>
            <a:pPr marL="635000" lvl="2" indent="-254000">
              <a:spcBef>
                <a:spcPct val="100000"/>
              </a:spcBef>
              <a:buSzPct val="99000"/>
            </a:pPr>
            <a:r>
              <a:rPr lang="en-US" kern="1200" dirty="0">
                <a:sym typeface="Arial"/>
              </a:rPr>
              <a:t>Includes description, source, spatial reference, etc. </a:t>
            </a:r>
            <a:endParaRPr lang="en-US" dirty="0"/>
          </a:p>
        </p:txBody>
      </p:sp>
      <p:pic>
        <p:nvPicPr>
          <p:cNvPr id="8" name="Content Placeholder 7" descr="Inventory Table Features Metadata">
            <a:extLst>
              <a:ext uri="{FF2B5EF4-FFF2-40B4-BE49-F238E27FC236}">
                <a16:creationId xmlns:a16="http://schemas.microsoft.com/office/drawing/2014/main" id="{AACA3A8B-E097-4A4E-BF23-F18FDA108AC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959404"/>
            <a:ext cx="4114800" cy="2948716"/>
          </a:xfrm>
          <a:prstGeom prst="rect">
            <a:avLst/>
          </a:prstGeom>
        </p:spPr>
      </p:pic>
      <p:sp>
        <p:nvSpPr>
          <p:cNvPr id="9" name="Slide Number Placeholder 8">
            <a:extLst>
              <a:ext uri="{FF2B5EF4-FFF2-40B4-BE49-F238E27FC236}">
                <a16:creationId xmlns:a16="http://schemas.microsoft.com/office/drawing/2014/main" id="{5C024785-DE3C-4A0B-8119-89B710F28D1A}"/>
              </a:ext>
            </a:extLst>
          </p:cNvPr>
          <p:cNvSpPr>
            <a:spLocks noGrp="1"/>
          </p:cNvSpPr>
          <p:nvPr>
            <p:ph type="sldNum" sz="quarter" idx="12"/>
          </p:nvPr>
        </p:nvSpPr>
        <p:spPr/>
        <p:txBody>
          <a:bodyPr/>
          <a:lstStyle/>
          <a:p>
            <a:pPr>
              <a:spcBef>
                <a:spcPts val="100"/>
              </a:spcBef>
              <a:buSzPct val="99000"/>
            </a:pPr>
            <a:fld id="{42360E14-46C2-426B-9B70-8DACAE283F57}" type="slidenum">
              <a:rPr lang="en-US" smtClean="0"/>
              <a:pPr>
                <a:spcBef>
                  <a:spcPts val="100"/>
                </a:spcBef>
                <a:buSzPct val="99000"/>
              </a:pPr>
              <a:t>33</a:t>
            </a:fld>
            <a:endParaRPr lang="en-US"/>
          </a:p>
        </p:txBody>
      </p:sp>
    </p:spTree>
    <p:extLst>
      <p:ext uri="{BB962C8B-B14F-4D97-AF65-F5344CB8AC3E}">
        <p14:creationId xmlns:p14="http://schemas.microsoft.com/office/powerpoint/2010/main" val="295131122"/>
      </p:ext>
    </p:extLst>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Inventory Table Features: Data Dictionary</a:t>
            </a:r>
          </a:p>
        </p:txBody>
      </p:sp>
      <p:sp>
        <p:nvSpPr>
          <p:cNvPr id="3" name="Content Placeholder 2">
            <a:extLst>
              <a:ext uri="{FF2B5EF4-FFF2-40B4-BE49-F238E27FC236}">
                <a16:creationId xmlns:a16="http://schemas.microsoft.com/office/drawing/2014/main" id="{64D5909A-E844-43B0-8FCC-43B0453F5D57}"/>
              </a:ext>
            </a:extLst>
          </p:cNvPr>
          <p:cNvSpPr>
            <a:spLocks noGrp="1"/>
          </p:cNvSpPr>
          <p:nvPr>
            <p:ph sz="quarter" idx="13"/>
          </p:nvPr>
        </p:nvSpPr>
        <p:spPr/>
        <p:txBody>
          <a:bodyPr>
            <a:normAutofit fontScale="92500"/>
          </a:bodyPr>
          <a:lstStyle/>
          <a:p>
            <a:pPr marL="254000" lvl="1" indent="-254000" fontAlgn="auto">
              <a:spcBef>
                <a:spcPct val="100000"/>
              </a:spcBef>
              <a:spcAft>
                <a:spcPts val="0"/>
              </a:spcAft>
              <a:buSzPct val="99000"/>
              <a:buFont typeface="Arial"/>
              <a:buChar char="•"/>
              <a:tabLst/>
            </a:pPr>
            <a:r>
              <a:rPr lang="en-US" kern="1200" dirty="0">
                <a:ea typeface="+mn-ea"/>
                <a:sym typeface="Arial"/>
              </a:rPr>
              <a:t>The data dictionary can be accessed through the context menu.</a:t>
            </a:r>
          </a:p>
          <a:p>
            <a:pPr marL="254000" lvl="1" indent="-254000" fontAlgn="auto">
              <a:spcBef>
                <a:spcPct val="100000"/>
              </a:spcBef>
              <a:spcAft>
                <a:spcPts val="0"/>
              </a:spcAft>
              <a:buSzPct val="99000"/>
              <a:buFont typeface="Arial"/>
              <a:buChar char="•"/>
              <a:tabLst/>
            </a:pPr>
            <a:r>
              <a:rPr lang="en-US" kern="1200" dirty="0">
                <a:ea typeface="+mn-ea"/>
                <a:sym typeface="Arial"/>
              </a:rPr>
              <a:t>The data dictionary describes the table (name, field definitions, etc.) </a:t>
            </a:r>
          </a:p>
          <a:p>
            <a:pPr marL="254000" lvl="1" indent="-254000" fontAlgn="auto">
              <a:spcBef>
                <a:spcPct val="100000"/>
              </a:spcBef>
              <a:spcAft>
                <a:spcPts val="0"/>
              </a:spcAft>
              <a:buSzPct val="99000"/>
              <a:buFont typeface="Arial"/>
              <a:buChar char="•"/>
              <a:tabLst/>
            </a:pPr>
            <a:r>
              <a:rPr lang="en-US" kern="1200" dirty="0">
                <a:ea typeface="+mn-ea"/>
                <a:sym typeface="Arial"/>
              </a:rPr>
              <a:t>Also used to build a table for import.</a:t>
            </a:r>
            <a:endParaRPr lang="en-US" dirty="0"/>
          </a:p>
        </p:txBody>
      </p:sp>
      <p:pic>
        <p:nvPicPr>
          <p:cNvPr id="8" name="Content Placeholder 7" descr="Inventory Table Features Data Dictionary">
            <a:extLst>
              <a:ext uri="{FF2B5EF4-FFF2-40B4-BE49-F238E27FC236}">
                <a16:creationId xmlns:a16="http://schemas.microsoft.com/office/drawing/2014/main" id="{87B3EFDE-188D-490A-BA15-EFA76454D9C7}"/>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854344"/>
            <a:ext cx="4114800" cy="3158836"/>
          </a:xfrm>
          <a:prstGeom prst="rect">
            <a:avLst/>
          </a:prstGeom>
        </p:spPr>
      </p:pic>
      <p:sp>
        <p:nvSpPr>
          <p:cNvPr id="9" name="Slide Number Placeholder 8">
            <a:extLst>
              <a:ext uri="{FF2B5EF4-FFF2-40B4-BE49-F238E27FC236}">
                <a16:creationId xmlns:a16="http://schemas.microsoft.com/office/drawing/2014/main" id="{8A3A7172-C5BA-4E9F-B1DE-9C6130F5E0E6}"/>
              </a:ext>
            </a:extLst>
          </p:cNvPr>
          <p:cNvSpPr>
            <a:spLocks noGrp="1"/>
          </p:cNvSpPr>
          <p:nvPr>
            <p:ph type="sldNum" sz="quarter" idx="12"/>
          </p:nvPr>
        </p:nvSpPr>
        <p:spPr/>
        <p:txBody>
          <a:bodyPr/>
          <a:lstStyle/>
          <a:p>
            <a:pPr>
              <a:spcBef>
                <a:spcPts val="100"/>
              </a:spcBef>
              <a:buSzPct val="99000"/>
            </a:pPr>
            <a:fld id="{42360E14-46C2-426B-9B70-8DACAE283F57}" type="slidenum">
              <a:rPr lang="en-US" smtClean="0"/>
              <a:pPr>
                <a:spcBef>
                  <a:spcPts val="100"/>
                </a:spcBef>
                <a:buSzPct val="99000"/>
              </a:pPr>
              <a:t>34</a:t>
            </a:fld>
            <a:endParaRPr lang="en-US"/>
          </a:p>
        </p:txBody>
      </p:sp>
    </p:spTree>
    <p:extLst>
      <p:ext uri="{BB962C8B-B14F-4D97-AF65-F5344CB8AC3E}">
        <p14:creationId xmlns:p14="http://schemas.microsoft.com/office/powerpoint/2010/main" val="967508780"/>
      </p:ext>
    </p:extLst>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Inventory Table Features: Export</a:t>
            </a:r>
          </a:p>
        </p:txBody>
      </p:sp>
      <p:sp>
        <p:nvSpPr>
          <p:cNvPr id="3" name="Content Placeholder 2">
            <a:extLst>
              <a:ext uri="{FF2B5EF4-FFF2-40B4-BE49-F238E27FC236}">
                <a16:creationId xmlns:a16="http://schemas.microsoft.com/office/drawing/2014/main" id="{E798AA73-3200-4916-8AEB-5783019BA7A7}"/>
              </a:ext>
            </a:extLst>
          </p:cNvPr>
          <p:cNvSpPr>
            <a:spLocks noGrp="1"/>
          </p:cNvSpPr>
          <p:nvPr>
            <p:ph sz="quarter" idx="13"/>
          </p:nvPr>
        </p:nvSpPr>
        <p:spPr/>
        <p:txBody>
          <a:bodyPr>
            <a:normAutofit fontScale="92500"/>
          </a:bodyPr>
          <a:lstStyle/>
          <a:p>
            <a:pPr marL="254000" lvl="1" indent="-254000" fontAlgn="auto">
              <a:spcBef>
                <a:spcPct val="100000"/>
              </a:spcBef>
              <a:buSzPct val="99000"/>
              <a:buFont typeface="Arial"/>
              <a:buChar char="•"/>
              <a:tabLst/>
            </a:pPr>
            <a:r>
              <a:rPr lang="en-US" kern="1200" dirty="0">
                <a:ea typeface="+mn-ea"/>
                <a:sym typeface="Arial"/>
              </a:rPr>
              <a:t>The option to export can be accessed through the inventory menu.</a:t>
            </a:r>
          </a:p>
          <a:p>
            <a:pPr marL="254000" lvl="1" indent="-254000" fontAlgn="auto">
              <a:spcBef>
                <a:spcPct val="100000"/>
              </a:spcBef>
              <a:buSzPct val="99000"/>
              <a:buFont typeface="Arial"/>
              <a:buChar char="•"/>
              <a:tabLst/>
            </a:pPr>
            <a:r>
              <a:rPr lang="en-US" kern="1200" dirty="0">
                <a:ea typeface="+mn-ea"/>
                <a:sym typeface="Arial"/>
              </a:rPr>
              <a:t>Inventory can be exported to two file formats: txt and csv.</a:t>
            </a:r>
          </a:p>
          <a:p>
            <a:pPr marL="635000" lvl="2" indent="-254000">
              <a:spcBef>
                <a:spcPct val="100000"/>
              </a:spcBef>
              <a:buSzPct val="99000"/>
            </a:pPr>
            <a:r>
              <a:rPr lang="en-US" kern="1200" dirty="0">
                <a:sym typeface="Arial"/>
              </a:rPr>
              <a:t>Used to manipulate data outside of </a:t>
            </a:r>
            <a:r>
              <a:rPr lang="en-US" kern="1200" dirty="0" err="1">
                <a:sym typeface="Arial"/>
              </a:rPr>
              <a:t>Hazus</a:t>
            </a:r>
            <a:r>
              <a:rPr lang="en-US" kern="1200" dirty="0">
                <a:sym typeface="Arial"/>
              </a:rPr>
              <a:t>.</a:t>
            </a:r>
            <a:endParaRPr lang="en-US" dirty="0"/>
          </a:p>
        </p:txBody>
      </p:sp>
      <p:pic>
        <p:nvPicPr>
          <p:cNvPr id="8" name="Content Placeholder 7" descr="A screen shot of the Essential Facilities Inventory dialog box with the Medical Care Facilities tab selected. The user has right clicked on the records and is selecting &quot;Export Data&quot; to export the records for use outside Hazus.">
            <a:extLst>
              <a:ext uri="{FF2B5EF4-FFF2-40B4-BE49-F238E27FC236}">
                <a16:creationId xmlns:a16="http://schemas.microsoft.com/office/drawing/2014/main" id="{07EF0C32-E4EC-468E-BA8E-53081728A35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770162"/>
            <a:ext cx="4114800" cy="3327201"/>
          </a:xfrm>
          <a:prstGeom prst="rect">
            <a:avLst/>
          </a:prstGeom>
        </p:spPr>
      </p:pic>
      <p:sp>
        <p:nvSpPr>
          <p:cNvPr id="9" name="Slide Number Placeholder 8">
            <a:extLst>
              <a:ext uri="{FF2B5EF4-FFF2-40B4-BE49-F238E27FC236}">
                <a16:creationId xmlns:a16="http://schemas.microsoft.com/office/drawing/2014/main" id="{39A628CD-FB38-4FCA-BEB1-033334B83776}"/>
              </a:ext>
            </a:extLst>
          </p:cNvPr>
          <p:cNvSpPr>
            <a:spLocks noGrp="1"/>
          </p:cNvSpPr>
          <p:nvPr>
            <p:ph type="sldNum" sz="quarter" idx="12"/>
          </p:nvPr>
        </p:nvSpPr>
        <p:spPr/>
        <p:txBody>
          <a:bodyPr/>
          <a:lstStyle/>
          <a:p>
            <a:pPr>
              <a:spcBef>
                <a:spcPts val="100"/>
              </a:spcBef>
              <a:buSzPct val="99000"/>
            </a:pPr>
            <a:fld id="{42360E14-46C2-426B-9B70-8DACAE283F57}" type="slidenum">
              <a:rPr lang="en-US" smtClean="0"/>
              <a:pPr>
                <a:spcBef>
                  <a:spcPts val="100"/>
                </a:spcBef>
                <a:buSzPct val="99000"/>
              </a:pPr>
              <a:t>35</a:t>
            </a:fld>
            <a:endParaRPr lang="en-US"/>
          </a:p>
        </p:txBody>
      </p:sp>
    </p:spTree>
    <p:extLst>
      <p:ext uri="{BB962C8B-B14F-4D97-AF65-F5344CB8AC3E}">
        <p14:creationId xmlns:p14="http://schemas.microsoft.com/office/powerpoint/2010/main" val="2228617619"/>
      </p:ext>
    </p:extLst>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Inventory Table Features: Map</a:t>
            </a:r>
          </a:p>
        </p:txBody>
      </p:sp>
      <p:sp>
        <p:nvSpPr>
          <p:cNvPr id="3" name="Content Placeholder 2">
            <a:extLst>
              <a:ext uri="{FF2B5EF4-FFF2-40B4-BE49-F238E27FC236}">
                <a16:creationId xmlns:a16="http://schemas.microsoft.com/office/drawing/2014/main" id="{0EF5661A-8171-4CDF-915D-0478DA9345FD}"/>
              </a:ext>
            </a:extLst>
          </p:cNvPr>
          <p:cNvSpPr>
            <a:spLocks noGrp="1"/>
          </p:cNvSpPr>
          <p:nvPr>
            <p:ph sz="quarter" idx="13"/>
          </p:nvPr>
        </p:nvSpPr>
        <p:spPr/>
        <p:txBody>
          <a:bodyPr>
            <a:normAutofit lnSpcReduction="10000"/>
          </a:bodyPr>
          <a:lstStyle/>
          <a:p>
            <a:pPr marL="254000" lvl="1" indent="-254000" fontAlgn="auto">
              <a:spcBef>
                <a:spcPct val="100000"/>
              </a:spcBef>
              <a:spcAft>
                <a:spcPts val="0"/>
              </a:spcAft>
              <a:buSzPct val="99000"/>
              <a:buFont typeface="Arial"/>
              <a:buChar char="•"/>
              <a:tabLst/>
            </a:pPr>
            <a:r>
              <a:rPr lang="en-US" kern="1200" dirty="0">
                <a:ea typeface="+mn-ea"/>
                <a:sym typeface="Arial"/>
              </a:rPr>
              <a:t>Click on the column heading to select the field you wish to map. </a:t>
            </a:r>
          </a:p>
          <a:p>
            <a:pPr marL="254000" lvl="1" indent="-254000" fontAlgn="auto">
              <a:spcBef>
                <a:spcPct val="100000"/>
              </a:spcBef>
              <a:spcAft>
                <a:spcPts val="0"/>
              </a:spcAft>
              <a:buSzPct val="99000"/>
              <a:buFont typeface="Arial"/>
              <a:buChar char="•"/>
              <a:tabLst/>
            </a:pPr>
            <a:r>
              <a:rPr lang="en-US" kern="1200" dirty="0">
                <a:ea typeface="+mn-ea"/>
                <a:sym typeface="Arial"/>
              </a:rPr>
              <a:t>Click “Map.” </a:t>
            </a:r>
          </a:p>
          <a:p>
            <a:pPr marL="254000" lvl="1" indent="-254000" fontAlgn="auto">
              <a:spcBef>
                <a:spcPct val="100000"/>
              </a:spcBef>
              <a:spcAft>
                <a:spcPts val="0"/>
              </a:spcAft>
              <a:buSzPct val="99000"/>
              <a:buFont typeface="Arial"/>
              <a:buChar char="•"/>
              <a:tabLst/>
            </a:pPr>
            <a:r>
              <a:rPr lang="en-US" kern="1200" dirty="0">
                <a:ea typeface="+mn-ea"/>
                <a:sym typeface="Arial"/>
              </a:rPr>
              <a:t>Inventory item map layer is created and symbology is automatically populated. </a:t>
            </a:r>
            <a:endParaRPr lang="en-US" dirty="0"/>
          </a:p>
        </p:txBody>
      </p:sp>
      <p:pic>
        <p:nvPicPr>
          <p:cNvPr id="8" name="Content Placeholder 7" descr="A screen shot of the Essential Facilities Inventory dialog box with the Fire Stations tab selected. The user is clicking on the Map button to map the records in Hazus.">
            <a:extLst>
              <a:ext uri="{FF2B5EF4-FFF2-40B4-BE49-F238E27FC236}">
                <a16:creationId xmlns:a16="http://schemas.microsoft.com/office/drawing/2014/main" id="{A73CF51F-82AC-43C8-B309-14496E185BF7}"/>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746775"/>
            <a:ext cx="4114800" cy="3373974"/>
          </a:xfrm>
          <a:prstGeom prst="rect">
            <a:avLst/>
          </a:prstGeom>
        </p:spPr>
      </p:pic>
      <p:sp>
        <p:nvSpPr>
          <p:cNvPr id="9" name="Slide Number Placeholder 8">
            <a:extLst>
              <a:ext uri="{FF2B5EF4-FFF2-40B4-BE49-F238E27FC236}">
                <a16:creationId xmlns:a16="http://schemas.microsoft.com/office/drawing/2014/main" id="{BB874D08-835B-4258-927B-B54CA5696B9D}"/>
              </a:ext>
            </a:extLst>
          </p:cNvPr>
          <p:cNvSpPr>
            <a:spLocks noGrp="1"/>
          </p:cNvSpPr>
          <p:nvPr>
            <p:ph type="sldNum" sz="quarter" idx="12"/>
          </p:nvPr>
        </p:nvSpPr>
        <p:spPr/>
        <p:txBody>
          <a:bodyPr/>
          <a:lstStyle/>
          <a:p>
            <a:pPr>
              <a:spcBef>
                <a:spcPts val="100"/>
              </a:spcBef>
              <a:buSzPct val="99000"/>
            </a:pPr>
            <a:fld id="{42360E14-46C2-426B-9B70-8DACAE283F57}" type="slidenum">
              <a:rPr lang="en-US" smtClean="0"/>
              <a:pPr>
                <a:spcBef>
                  <a:spcPts val="100"/>
                </a:spcBef>
                <a:buSzPct val="99000"/>
              </a:pPr>
              <a:t>36</a:t>
            </a:fld>
            <a:endParaRPr lang="en-US"/>
          </a:p>
        </p:txBody>
      </p:sp>
    </p:spTree>
    <p:extLst>
      <p:ext uri="{BB962C8B-B14F-4D97-AF65-F5344CB8AC3E}">
        <p14:creationId xmlns:p14="http://schemas.microsoft.com/office/powerpoint/2010/main" val="2836008555"/>
      </p:ext>
    </p:extLst>
  </p:cSld>
  <p:clrMapOvr>
    <a:masterClrMapping/>
  </p:clrMapOvr>
  <p:transition>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Exercise 2.2: Comprehensive Data Management System</a:t>
            </a:r>
          </a:p>
        </p:txBody>
      </p:sp>
      <p:sp>
        <p:nvSpPr>
          <p:cNvPr id="3" name="Content Placeholder 2">
            <a:extLst>
              <a:ext uri="{FF2B5EF4-FFF2-40B4-BE49-F238E27FC236}">
                <a16:creationId xmlns:a16="http://schemas.microsoft.com/office/drawing/2014/main" id="{DA0AB6B6-471F-466B-952A-68B6BF5E1020}"/>
              </a:ext>
            </a:extLst>
          </p:cNvPr>
          <p:cNvSpPr>
            <a:spLocks noGrp="1"/>
          </p:cNvSpPr>
          <p:nvPr>
            <p:ph idx="1"/>
          </p:nvPr>
        </p:nvSpPr>
        <p:spPr/>
        <p:txBody>
          <a:bodyPr/>
          <a:lstStyle/>
          <a:p>
            <a:pPr fontAlgn="auto">
              <a:spcBef>
                <a:spcPct val="100000"/>
              </a:spcBef>
              <a:buSzPct val="99000"/>
              <a:tabLst/>
            </a:pPr>
            <a:r>
              <a:rPr lang="en-US" kern="1200">
                <a:sym typeface="Arial"/>
              </a:rPr>
              <a:t> Goals: </a:t>
            </a:r>
          </a:p>
          <a:p>
            <a:pPr marL="254000" lvl="1" indent="-254000" fontAlgn="auto">
              <a:spcBef>
                <a:spcPct val="100000"/>
              </a:spcBef>
              <a:buSzPct val="99000"/>
              <a:buFont typeface="Arial"/>
              <a:buChar char="•"/>
              <a:tabLst/>
            </a:pPr>
            <a:r>
              <a:rPr lang="en-US" kern="1200">
                <a:ea typeface="+mn-ea"/>
                <a:sym typeface="Arial"/>
              </a:rPr>
              <a:t>Update state database using CDMS. </a:t>
            </a:r>
          </a:p>
          <a:p>
            <a:pPr marL="254000" lvl="1" indent="-254000" fontAlgn="auto">
              <a:spcBef>
                <a:spcPct val="100000"/>
              </a:spcBef>
              <a:buSzPct val="99000"/>
              <a:buFont typeface="Arial"/>
              <a:buChar char="•"/>
              <a:tabLst/>
            </a:pPr>
            <a:r>
              <a:rPr lang="en-US" kern="1200">
                <a:ea typeface="+mn-ea"/>
                <a:sym typeface="Arial"/>
              </a:rPr>
              <a:t>Create a new study region. </a:t>
            </a:r>
          </a:p>
          <a:p>
            <a:pPr>
              <a:spcBef>
                <a:spcPct val="100000"/>
              </a:spcBef>
              <a:buSzPct val="99000"/>
            </a:pPr>
            <a:r>
              <a:rPr lang="en-US" kern="1200">
                <a:sym typeface="Arial"/>
              </a:rPr>
              <a:t>Time: 35 minutes</a:t>
            </a:r>
            <a:endParaRPr lang="en-US"/>
          </a:p>
        </p:txBody>
      </p:sp>
      <p:sp>
        <p:nvSpPr>
          <p:cNvPr id="6" name="Slide Number Placeholder 5">
            <a:extLst>
              <a:ext uri="{FF2B5EF4-FFF2-40B4-BE49-F238E27FC236}">
                <a16:creationId xmlns:a16="http://schemas.microsoft.com/office/drawing/2014/main" id="{403732EA-D561-447D-9DEF-59303B8A6745}"/>
              </a:ext>
            </a:extLst>
          </p:cNvPr>
          <p:cNvSpPr>
            <a:spLocks noGrp="1"/>
          </p:cNvSpPr>
          <p:nvPr>
            <p:ph type="sldNum" sz="quarter" idx="12"/>
          </p:nvPr>
        </p:nvSpPr>
        <p:spPr/>
        <p:txBody>
          <a:bodyPr/>
          <a:lstStyle/>
          <a:p>
            <a:pPr>
              <a:spcBef>
                <a:spcPts val="100"/>
              </a:spcBef>
              <a:buSzPct val="99000"/>
            </a:pPr>
            <a:fld id="{42360E14-46C2-426B-9B70-8DACAE283F57}" type="slidenum">
              <a:rPr lang="en-US" smtClean="0"/>
              <a:pPr>
                <a:spcBef>
                  <a:spcPts val="100"/>
                </a:spcBef>
                <a:buSzPct val="99000"/>
              </a:pPr>
              <a:t>37</a:t>
            </a:fld>
            <a:endParaRPr lang="en-US"/>
          </a:p>
        </p:txBody>
      </p:sp>
    </p:spTree>
    <p:extLst>
      <p:ext uri="{BB962C8B-B14F-4D97-AF65-F5344CB8AC3E}">
        <p14:creationId xmlns:p14="http://schemas.microsoft.com/office/powerpoint/2010/main" val="1855509043"/>
      </p:ext>
    </p:extLst>
  </p:cSld>
  <p:clrMapOvr>
    <a:masterClrMapping/>
  </p:clrMapOvr>
  <p:transition>
    <p:wipe dir="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Exercise 2.2: Tasks</a:t>
            </a:r>
          </a:p>
        </p:txBody>
      </p:sp>
      <p:sp>
        <p:nvSpPr>
          <p:cNvPr id="3" name="Content Placeholder 2">
            <a:extLst>
              <a:ext uri="{FF2B5EF4-FFF2-40B4-BE49-F238E27FC236}">
                <a16:creationId xmlns:a16="http://schemas.microsoft.com/office/drawing/2014/main" id="{5A256CEF-33FD-4162-8FEB-2498A05C7BFB}"/>
              </a:ext>
            </a:extLst>
          </p:cNvPr>
          <p:cNvSpPr>
            <a:spLocks noGrp="1"/>
          </p:cNvSpPr>
          <p:nvPr>
            <p:ph idx="1"/>
          </p:nvPr>
        </p:nvSpPr>
        <p:spPr/>
        <p:txBody>
          <a:bodyPr>
            <a:normAutofit fontScale="77500" lnSpcReduction="20000"/>
          </a:bodyPr>
          <a:lstStyle/>
          <a:p>
            <a:pPr fontAlgn="auto">
              <a:spcBef>
                <a:spcPct val="100000"/>
              </a:spcBef>
              <a:spcAft>
                <a:spcPts val="0"/>
              </a:spcAft>
              <a:buSzPct val="99000"/>
              <a:tabLst/>
            </a:pPr>
            <a:r>
              <a:rPr lang="en-US" kern="1200">
                <a:sym typeface="Arial"/>
              </a:rPr>
              <a:t> Part 1: Update State Database</a:t>
            </a:r>
          </a:p>
          <a:p>
            <a:pPr fontAlgn="auto">
              <a:spcBef>
                <a:spcPct val="100000"/>
              </a:spcBef>
              <a:spcAft>
                <a:spcPts val="0"/>
              </a:spcAft>
              <a:buSzPct val="99000"/>
              <a:tabLst/>
            </a:pPr>
            <a:r>
              <a:rPr lang="en-US" kern="1200">
                <a:sym typeface="Arial"/>
              </a:rPr>
              <a:t>Task 1: Start CDMS and Set State Database to be Updated. </a:t>
            </a:r>
          </a:p>
          <a:p>
            <a:pPr fontAlgn="auto">
              <a:spcBef>
                <a:spcPct val="100000"/>
              </a:spcBef>
              <a:spcAft>
                <a:spcPts val="0"/>
              </a:spcAft>
              <a:buSzPct val="99000"/>
              <a:tabLst/>
            </a:pPr>
            <a:r>
              <a:rPr lang="en-US" kern="1200">
                <a:sym typeface="Arial"/>
              </a:rPr>
              <a:t>Task 2: Delete Existing Medical Care Facilities in State Database. </a:t>
            </a:r>
          </a:p>
          <a:p>
            <a:pPr fontAlgn="auto">
              <a:spcBef>
                <a:spcPct val="100000"/>
              </a:spcBef>
              <a:spcAft>
                <a:spcPts val="0"/>
              </a:spcAft>
              <a:buSzPct val="99000"/>
              <a:tabLst/>
            </a:pPr>
            <a:r>
              <a:rPr lang="en-US" kern="1200">
                <a:sym typeface="Arial"/>
              </a:rPr>
              <a:t>Task 3: Import New Medical Care Facilities into CDMS Repository. </a:t>
            </a:r>
          </a:p>
          <a:p>
            <a:pPr fontAlgn="auto">
              <a:spcBef>
                <a:spcPct val="100000"/>
              </a:spcBef>
              <a:spcAft>
                <a:spcPts val="0"/>
              </a:spcAft>
              <a:buSzPct val="99000"/>
              <a:tabLst/>
            </a:pPr>
            <a:r>
              <a:rPr lang="en-US" kern="1200">
                <a:sym typeface="Arial"/>
              </a:rPr>
              <a:t>Task 4: Transfer Medical Care Facilities to Statewide Database. </a:t>
            </a:r>
          </a:p>
          <a:p>
            <a:pPr fontAlgn="auto">
              <a:spcBef>
                <a:spcPct val="100000"/>
              </a:spcBef>
              <a:spcAft>
                <a:spcPts val="0"/>
              </a:spcAft>
              <a:buSzPct val="99000"/>
              <a:tabLst/>
            </a:pPr>
            <a:r>
              <a:rPr lang="en-US" kern="1200">
                <a:sym typeface="Arial"/>
              </a:rPr>
              <a:t>Part II: Update the Aggregate Inventory: </a:t>
            </a:r>
          </a:p>
          <a:p>
            <a:pPr fontAlgn="auto">
              <a:spcBef>
                <a:spcPct val="100000"/>
              </a:spcBef>
              <a:spcAft>
                <a:spcPts val="0"/>
              </a:spcAft>
              <a:buSzPct val="99000"/>
              <a:tabLst/>
            </a:pPr>
            <a:r>
              <a:rPr lang="en-US" kern="1200">
                <a:sym typeface="Arial"/>
              </a:rPr>
              <a:t>Task 1: Import the assessor’s data into the CDMS repository. </a:t>
            </a:r>
            <a:endParaRPr lang="en-US"/>
          </a:p>
        </p:txBody>
      </p:sp>
      <p:sp>
        <p:nvSpPr>
          <p:cNvPr id="6" name="Slide Number Placeholder 5">
            <a:extLst>
              <a:ext uri="{FF2B5EF4-FFF2-40B4-BE49-F238E27FC236}">
                <a16:creationId xmlns:a16="http://schemas.microsoft.com/office/drawing/2014/main" id="{03F42461-B8B3-4F82-92C6-E1335CE2653E}"/>
              </a:ext>
            </a:extLst>
          </p:cNvPr>
          <p:cNvSpPr>
            <a:spLocks noGrp="1"/>
          </p:cNvSpPr>
          <p:nvPr>
            <p:ph type="sldNum" sz="quarter" idx="12"/>
          </p:nvPr>
        </p:nvSpPr>
        <p:spPr/>
        <p:txBody>
          <a:bodyPr/>
          <a:lstStyle/>
          <a:p>
            <a:pPr>
              <a:spcBef>
                <a:spcPts val="100"/>
              </a:spcBef>
              <a:buSzPct val="99000"/>
            </a:pPr>
            <a:fld id="{42360E14-46C2-426B-9B70-8DACAE283F57}" type="slidenum">
              <a:rPr lang="en-US" smtClean="0"/>
              <a:pPr>
                <a:spcBef>
                  <a:spcPts val="100"/>
                </a:spcBef>
                <a:buSzPct val="99000"/>
              </a:pPr>
              <a:t>38</a:t>
            </a:fld>
            <a:endParaRPr lang="en-US"/>
          </a:p>
        </p:txBody>
      </p:sp>
    </p:spTree>
    <p:extLst>
      <p:ext uri="{BB962C8B-B14F-4D97-AF65-F5344CB8AC3E}">
        <p14:creationId xmlns:p14="http://schemas.microsoft.com/office/powerpoint/2010/main" val="985576347"/>
      </p:ext>
    </p:extLst>
  </p:cSld>
  <p:clrMapOvr>
    <a:masterClrMapping/>
  </p:clrMapOvr>
  <p:transition>
    <p:wipe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2: Review</a:t>
            </a:r>
          </a:p>
        </p:txBody>
      </p:sp>
      <p:sp>
        <p:nvSpPr>
          <p:cNvPr id="3" name="Content Placeholder 2">
            <a:extLst>
              <a:ext uri="{FF2B5EF4-FFF2-40B4-BE49-F238E27FC236}">
                <a16:creationId xmlns:a16="http://schemas.microsoft.com/office/drawing/2014/main" id="{AD9A287A-FBAA-4589-ABCD-17EAEAF8A666}"/>
              </a:ext>
            </a:extLst>
          </p:cNvPr>
          <p:cNvSpPr>
            <a:spLocks noGrp="1"/>
          </p:cNvSpPr>
          <p:nvPr>
            <p:ph idx="1"/>
          </p:nvPr>
        </p:nvSpPr>
        <p:spPr/>
        <p:txBody>
          <a:bodyPr>
            <a:normAutofit fontScale="85000" lnSpcReduction="20000"/>
          </a:bodyPr>
          <a:lstStyle/>
          <a:p>
            <a:pPr marL="254000" lvl="1" indent="-254000" fontAlgn="auto">
              <a:spcBef>
                <a:spcPct val="100000"/>
              </a:spcBef>
              <a:spcAft>
                <a:spcPts val="0"/>
              </a:spcAft>
              <a:buSzPct val="99000"/>
              <a:buFont typeface="Arial"/>
              <a:buAutoNum type="arabicPeriod"/>
              <a:tabLst/>
            </a:pPr>
            <a:r>
              <a:rPr lang="en-US" kern="1200" dirty="0">
                <a:ea typeface="+mn-ea"/>
                <a:sym typeface="Arial"/>
              </a:rPr>
              <a:t> What is the purpose of the wind building characteristics distribution mapping scheme? </a:t>
            </a:r>
          </a:p>
          <a:p>
            <a:pPr marL="254000" lvl="1" indent="-254000" fontAlgn="auto">
              <a:spcBef>
                <a:spcPct val="100000"/>
              </a:spcBef>
              <a:spcAft>
                <a:spcPts val="0"/>
              </a:spcAft>
              <a:buSzPct val="99000"/>
              <a:buFont typeface="Arial"/>
              <a:buAutoNum type="arabicPeriod"/>
              <a:tabLst/>
            </a:pPr>
            <a:r>
              <a:rPr lang="en-US" kern="1200" dirty="0">
                <a:ea typeface="+mn-ea"/>
                <a:sym typeface="Arial"/>
              </a:rPr>
              <a:t> What two states have their own set of mapping schemes? </a:t>
            </a:r>
          </a:p>
          <a:p>
            <a:pPr marL="254000" lvl="1" indent="-254000" fontAlgn="auto">
              <a:spcBef>
                <a:spcPct val="100000"/>
              </a:spcBef>
              <a:spcAft>
                <a:spcPts val="0"/>
              </a:spcAft>
              <a:buSzPct val="99000"/>
              <a:buFont typeface="Arial"/>
              <a:buAutoNum type="arabicPeriod"/>
              <a:tabLst/>
            </a:pPr>
            <a:r>
              <a:rPr lang="en-US" kern="1200" dirty="0">
                <a:ea typeface="+mn-ea"/>
                <a:sym typeface="Arial"/>
              </a:rPr>
              <a:t> What types of buildings are considered by </a:t>
            </a:r>
            <a:r>
              <a:rPr lang="en-US" kern="1200" dirty="0" err="1">
                <a:ea typeface="+mn-ea"/>
                <a:sym typeface="Arial"/>
              </a:rPr>
              <a:t>Hazus</a:t>
            </a:r>
            <a:r>
              <a:rPr lang="en-US" kern="1200" dirty="0">
                <a:ea typeface="+mn-ea"/>
                <a:sym typeface="Arial"/>
              </a:rPr>
              <a:t> to be essential facilities? </a:t>
            </a:r>
          </a:p>
          <a:p>
            <a:pPr marL="254000" lvl="1" indent="-254000" fontAlgn="auto">
              <a:spcBef>
                <a:spcPct val="100000"/>
              </a:spcBef>
              <a:spcAft>
                <a:spcPts val="0"/>
              </a:spcAft>
              <a:buSzPct val="99000"/>
              <a:buFont typeface="Arial"/>
              <a:buAutoNum type="arabicPeriod"/>
              <a:tabLst/>
            </a:pPr>
            <a:r>
              <a:rPr lang="en-US" kern="1200" dirty="0">
                <a:ea typeface="+mn-ea"/>
                <a:sym typeface="Arial"/>
              </a:rPr>
              <a:t> What is the tool provided by </a:t>
            </a:r>
            <a:r>
              <a:rPr lang="en-US" kern="1200" dirty="0" err="1">
                <a:ea typeface="+mn-ea"/>
                <a:sym typeface="Arial"/>
              </a:rPr>
              <a:t>Hazus</a:t>
            </a:r>
            <a:r>
              <a:rPr lang="en-US" kern="1200" dirty="0">
                <a:ea typeface="+mn-ea"/>
                <a:sym typeface="Arial"/>
              </a:rPr>
              <a:t> for updating the state databases? </a:t>
            </a:r>
          </a:p>
          <a:p>
            <a:pPr marL="254000" lvl="1" indent="-254000" fontAlgn="auto">
              <a:spcBef>
                <a:spcPct val="100000"/>
              </a:spcBef>
              <a:spcAft>
                <a:spcPts val="0"/>
              </a:spcAft>
              <a:buSzPct val="99000"/>
              <a:buFont typeface="Arial"/>
              <a:buAutoNum type="arabicPeriod"/>
              <a:tabLst/>
            </a:pPr>
            <a:r>
              <a:rPr lang="en-US" kern="1200" dirty="0">
                <a:ea typeface="+mn-ea"/>
                <a:sym typeface="Arial"/>
              </a:rPr>
              <a:t> What are the only two site-specific dataset groups that are analyzed by the hurricane model? </a:t>
            </a:r>
            <a:endParaRPr lang="en-US" dirty="0"/>
          </a:p>
        </p:txBody>
      </p:sp>
      <p:sp>
        <p:nvSpPr>
          <p:cNvPr id="6" name="Slide Number Placeholder 5">
            <a:extLst>
              <a:ext uri="{FF2B5EF4-FFF2-40B4-BE49-F238E27FC236}">
                <a16:creationId xmlns:a16="http://schemas.microsoft.com/office/drawing/2014/main" id="{201F82DC-CBC1-4B70-81D4-1A316E7543D3}"/>
              </a:ext>
            </a:extLst>
          </p:cNvPr>
          <p:cNvSpPr>
            <a:spLocks noGrp="1"/>
          </p:cNvSpPr>
          <p:nvPr>
            <p:ph type="sldNum" sz="quarter" idx="12"/>
          </p:nvPr>
        </p:nvSpPr>
        <p:spPr/>
        <p:txBody>
          <a:bodyPr/>
          <a:lstStyle/>
          <a:p>
            <a:pPr>
              <a:spcBef>
                <a:spcPts val="100"/>
              </a:spcBef>
              <a:buSzPct val="99000"/>
            </a:pPr>
            <a:fld id="{42360E14-46C2-426B-9B70-8DACAE283F57}" type="slidenum">
              <a:rPr lang="en-US" smtClean="0"/>
              <a:pPr>
                <a:spcBef>
                  <a:spcPts val="100"/>
                </a:spcBef>
                <a:buSzPct val="99000"/>
              </a:pPr>
              <a:t>39</a:t>
            </a:fld>
            <a:endParaRPr lang="en-US"/>
          </a:p>
        </p:txBody>
      </p:sp>
    </p:spTree>
    <p:extLst>
      <p:ext uri="{BB962C8B-B14F-4D97-AF65-F5344CB8AC3E}">
        <p14:creationId xmlns:p14="http://schemas.microsoft.com/office/powerpoint/2010/main" val="3960173348"/>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Inventory Components: Site Specific Inventory</a:t>
            </a:r>
          </a:p>
        </p:txBody>
      </p:sp>
      <p:sp>
        <p:nvSpPr>
          <p:cNvPr id="3" name="Content Placeholder 2">
            <a:extLst>
              <a:ext uri="{FF2B5EF4-FFF2-40B4-BE49-F238E27FC236}">
                <a16:creationId xmlns:a16="http://schemas.microsoft.com/office/drawing/2014/main" id="{F60377C2-858B-4246-9395-822BA8876549}"/>
              </a:ext>
            </a:extLst>
          </p:cNvPr>
          <p:cNvSpPr>
            <a:spLocks noGrp="1"/>
          </p:cNvSpPr>
          <p:nvPr>
            <p:ph sz="quarter" idx="13"/>
          </p:nvPr>
        </p:nvSpPr>
        <p:spPr/>
        <p:txBody>
          <a:bodyPr/>
          <a:lstStyle/>
          <a:p>
            <a:pPr fontAlgn="auto">
              <a:spcBef>
                <a:spcPct val="100000"/>
              </a:spcBef>
              <a:spcAft>
                <a:spcPts val="0"/>
              </a:spcAft>
              <a:buSzPct val="99000"/>
              <a:tabLst/>
            </a:pPr>
            <a:r>
              <a:rPr lang="en-US" kern="1200" dirty="0">
                <a:sym typeface="Arial"/>
              </a:rPr>
              <a:t>Site-Specific Inventory </a:t>
            </a:r>
          </a:p>
          <a:p>
            <a:pPr fontAlgn="auto">
              <a:spcBef>
                <a:spcPct val="100000"/>
              </a:spcBef>
              <a:spcAft>
                <a:spcPts val="0"/>
              </a:spcAft>
              <a:buSzPct val="99000"/>
              <a:tabLst/>
            </a:pPr>
            <a:r>
              <a:rPr lang="en-US" kern="1200" dirty="0">
                <a:sym typeface="Arial"/>
              </a:rPr>
              <a:t>Hazard-Specific Inventory (both aggregate and site-specific)</a:t>
            </a:r>
            <a:endParaRPr lang="en-US" dirty="0"/>
          </a:p>
        </p:txBody>
      </p:sp>
      <p:pic>
        <p:nvPicPr>
          <p:cNvPr id="8" name="Content Placeholder 7" descr="An aerial image of a city with two types of site-specific inventories mapped across the city. The specific sits of fire departments are represented by a symbol of a fire truck and locations of care facilities are represented by the letter H in a box.">
            <a:extLst>
              <a:ext uri="{FF2B5EF4-FFF2-40B4-BE49-F238E27FC236}">
                <a16:creationId xmlns:a16="http://schemas.microsoft.com/office/drawing/2014/main" id="{E00E2ED0-2FE7-43CC-B8BF-743BECA6FF9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2390402"/>
            <a:ext cx="4114800" cy="2086721"/>
          </a:xfrm>
          <a:prstGeom prst="rect">
            <a:avLst/>
          </a:prstGeom>
        </p:spPr>
      </p:pic>
      <p:sp>
        <p:nvSpPr>
          <p:cNvPr id="9" name="Slide Number Placeholder 8">
            <a:extLst>
              <a:ext uri="{FF2B5EF4-FFF2-40B4-BE49-F238E27FC236}">
                <a16:creationId xmlns:a16="http://schemas.microsoft.com/office/drawing/2014/main" id="{BA4A0141-CC2E-41F1-AD6F-C48DA1FAA297}"/>
              </a:ext>
            </a:extLst>
          </p:cNvPr>
          <p:cNvSpPr>
            <a:spLocks noGrp="1"/>
          </p:cNvSpPr>
          <p:nvPr>
            <p:ph type="sldNum" sz="quarter" idx="12"/>
          </p:nvPr>
        </p:nvSpPr>
        <p:spPr/>
        <p:txBody>
          <a:bodyPr/>
          <a:lstStyle/>
          <a:p>
            <a:pPr>
              <a:spcBef>
                <a:spcPts val="100"/>
              </a:spcBef>
              <a:buSzPct val="99000"/>
            </a:pPr>
            <a:fld id="{42360E14-46C2-426B-9B70-8DACAE283F57}" type="slidenum">
              <a:rPr lang="en-US" smtClean="0"/>
              <a:pPr>
                <a:spcBef>
                  <a:spcPts val="100"/>
                </a:spcBef>
                <a:buSzPct val="99000"/>
              </a:pPr>
              <a:t>4</a:t>
            </a:fld>
            <a:endParaRPr lang="en-US"/>
          </a:p>
        </p:txBody>
      </p:sp>
    </p:spTree>
    <p:extLst>
      <p:ext uri="{BB962C8B-B14F-4D97-AF65-F5344CB8AC3E}">
        <p14:creationId xmlns:p14="http://schemas.microsoft.com/office/powerpoint/2010/main" val="149806700"/>
      </p:ext>
    </p:extLst>
  </p:cSld>
  <p:clrMapOvr>
    <a:masterClrMapping/>
  </p:clrMapOvr>
  <p:transition>
    <p:wipe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Questions?</a:t>
            </a:r>
          </a:p>
        </p:txBody>
      </p:sp>
      <p:sp>
        <p:nvSpPr>
          <p:cNvPr id="3" name="Content Placeholder 2">
            <a:extLst>
              <a:ext uri="{FF2B5EF4-FFF2-40B4-BE49-F238E27FC236}">
                <a16:creationId xmlns:a16="http://schemas.microsoft.com/office/drawing/2014/main" id="{378A6298-17A6-45DB-B0C0-6CD5BCBF1E18}"/>
              </a:ext>
            </a:extLst>
          </p:cNvPr>
          <p:cNvSpPr>
            <a:spLocks noGrp="1"/>
          </p:cNvSpPr>
          <p:nvPr>
            <p:ph idx="1"/>
          </p:nvPr>
        </p:nvSpPr>
        <p:spPr/>
        <p:txBody>
          <a:bodyPr/>
          <a:lstStyle/>
          <a:p>
            <a:pPr>
              <a:buSzPct val="99000"/>
            </a:pPr>
            <a:endParaRPr lang="en-US"/>
          </a:p>
        </p:txBody>
      </p:sp>
      <p:sp>
        <p:nvSpPr>
          <p:cNvPr id="5" name="Slide Number Placeholder 4">
            <a:extLst>
              <a:ext uri="{FF2B5EF4-FFF2-40B4-BE49-F238E27FC236}">
                <a16:creationId xmlns:a16="http://schemas.microsoft.com/office/drawing/2014/main" id="{A2A52691-8AE9-464B-B977-77DA8ED5D79E}"/>
              </a:ext>
            </a:extLst>
          </p:cNvPr>
          <p:cNvSpPr>
            <a:spLocks noGrp="1"/>
          </p:cNvSpPr>
          <p:nvPr>
            <p:ph type="sldNum" sz="quarter" idx="12"/>
          </p:nvPr>
        </p:nvSpPr>
        <p:spPr/>
        <p:txBody>
          <a:bodyPr/>
          <a:lstStyle/>
          <a:p>
            <a:pPr>
              <a:spcBef>
                <a:spcPts val="100"/>
              </a:spcBef>
              <a:buSzPct val="99000"/>
            </a:pPr>
            <a:fld id="{42360E14-46C2-426B-9B70-8DACAE283F57}" type="slidenum">
              <a:rPr lang="en-US" smtClean="0"/>
              <a:pPr>
                <a:spcBef>
                  <a:spcPts val="100"/>
                </a:spcBef>
                <a:buSzPct val="99000"/>
              </a:pPr>
              <a:t>40</a:t>
            </a:fld>
            <a:endParaRPr lang="en-US"/>
          </a:p>
        </p:txBody>
      </p:sp>
    </p:spTree>
    <p:extLst>
      <p:ext uri="{BB962C8B-B14F-4D97-AF65-F5344CB8AC3E}">
        <p14:creationId xmlns:p14="http://schemas.microsoft.com/office/powerpoint/2010/main" val="246278036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Inventory Update Tools</a:t>
            </a:r>
          </a:p>
        </p:txBody>
      </p:sp>
      <p:sp>
        <p:nvSpPr>
          <p:cNvPr id="3" name="Content Placeholder 2">
            <a:extLst>
              <a:ext uri="{FF2B5EF4-FFF2-40B4-BE49-F238E27FC236}">
                <a16:creationId xmlns:a16="http://schemas.microsoft.com/office/drawing/2014/main" id="{2C08D122-D62B-4076-8789-70A8F4D2D9C8}"/>
              </a:ext>
            </a:extLst>
          </p:cNvPr>
          <p:cNvSpPr>
            <a:spLocks noGrp="1"/>
          </p:cNvSpPr>
          <p:nvPr>
            <p:ph idx="1"/>
          </p:nvPr>
        </p:nvSpPr>
        <p:spPr/>
        <p:txBody>
          <a:bodyPr>
            <a:normAutofit fontScale="85000" lnSpcReduction="20000"/>
          </a:bodyPr>
          <a:lstStyle/>
          <a:p>
            <a:pPr fontAlgn="auto">
              <a:spcBef>
                <a:spcPct val="100000"/>
              </a:spcBef>
              <a:spcAft>
                <a:spcPts val="0"/>
              </a:spcAft>
              <a:buSzPct val="99000"/>
              <a:tabLst/>
            </a:pPr>
            <a:r>
              <a:rPr lang="en-US" kern="1200">
                <a:sym typeface="Arial"/>
              </a:rPr>
              <a:t> State and Study Region Updates</a:t>
            </a:r>
          </a:p>
          <a:p>
            <a:pPr marL="254000" lvl="1" indent="-254000" fontAlgn="auto">
              <a:spcBef>
                <a:spcPct val="100000"/>
              </a:spcBef>
              <a:spcAft>
                <a:spcPts val="0"/>
              </a:spcAft>
              <a:buSzPct val="99000"/>
              <a:buFont typeface="Arial"/>
              <a:buChar char="•"/>
              <a:tabLst/>
            </a:pPr>
            <a:r>
              <a:rPr lang="en-US" kern="1200">
                <a:ea typeface="+mn-ea"/>
                <a:sym typeface="Arial"/>
              </a:rPr>
              <a:t>Comprehensive Data Management System (CDMS)</a:t>
            </a:r>
          </a:p>
          <a:p>
            <a:pPr fontAlgn="auto">
              <a:spcBef>
                <a:spcPct val="100000"/>
              </a:spcBef>
              <a:spcAft>
                <a:spcPts val="0"/>
              </a:spcAft>
              <a:buSzPct val="99000"/>
              <a:tabLst/>
            </a:pPr>
            <a:r>
              <a:rPr lang="en-US" kern="1200">
                <a:sym typeface="Arial"/>
              </a:rPr>
              <a:t>Study Region Only Updates</a:t>
            </a:r>
          </a:p>
          <a:p>
            <a:pPr marL="254000" lvl="1" indent="-254000" fontAlgn="auto">
              <a:spcBef>
                <a:spcPct val="100000"/>
              </a:spcBef>
              <a:spcAft>
                <a:spcPts val="0"/>
              </a:spcAft>
              <a:buSzPct val="99000"/>
              <a:buFont typeface="Arial"/>
              <a:buChar char="•"/>
              <a:tabLst/>
            </a:pPr>
            <a:r>
              <a:rPr lang="en-US" kern="1200">
                <a:ea typeface="+mn-ea"/>
                <a:sym typeface="Arial"/>
              </a:rPr>
              <a:t>Access databases - use import tools in Hazus</a:t>
            </a:r>
          </a:p>
          <a:p>
            <a:pPr marL="254000" lvl="1" indent="-254000" fontAlgn="auto">
              <a:spcBef>
                <a:spcPct val="100000"/>
              </a:spcBef>
              <a:spcAft>
                <a:spcPts val="0"/>
              </a:spcAft>
              <a:buSzPct val="99000"/>
              <a:buFont typeface="Arial"/>
              <a:buChar char="•"/>
              <a:tabLst/>
            </a:pPr>
            <a:r>
              <a:rPr lang="en-US" kern="1200">
                <a:ea typeface="+mn-ea"/>
                <a:sym typeface="Arial"/>
              </a:rPr>
              <a:t>ArcGIS editing tools</a:t>
            </a:r>
          </a:p>
          <a:p>
            <a:pPr fontAlgn="auto">
              <a:spcBef>
                <a:spcPct val="100000"/>
              </a:spcBef>
              <a:spcAft>
                <a:spcPts val="0"/>
              </a:spcAft>
              <a:buSzPct val="99000"/>
              <a:tabLst/>
            </a:pPr>
            <a:r>
              <a:rPr lang="en-US" kern="1200">
                <a:sym typeface="Arial"/>
              </a:rPr>
              <a:t> </a:t>
            </a:r>
          </a:p>
          <a:p>
            <a:pPr fontAlgn="auto">
              <a:spcBef>
                <a:spcPct val="100000"/>
              </a:spcBef>
              <a:spcAft>
                <a:spcPts val="0"/>
              </a:spcAft>
              <a:buSzPct val="99000"/>
              <a:tabLst/>
            </a:pPr>
            <a:r>
              <a:rPr lang="en-US" kern="1200">
                <a:sym typeface="Arial"/>
              </a:rPr>
              <a:t>NOTE: E0317: CDMS provides considerably more detail about inventory updates.</a:t>
            </a:r>
            <a:endParaRPr lang="en-US"/>
          </a:p>
        </p:txBody>
      </p:sp>
      <p:sp>
        <p:nvSpPr>
          <p:cNvPr id="6" name="Slide Number Placeholder 5">
            <a:extLst>
              <a:ext uri="{FF2B5EF4-FFF2-40B4-BE49-F238E27FC236}">
                <a16:creationId xmlns:a16="http://schemas.microsoft.com/office/drawing/2014/main" id="{B6C67EDA-F8AF-43BF-A148-53DA50D6A73E}"/>
              </a:ext>
            </a:extLst>
          </p:cNvPr>
          <p:cNvSpPr>
            <a:spLocks noGrp="1"/>
          </p:cNvSpPr>
          <p:nvPr>
            <p:ph type="sldNum" sz="quarter" idx="12"/>
          </p:nvPr>
        </p:nvSpPr>
        <p:spPr/>
        <p:txBody>
          <a:bodyPr/>
          <a:lstStyle/>
          <a:p>
            <a:pPr>
              <a:spcBef>
                <a:spcPts val="100"/>
              </a:spcBef>
              <a:buSzPct val="99000"/>
            </a:pPr>
            <a:fld id="{42360E14-46C2-426B-9B70-8DACAE283F57}" type="slidenum">
              <a:rPr lang="en-US" smtClean="0"/>
              <a:pPr>
                <a:spcBef>
                  <a:spcPts val="100"/>
                </a:spcBef>
                <a:buSzPct val="99000"/>
              </a:pPr>
              <a:t>5</a:t>
            </a:fld>
            <a:endParaRPr lang="en-US"/>
          </a:p>
        </p:txBody>
      </p:sp>
    </p:spTree>
    <p:extLst>
      <p:ext uri="{BB962C8B-B14F-4D97-AF65-F5344CB8AC3E}">
        <p14:creationId xmlns:p14="http://schemas.microsoft.com/office/powerpoint/2010/main" val="3544049851"/>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Comprehensive Data Management System</a:t>
            </a:r>
          </a:p>
        </p:txBody>
      </p:sp>
      <p:sp>
        <p:nvSpPr>
          <p:cNvPr id="3" name="Content Placeholder 2">
            <a:extLst>
              <a:ext uri="{FF2B5EF4-FFF2-40B4-BE49-F238E27FC236}">
                <a16:creationId xmlns:a16="http://schemas.microsoft.com/office/drawing/2014/main" id="{3A93FD1A-7EFA-4613-8907-3AA94F93112C}"/>
              </a:ext>
            </a:extLst>
          </p:cNvPr>
          <p:cNvSpPr>
            <a:spLocks noGrp="1"/>
          </p:cNvSpPr>
          <p:nvPr>
            <p:ph sz="quarter" idx="13"/>
          </p:nvPr>
        </p:nvSpPr>
        <p:spPr/>
        <p:txBody>
          <a:bodyPr>
            <a:normAutofit fontScale="70000" lnSpcReduction="20000"/>
          </a:bodyPr>
          <a:lstStyle/>
          <a:p>
            <a:pPr marL="254000" lvl="1" indent="-254000" fontAlgn="auto">
              <a:spcBef>
                <a:spcPct val="100000"/>
              </a:spcBef>
              <a:spcAft>
                <a:spcPts val="0"/>
              </a:spcAft>
              <a:buSzPct val="99000"/>
              <a:buFont typeface="Arial"/>
              <a:buChar char="•"/>
              <a:tabLst/>
            </a:pPr>
            <a:r>
              <a:rPr lang="en-US" kern="1200" dirty="0">
                <a:ea typeface="+mn-ea"/>
                <a:sym typeface="Arial"/>
              </a:rPr>
              <a:t>System for integrating user provided site-specific and aggregate data into the </a:t>
            </a:r>
            <a:r>
              <a:rPr lang="en-US" kern="1200" dirty="0" err="1">
                <a:ea typeface="+mn-ea"/>
                <a:sym typeface="Arial"/>
              </a:rPr>
              <a:t>Hazus</a:t>
            </a:r>
            <a:r>
              <a:rPr lang="en-US" kern="1200" dirty="0">
                <a:ea typeface="+mn-ea"/>
                <a:sym typeface="Arial"/>
              </a:rPr>
              <a:t> state databases.</a:t>
            </a:r>
          </a:p>
          <a:p>
            <a:pPr marL="254000" lvl="1" indent="-254000" fontAlgn="auto">
              <a:spcBef>
                <a:spcPct val="100000"/>
              </a:spcBef>
              <a:spcAft>
                <a:spcPts val="0"/>
              </a:spcAft>
              <a:buSzPct val="99000"/>
              <a:buFont typeface="Arial"/>
              <a:buChar char="•"/>
              <a:tabLst/>
            </a:pPr>
            <a:r>
              <a:rPr lang="en-US" kern="1200" dirty="0">
                <a:ea typeface="+mn-ea"/>
                <a:sym typeface="Arial"/>
              </a:rPr>
              <a:t>CDMS supported data includes:</a:t>
            </a:r>
          </a:p>
          <a:p>
            <a:pPr marL="635000" lvl="2" indent="-254000" fontAlgn="auto">
              <a:spcBef>
                <a:spcPct val="100000"/>
              </a:spcBef>
              <a:spcAft>
                <a:spcPts val="0"/>
              </a:spcAft>
              <a:buSzPct val="99000"/>
              <a:buFont typeface="Wingdings"/>
              <a:buChar char="§"/>
              <a:tabLst/>
            </a:pPr>
            <a:r>
              <a:rPr lang="en-US" kern="1200" dirty="0">
                <a:ea typeface="+mn-ea"/>
                <a:sym typeface="Arial"/>
              </a:rPr>
              <a:t>Site-specific / Aggregate</a:t>
            </a:r>
          </a:p>
          <a:p>
            <a:pPr marL="635000" lvl="2" indent="-254000" fontAlgn="auto">
              <a:spcBef>
                <a:spcPct val="100000"/>
              </a:spcBef>
              <a:spcAft>
                <a:spcPts val="0"/>
              </a:spcAft>
              <a:buSzPct val="99000"/>
              <a:buFont typeface="Wingdings"/>
              <a:buChar char="§"/>
              <a:tabLst/>
            </a:pPr>
            <a:r>
              <a:rPr lang="en-US" kern="1200" dirty="0">
                <a:ea typeface="+mn-ea"/>
                <a:sym typeface="Arial"/>
              </a:rPr>
              <a:t>Data Types</a:t>
            </a:r>
          </a:p>
          <a:p>
            <a:pPr lvl="3" fontAlgn="auto">
              <a:spcBef>
                <a:spcPct val="100000"/>
              </a:spcBef>
              <a:spcAft>
                <a:spcPts val="0"/>
              </a:spcAft>
              <a:buSzPct val="99000"/>
              <a:buFont typeface="Wingdings"/>
              <a:buChar char="§"/>
              <a:tabLst/>
            </a:pPr>
            <a:r>
              <a:rPr lang="en-US" kern="1200" dirty="0" err="1">
                <a:ea typeface="+mn-ea"/>
                <a:sym typeface="Arial"/>
              </a:rPr>
              <a:t>xls</a:t>
            </a:r>
            <a:endParaRPr lang="en-US" kern="1200" dirty="0">
              <a:ea typeface="+mn-ea"/>
              <a:sym typeface="Arial"/>
            </a:endParaRPr>
          </a:p>
          <a:p>
            <a:pPr lvl="3" fontAlgn="auto">
              <a:spcBef>
                <a:spcPct val="100000"/>
              </a:spcBef>
              <a:spcAft>
                <a:spcPts val="0"/>
              </a:spcAft>
              <a:buSzPct val="99000"/>
              <a:buFont typeface="Wingdings"/>
              <a:buChar char="§"/>
              <a:tabLst/>
            </a:pPr>
            <a:r>
              <a:rPr lang="en-US" kern="1200" dirty="0" err="1">
                <a:ea typeface="+mn-ea"/>
                <a:sym typeface="Arial"/>
              </a:rPr>
              <a:t>shp</a:t>
            </a:r>
            <a:endParaRPr lang="en-US" kern="1200" dirty="0">
              <a:ea typeface="+mn-ea"/>
              <a:sym typeface="Arial"/>
            </a:endParaRPr>
          </a:p>
          <a:p>
            <a:pPr lvl="3" fontAlgn="auto">
              <a:spcBef>
                <a:spcPct val="100000"/>
              </a:spcBef>
              <a:spcAft>
                <a:spcPts val="0"/>
              </a:spcAft>
              <a:buSzPct val="99000"/>
              <a:buFont typeface="Wingdings"/>
              <a:buChar char="§"/>
              <a:tabLst/>
            </a:pPr>
            <a:r>
              <a:rPr lang="en-US" kern="1200" dirty="0" err="1">
                <a:ea typeface="+mn-ea"/>
                <a:sym typeface="Arial"/>
              </a:rPr>
              <a:t>mdb</a:t>
            </a:r>
            <a:endParaRPr lang="en-US" dirty="0"/>
          </a:p>
        </p:txBody>
      </p:sp>
      <p:pic>
        <p:nvPicPr>
          <p:cNvPr id="9" name="Content Placeholder 8" descr="Screen shot of the Hazus-MH Comprehensive Data Management System window.">
            <a:extLst>
              <a:ext uri="{FF2B5EF4-FFF2-40B4-BE49-F238E27FC236}">
                <a16:creationId xmlns:a16="http://schemas.microsoft.com/office/drawing/2014/main" id="{5FC185B5-FC94-454D-A550-45C3CD577CB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922754"/>
            <a:ext cx="4114800" cy="3022017"/>
          </a:xfrm>
          <a:prstGeom prst="rect">
            <a:avLst/>
          </a:prstGeom>
        </p:spPr>
      </p:pic>
      <p:sp>
        <p:nvSpPr>
          <p:cNvPr id="10" name="Slide Number Placeholder 9">
            <a:extLst>
              <a:ext uri="{FF2B5EF4-FFF2-40B4-BE49-F238E27FC236}">
                <a16:creationId xmlns:a16="http://schemas.microsoft.com/office/drawing/2014/main" id="{A8B5810D-BF27-437E-BC34-531F4332CDE6}"/>
              </a:ext>
            </a:extLst>
          </p:cNvPr>
          <p:cNvSpPr>
            <a:spLocks noGrp="1"/>
          </p:cNvSpPr>
          <p:nvPr>
            <p:ph type="sldNum" sz="quarter" idx="12"/>
          </p:nvPr>
        </p:nvSpPr>
        <p:spPr/>
        <p:txBody>
          <a:bodyPr/>
          <a:lstStyle/>
          <a:p>
            <a:pPr>
              <a:spcBef>
                <a:spcPts val="100"/>
              </a:spcBef>
              <a:buSzPct val="99000"/>
            </a:pPr>
            <a:fld id="{42360E14-46C2-426B-9B70-8DACAE283F57}" type="slidenum">
              <a:rPr lang="en-US" smtClean="0"/>
              <a:pPr>
                <a:spcBef>
                  <a:spcPts val="100"/>
                </a:spcBef>
                <a:buSzPct val="99000"/>
              </a:pPr>
              <a:t>6</a:t>
            </a:fld>
            <a:endParaRPr lang="en-US"/>
          </a:p>
        </p:txBody>
      </p:sp>
    </p:spTree>
    <p:extLst>
      <p:ext uri="{BB962C8B-B14F-4D97-AF65-F5344CB8AC3E}">
        <p14:creationId xmlns:p14="http://schemas.microsoft.com/office/powerpoint/2010/main" val="163060856"/>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Comprehensive Data Management System</a:t>
            </a:r>
          </a:p>
        </p:txBody>
      </p:sp>
      <p:sp>
        <p:nvSpPr>
          <p:cNvPr id="3" name="Content Placeholder 2">
            <a:extLst>
              <a:ext uri="{FF2B5EF4-FFF2-40B4-BE49-F238E27FC236}">
                <a16:creationId xmlns:a16="http://schemas.microsoft.com/office/drawing/2014/main" id="{7BA5BA42-E1ED-4E6A-B4ED-2A93F784C391}"/>
              </a:ext>
            </a:extLst>
          </p:cNvPr>
          <p:cNvSpPr>
            <a:spLocks noGrp="1"/>
          </p:cNvSpPr>
          <p:nvPr>
            <p:ph idx="1"/>
          </p:nvPr>
        </p:nvSpPr>
        <p:spPr/>
        <p:txBody>
          <a:bodyPr/>
          <a:lstStyle/>
          <a:p>
            <a:pPr fontAlgn="auto">
              <a:spcBef>
                <a:spcPct val="100000"/>
              </a:spcBef>
              <a:spcAft>
                <a:spcPts val="0"/>
              </a:spcAft>
              <a:buSzPct val="99000"/>
              <a:tabLst/>
            </a:pPr>
            <a:r>
              <a:rPr lang="en-US" kern="1200">
                <a:sym typeface="Arial"/>
              </a:rPr>
              <a:t> Functions: </a:t>
            </a:r>
          </a:p>
          <a:p>
            <a:pPr marL="254000" lvl="1" indent="-254000" fontAlgn="auto">
              <a:spcBef>
                <a:spcPct val="100000"/>
              </a:spcBef>
              <a:spcAft>
                <a:spcPts val="0"/>
              </a:spcAft>
              <a:buSzPct val="99000"/>
              <a:buFont typeface="Arial"/>
              <a:buChar char="•"/>
              <a:tabLst/>
            </a:pPr>
            <a:r>
              <a:rPr lang="en-US" kern="1200">
                <a:ea typeface="+mn-ea"/>
                <a:sym typeface="Arial"/>
              </a:rPr>
              <a:t>Validates user provided data </a:t>
            </a:r>
          </a:p>
          <a:p>
            <a:pPr marL="254000" lvl="1" indent="-254000" fontAlgn="auto">
              <a:spcBef>
                <a:spcPct val="100000"/>
              </a:spcBef>
              <a:spcAft>
                <a:spcPts val="0"/>
              </a:spcAft>
              <a:buSzPct val="99000"/>
              <a:buFont typeface="Arial"/>
              <a:buChar char="•"/>
              <a:tabLst/>
            </a:pPr>
            <a:r>
              <a:rPr lang="en-US" kern="1200">
                <a:ea typeface="+mn-ea"/>
                <a:sym typeface="Arial"/>
              </a:rPr>
              <a:t>Parses data into appropriate Hazus tables </a:t>
            </a:r>
          </a:p>
          <a:p>
            <a:pPr marL="254000" lvl="1" indent="-254000" fontAlgn="auto">
              <a:spcBef>
                <a:spcPct val="100000"/>
              </a:spcBef>
              <a:spcAft>
                <a:spcPts val="0"/>
              </a:spcAft>
              <a:buSzPct val="99000"/>
              <a:buFont typeface="Arial"/>
              <a:buChar char="•"/>
              <a:tabLst/>
            </a:pPr>
            <a:r>
              <a:rPr lang="en-US" kern="1200">
                <a:ea typeface="+mn-ea"/>
                <a:sym typeface="Arial"/>
              </a:rPr>
              <a:t>Provides historical tracking of database updates </a:t>
            </a:r>
          </a:p>
          <a:p>
            <a:pPr marL="254000" lvl="1" indent="-254000" fontAlgn="auto">
              <a:spcBef>
                <a:spcPct val="100000"/>
              </a:spcBef>
              <a:spcAft>
                <a:spcPts val="0"/>
              </a:spcAft>
              <a:buSzPct val="99000"/>
              <a:buFont typeface="Arial"/>
              <a:buChar char="•"/>
              <a:tabLst/>
            </a:pPr>
            <a:r>
              <a:rPr lang="en-US" kern="1200">
                <a:ea typeface="+mn-ea"/>
                <a:sym typeface="Arial"/>
              </a:rPr>
              <a:t>Can import/export data from/to a variety of formats</a:t>
            </a:r>
            <a:endParaRPr lang="en-US"/>
          </a:p>
        </p:txBody>
      </p:sp>
      <p:sp>
        <p:nvSpPr>
          <p:cNvPr id="6" name="Slide Number Placeholder 5">
            <a:extLst>
              <a:ext uri="{FF2B5EF4-FFF2-40B4-BE49-F238E27FC236}">
                <a16:creationId xmlns:a16="http://schemas.microsoft.com/office/drawing/2014/main" id="{DCA1DF7F-B34D-48FC-98AC-7D69A215145D}"/>
              </a:ext>
            </a:extLst>
          </p:cNvPr>
          <p:cNvSpPr>
            <a:spLocks noGrp="1"/>
          </p:cNvSpPr>
          <p:nvPr>
            <p:ph type="sldNum" sz="quarter" idx="12"/>
          </p:nvPr>
        </p:nvSpPr>
        <p:spPr/>
        <p:txBody>
          <a:bodyPr/>
          <a:lstStyle/>
          <a:p>
            <a:pPr>
              <a:spcBef>
                <a:spcPts val="100"/>
              </a:spcBef>
              <a:buSzPct val="99000"/>
            </a:pPr>
            <a:fld id="{42360E14-46C2-426B-9B70-8DACAE283F57}" type="slidenum">
              <a:rPr lang="en-US" smtClean="0"/>
              <a:pPr>
                <a:spcBef>
                  <a:spcPts val="100"/>
                </a:spcBef>
                <a:buSzPct val="99000"/>
              </a:pPr>
              <a:t>7</a:t>
            </a:fld>
            <a:endParaRPr lang="en-US"/>
          </a:p>
        </p:txBody>
      </p:sp>
    </p:spTree>
    <p:extLst>
      <p:ext uri="{BB962C8B-B14F-4D97-AF65-F5344CB8AC3E}">
        <p14:creationId xmlns:p14="http://schemas.microsoft.com/office/powerpoint/2010/main" val="3616168725"/>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Demographic Data</a:t>
            </a:r>
          </a:p>
        </p:txBody>
      </p:sp>
      <p:sp>
        <p:nvSpPr>
          <p:cNvPr id="3" name="Content Placeholder 2">
            <a:extLst>
              <a:ext uri="{FF2B5EF4-FFF2-40B4-BE49-F238E27FC236}">
                <a16:creationId xmlns:a16="http://schemas.microsoft.com/office/drawing/2014/main" id="{B27210D7-AD19-43A0-83DB-F64311E9B9F1}"/>
              </a:ext>
            </a:extLst>
          </p:cNvPr>
          <p:cNvSpPr>
            <a:spLocks noGrp="1"/>
          </p:cNvSpPr>
          <p:nvPr>
            <p:ph sz="quarter" idx="13"/>
          </p:nvPr>
        </p:nvSpPr>
        <p:spPr/>
        <p:txBody>
          <a:bodyPr>
            <a:normAutofit fontScale="77500" lnSpcReduction="20000"/>
          </a:bodyPr>
          <a:lstStyle/>
          <a:p>
            <a:pPr marL="254000" lvl="1" indent="-254000" fontAlgn="auto">
              <a:spcBef>
                <a:spcPct val="100000"/>
              </a:spcBef>
              <a:spcAft>
                <a:spcPts val="0"/>
              </a:spcAft>
              <a:buSzPct val="99000"/>
              <a:buFont typeface="Arial"/>
              <a:buChar char="•"/>
              <a:tabLst/>
            </a:pPr>
            <a:r>
              <a:rPr lang="en-US" kern="1200" dirty="0">
                <a:ea typeface="+mn-ea"/>
                <a:sym typeface="Arial"/>
              </a:rPr>
              <a:t>Aggregated at census tract (hurricane and earthquake) level </a:t>
            </a:r>
          </a:p>
          <a:p>
            <a:pPr marL="254000" lvl="1" indent="-254000" fontAlgn="auto">
              <a:spcBef>
                <a:spcPct val="100000"/>
              </a:spcBef>
              <a:spcAft>
                <a:spcPts val="0"/>
              </a:spcAft>
              <a:buSzPct val="99000"/>
              <a:buFont typeface="Arial"/>
              <a:buChar char="•"/>
              <a:tabLst/>
            </a:pPr>
            <a:r>
              <a:rPr lang="en-US" kern="1200" dirty="0">
                <a:ea typeface="+mn-ea"/>
                <a:sym typeface="Arial"/>
              </a:rPr>
              <a:t>Detailed by: </a:t>
            </a:r>
          </a:p>
          <a:p>
            <a:pPr marL="635000" lvl="2" indent="-254000" fontAlgn="auto">
              <a:spcBef>
                <a:spcPct val="100000"/>
              </a:spcBef>
              <a:spcAft>
                <a:spcPts val="0"/>
              </a:spcAft>
              <a:buSzPct val="99000"/>
              <a:buFont typeface="Wingdings"/>
              <a:buChar char="§"/>
              <a:tabLst/>
            </a:pPr>
            <a:r>
              <a:rPr lang="en-US" kern="1200" dirty="0">
                <a:ea typeface="+mn-ea"/>
                <a:sym typeface="Arial"/>
              </a:rPr>
              <a:t>Age </a:t>
            </a:r>
          </a:p>
          <a:p>
            <a:pPr marL="635000" lvl="2" indent="-254000" fontAlgn="auto">
              <a:spcBef>
                <a:spcPct val="100000"/>
              </a:spcBef>
              <a:spcAft>
                <a:spcPts val="0"/>
              </a:spcAft>
              <a:buSzPct val="99000"/>
              <a:buFont typeface="Wingdings"/>
              <a:buChar char="§"/>
              <a:tabLst/>
            </a:pPr>
            <a:r>
              <a:rPr lang="en-US" kern="1200" dirty="0">
                <a:ea typeface="+mn-ea"/>
                <a:sym typeface="Arial"/>
              </a:rPr>
              <a:t>Income </a:t>
            </a:r>
          </a:p>
          <a:p>
            <a:pPr marL="635000" lvl="2" indent="-254000" fontAlgn="auto">
              <a:spcBef>
                <a:spcPct val="100000"/>
              </a:spcBef>
              <a:spcAft>
                <a:spcPts val="0"/>
              </a:spcAft>
              <a:buSzPct val="99000"/>
              <a:buFont typeface="Wingdings"/>
              <a:buChar char="§"/>
              <a:tabLst/>
            </a:pPr>
            <a:r>
              <a:rPr lang="en-US" kern="1200" dirty="0">
                <a:ea typeface="+mn-ea"/>
                <a:sym typeface="Arial"/>
              </a:rPr>
              <a:t>Ethnicity </a:t>
            </a:r>
          </a:p>
          <a:p>
            <a:pPr marL="635000" lvl="2" indent="-254000" fontAlgn="auto">
              <a:spcBef>
                <a:spcPct val="100000"/>
              </a:spcBef>
              <a:spcAft>
                <a:spcPts val="0"/>
              </a:spcAft>
              <a:buSzPct val="99000"/>
              <a:buFont typeface="Wingdings"/>
              <a:buChar char="§"/>
              <a:tabLst/>
            </a:pPr>
            <a:r>
              <a:rPr lang="en-US" kern="1200" dirty="0">
                <a:ea typeface="+mn-ea"/>
                <a:sym typeface="Arial"/>
              </a:rPr>
              <a:t>Ownership </a:t>
            </a:r>
          </a:p>
          <a:p>
            <a:pPr marL="635000" lvl="2" indent="-254000" fontAlgn="auto">
              <a:spcBef>
                <a:spcPct val="100000"/>
              </a:spcBef>
              <a:spcAft>
                <a:spcPts val="0"/>
              </a:spcAft>
              <a:buSzPct val="99000"/>
              <a:buFont typeface="Wingdings"/>
              <a:buChar char="§"/>
              <a:tabLst/>
            </a:pPr>
            <a:r>
              <a:rPr lang="en-US" kern="1200" dirty="0">
                <a:ea typeface="+mn-ea"/>
                <a:sym typeface="Arial"/>
              </a:rPr>
              <a:t>Gender</a:t>
            </a:r>
            <a:endParaRPr lang="en-US" dirty="0"/>
          </a:p>
        </p:txBody>
      </p:sp>
      <p:pic>
        <p:nvPicPr>
          <p:cNvPr id="8" name="Content Placeholder 7" descr="A map of a census tract with the population, as an example of type of demographic data, mapped across it by census block values.">
            <a:extLst>
              <a:ext uri="{FF2B5EF4-FFF2-40B4-BE49-F238E27FC236}">
                <a16:creationId xmlns:a16="http://schemas.microsoft.com/office/drawing/2014/main" id="{4CA2A35B-6BE9-4B90-900A-86F2A1CD139B}"/>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750040"/>
            <a:ext cx="4114800" cy="3367445"/>
          </a:xfrm>
          <a:prstGeom prst="rect">
            <a:avLst/>
          </a:prstGeom>
        </p:spPr>
      </p:pic>
      <p:sp>
        <p:nvSpPr>
          <p:cNvPr id="9" name="Slide Number Placeholder 8">
            <a:extLst>
              <a:ext uri="{FF2B5EF4-FFF2-40B4-BE49-F238E27FC236}">
                <a16:creationId xmlns:a16="http://schemas.microsoft.com/office/drawing/2014/main" id="{C26B4FE4-9572-4475-8BE0-1C9DF9587AC0}"/>
              </a:ext>
            </a:extLst>
          </p:cNvPr>
          <p:cNvSpPr>
            <a:spLocks noGrp="1"/>
          </p:cNvSpPr>
          <p:nvPr>
            <p:ph type="sldNum" sz="quarter" idx="12"/>
          </p:nvPr>
        </p:nvSpPr>
        <p:spPr/>
        <p:txBody>
          <a:bodyPr/>
          <a:lstStyle/>
          <a:p>
            <a:pPr>
              <a:spcBef>
                <a:spcPts val="100"/>
              </a:spcBef>
              <a:buSzPct val="99000"/>
            </a:pPr>
            <a:fld id="{42360E14-46C2-426B-9B70-8DACAE283F57}" type="slidenum">
              <a:rPr lang="en-US" smtClean="0"/>
              <a:pPr>
                <a:spcBef>
                  <a:spcPts val="100"/>
                </a:spcBef>
                <a:buSzPct val="99000"/>
              </a:pPr>
              <a:t>8</a:t>
            </a:fld>
            <a:endParaRPr lang="en-US"/>
          </a:p>
        </p:txBody>
      </p:sp>
    </p:spTree>
    <p:extLst>
      <p:ext uri="{BB962C8B-B14F-4D97-AF65-F5344CB8AC3E}">
        <p14:creationId xmlns:p14="http://schemas.microsoft.com/office/powerpoint/2010/main" val="3998236250"/>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What is the General Building Stock?</a:t>
            </a:r>
          </a:p>
        </p:txBody>
      </p:sp>
      <p:sp>
        <p:nvSpPr>
          <p:cNvPr id="3" name="Content Placeholder 2">
            <a:extLst>
              <a:ext uri="{FF2B5EF4-FFF2-40B4-BE49-F238E27FC236}">
                <a16:creationId xmlns:a16="http://schemas.microsoft.com/office/drawing/2014/main" id="{FE5598B1-19E9-4D0E-9FE5-FE93AF94E8C0}"/>
              </a:ext>
            </a:extLst>
          </p:cNvPr>
          <p:cNvSpPr>
            <a:spLocks noGrp="1"/>
          </p:cNvSpPr>
          <p:nvPr>
            <p:ph sz="quarter" idx="13"/>
          </p:nvPr>
        </p:nvSpPr>
        <p:spPr/>
        <p:txBody>
          <a:bodyPr>
            <a:normAutofit fontScale="62500" lnSpcReduction="20000"/>
          </a:bodyPr>
          <a:lstStyle/>
          <a:p>
            <a:pPr fontAlgn="auto">
              <a:spcBef>
                <a:spcPct val="100000"/>
              </a:spcBef>
              <a:spcAft>
                <a:spcPts val="0"/>
              </a:spcAft>
              <a:buSzPct val="99000"/>
              <a:tabLst/>
            </a:pPr>
            <a:r>
              <a:rPr lang="en-US" kern="1200" dirty="0">
                <a:sym typeface="Arial"/>
              </a:rPr>
              <a:t>An engineering based estimation of buildings for the US represented by: </a:t>
            </a:r>
          </a:p>
          <a:p>
            <a:pPr marL="254000" lvl="1" indent="-254000" fontAlgn="auto">
              <a:spcBef>
                <a:spcPct val="100000"/>
              </a:spcBef>
              <a:spcAft>
                <a:spcPts val="0"/>
              </a:spcAft>
              <a:buSzPct val="99000"/>
              <a:buFont typeface="Arial"/>
              <a:buChar char="•"/>
              <a:tabLst/>
            </a:pPr>
            <a:r>
              <a:rPr lang="en-US" kern="1200" dirty="0">
                <a:ea typeface="+mn-ea"/>
                <a:sym typeface="Arial"/>
              </a:rPr>
              <a:t>Floor area (</a:t>
            </a:r>
            <a:r>
              <a:rPr lang="en-US" kern="1200" dirty="0" err="1">
                <a:ea typeface="+mn-ea"/>
                <a:sym typeface="Arial"/>
              </a:rPr>
              <a:t>Sq</a:t>
            </a:r>
            <a:r>
              <a:rPr lang="en-US" kern="1200" dirty="0">
                <a:ea typeface="+mn-ea"/>
                <a:sym typeface="Arial"/>
              </a:rPr>
              <a:t> Ft) </a:t>
            </a:r>
          </a:p>
          <a:p>
            <a:pPr marL="254000" lvl="1" indent="-254000" fontAlgn="auto">
              <a:spcBef>
                <a:spcPct val="100000"/>
              </a:spcBef>
              <a:spcAft>
                <a:spcPts val="0"/>
              </a:spcAft>
              <a:buSzPct val="99000"/>
              <a:buFont typeface="Arial"/>
              <a:buChar char="•"/>
              <a:tabLst/>
            </a:pPr>
            <a:r>
              <a:rPr lang="en-US" kern="1200" dirty="0">
                <a:ea typeface="+mn-ea"/>
                <a:sym typeface="Arial"/>
              </a:rPr>
              <a:t>Value ($) </a:t>
            </a:r>
          </a:p>
          <a:p>
            <a:pPr marL="254000" lvl="1" indent="-254000" fontAlgn="auto">
              <a:spcBef>
                <a:spcPct val="100000"/>
              </a:spcBef>
              <a:spcAft>
                <a:spcPts val="0"/>
              </a:spcAft>
              <a:buSzPct val="99000"/>
              <a:buFont typeface="Arial"/>
              <a:buChar char="•"/>
              <a:tabLst/>
            </a:pPr>
            <a:r>
              <a:rPr lang="en-US" kern="1200" dirty="0">
                <a:ea typeface="+mn-ea"/>
                <a:sym typeface="Arial"/>
              </a:rPr>
              <a:t>Count of all structures by occupancy type </a:t>
            </a:r>
          </a:p>
          <a:p>
            <a:pPr fontAlgn="auto">
              <a:spcBef>
                <a:spcPct val="100000"/>
              </a:spcBef>
              <a:spcAft>
                <a:spcPts val="0"/>
              </a:spcAft>
              <a:buSzPct val="99000"/>
              <a:tabLst/>
            </a:pPr>
            <a:r>
              <a:rPr lang="en-US" kern="1200" dirty="0">
                <a:sym typeface="Arial"/>
              </a:rPr>
              <a:t>Data Sources:</a:t>
            </a:r>
          </a:p>
          <a:p>
            <a:pPr marL="254000" lvl="1" indent="-254000" fontAlgn="auto">
              <a:spcBef>
                <a:spcPct val="100000"/>
              </a:spcBef>
              <a:spcAft>
                <a:spcPts val="0"/>
              </a:spcAft>
              <a:buSzPct val="99000"/>
              <a:buFont typeface="Arial"/>
              <a:buChar char="•"/>
              <a:tabLst/>
            </a:pPr>
            <a:r>
              <a:rPr lang="en-US" kern="1200" dirty="0">
                <a:ea typeface="+mn-ea"/>
                <a:sym typeface="Arial"/>
              </a:rPr>
              <a:t>Residential: from US Census Data </a:t>
            </a:r>
          </a:p>
          <a:p>
            <a:pPr marL="254000" lvl="1" indent="-254000" fontAlgn="auto">
              <a:spcBef>
                <a:spcPct val="100000"/>
              </a:spcBef>
              <a:spcAft>
                <a:spcPts val="0"/>
              </a:spcAft>
              <a:buSzPct val="99000"/>
              <a:buFont typeface="Arial"/>
              <a:buChar char="•"/>
              <a:tabLst/>
            </a:pPr>
            <a:r>
              <a:rPr lang="en-US" kern="1200" dirty="0">
                <a:ea typeface="+mn-ea"/>
                <a:sym typeface="Arial"/>
              </a:rPr>
              <a:t>Commercial / Industrial: from Dun &amp; Bradstreet</a:t>
            </a:r>
            <a:endParaRPr lang="en-US" dirty="0"/>
          </a:p>
        </p:txBody>
      </p:sp>
      <p:pic>
        <p:nvPicPr>
          <p:cNvPr id="8" name="Content Placeholder 7" descr="A map of a census tract with the number of buildings by Specific Occupancy type, as an example of type of demographic data, mapped across it by census block values.">
            <a:extLst>
              <a:ext uri="{FF2B5EF4-FFF2-40B4-BE49-F238E27FC236}">
                <a16:creationId xmlns:a16="http://schemas.microsoft.com/office/drawing/2014/main" id="{EADC19DA-6EF3-4FC8-9D86-C9D251F50CA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641562"/>
            <a:ext cx="4114800" cy="3584401"/>
          </a:xfrm>
          <a:prstGeom prst="rect">
            <a:avLst/>
          </a:prstGeom>
        </p:spPr>
      </p:pic>
      <p:sp>
        <p:nvSpPr>
          <p:cNvPr id="9" name="Slide Number Placeholder 8">
            <a:extLst>
              <a:ext uri="{FF2B5EF4-FFF2-40B4-BE49-F238E27FC236}">
                <a16:creationId xmlns:a16="http://schemas.microsoft.com/office/drawing/2014/main" id="{5E3F96C2-913E-4CC0-BA25-AF79D94E121A}"/>
              </a:ext>
            </a:extLst>
          </p:cNvPr>
          <p:cNvSpPr>
            <a:spLocks noGrp="1"/>
          </p:cNvSpPr>
          <p:nvPr>
            <p:ph type="sldNum" sz="quarter" idx="12"/>
          </p:nvPr>
        </p:nvSpPr>
        <p:spPr/>
        <p:txBody>
          <a:bodyPr/>
          <a:lstStyle/>
          <a:p>
            <a:pPr>
              <a:spcBef>
                <a:spcPts val="100"/>
              </a:spcBef>
              <a:buSzPct val="99000"/>
            </a:pPr>
            <a:fld id="{42360E14-46C2-426B-9B70-8DACAE283F57}" type="slidenum">
              <a:rPr lang="en-US" smtClean="0"/>
              <a:pPr>
                <a:spcBef>
                  <a:spcPts val="100"/>
                </a:spcBef>
                <a:buSzPct val="99000"/>
              </a:pPr>
              <a:t>9</a:t>
            </a:fld>
            <a:endParaRPr lang="en-US"/>
          </a:p>
        </p:txBody>
      </p:sp>
    </p:spTree>
    <p:extLst>
      <p:ext uri="{BB962C8B-B14F-4D97-AF65-F5344CB8AC3E}">
        <p14:creationId xmlns:p14="http://schemas.microsoft.com/office/powerpoint/2010/main" val="3739610783"/>
      </p:ext>
    </p:extLst>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6.potx" id="{87FA236F-5E7C-4F8D-BD1E-D26C03F4BCD1}" vid="{D5C7932F-4394-40C8-ABE7-3049CD3103A1}"/>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A4EFD91463C3843A9BA9A14DC38BC9D" ma:contentTypeVersion="13" ma:contentTypeDescription="Create a new document." ma:contentTypeScope="" ma:versionID="47f857fb9e5e284ddb4e42aaee36b7e9">
  <xsd:schema xmlns:xsd="http://www.w3.org/2001/XMLSchema" xmlns:xs="http://www.w3.org/2001/XMLSchema" xmlns:p="http://schemas.microsoft.com/office/2006/metadata/properties" xmlns:ns2="95ba42ad-0bbe-4ff2-b5a3-00bdc267f7a0" xmlns:ns3="62f7385f-acaa-4071-a761-f290236eec2e" targetNamespace="http://schemas.microsoft.com/office/2006/metadata/properties" ma:root="true" ma:fieldsID="06df62747b6182848483a39f8e4ae622" ns2:_="" ns3:_="">
    <xsd:import namespace="95ba42ad-0bbe-4ff2-b5a3-00bdc267f7a0"/>
    <xsd:import namespace="62f7385f-acaa-4071-a761-f290236eec2e"/>
    <xsd:element name="properties">
      <xsd:complexType>
        <xsd:sequence>
          <xsd:element name="documentManagement">
            <xsd:complexType>
              <xsd:all>
                <xsd:element ref="ns2:Next_x0020_Course_x0020_Date" minOccurs="0"/>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ba42ad-0bbe-4ff2-b5a3-00bdc267f7a0"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2f7385f-acaa-4071-a761-f290236eec2e"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568ddf3f-b77f-46a0-9295-2b9495b51427" ContentTypeId="0x0101" PreviousValue="false"/>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95ba42ad-0bbe-4ff2-b5a3-00bdc267f7a0" xsi:nil="true"/>
  </documentManagement>
</p:properties>
</file>

<file path=customXml/itemProps1.xml><?xml version="1.0" encoding="utf-8"?>
<ds:datastoreItem xmlns:ds="http://schemas.openxmlformats.org/officeDocument/2006/customXml" ds:itemID="{6FDDC2E8-9E63-4735-9EB7-0F9F81B8A0F0}"/>
</file>

<file path=customXml/itemProps2.xml><?xml version="1.0" encoding="utf-8"?>
<ds:datastoreItem xmlns:ds="http://schemas.openxmlformats.org/officeDocument/2006/customXml" ds:itemID="{BD470980-F19B-4E33-9892-350F9898CD05}"/>
</file>

<file path=customXml/itemProps3.xml><?xml version="1.0" encoding="utf-8"?>
<ds:datastoreItem xmlns:ds="http://schemas.openxmlformats.org/officeDocument/2006/customXml" ds:itemID="{04254423-B8E4-4A72-B047-F0C4DD426EA1}"/>
</file>

<file path=customXml/itemProps4.xml><?xml version="1.0" encoding="utf-8"?>
<ds:datastoreItem xmlns:ds="http://schemas.openxmlformats.org/officeDocument/2006/customXml" ds:itemID="{7E9C468E-204E-42CC-9DD8-7080D0E576B2}"/>
</file>

<file path=docProps/app.xml><?xml version="1.0" encoding="utf-8"?>
<Properties xmlns="http://schemas.openxmlformats.org/officeDocument/2006/extended-properties" xmlns:vt="http://schemas.openxmlformats.org/officeDocument/2006/docPropsVTypes">
  <Template>EMI_PPT_V7</Template>
  <TotalTime>0</TotalTime>
  <Words>1259</Words>
  <Application>Microsoft Office PowerPoint</Application>
  <PresentationFormat>On-screen Show (4:3)</PresentationFormat>
  <Paragraphs>356</Paragraphs>
  <Slides>40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40</vt:i4>
      </vt:variant>
    </vt:vector>
  </HeadingPairs>
  <TitlesOfParts>
    <vt:vector size="44" baseType="lpstr">
      <vt:lpstr>Arial</vt:lpstr>
      <vt:lpstr>Times New Roman</vt:lpstr>
      <vt:lpstr>Wingdings</vt:lpstr>
      <vt:lpstr>EMI_PPT</vt:lpstr>
      <vt:lpstr>Lesson 2: Hazus Inventory</vt:lpstr>
      <vt:lpstr>Lesson 2: Goals and Objectives</vt:lpstr>
      <vt:lpstr>Inventory Components: Aggregate Inventory</vt:lpstr>
      <vt:lpstr>Inventory Components: Site Specific Inventory</vt:lpstr>
      <vt:lpstr>Inventory Update Tools</vt:lpstr>
      <vt:lpstr>Comprehensive Data Management System</vt:lpstr>
      <vt:lpstr>Comprehensive Data Management System</vt:lpstr>
      <vt:lpstr>Demographic Data</vt:lpstr>
      <vt:lpstr>What is the General Building Stock?</vt:lpstr>
      <vt:lpstr>Aggregate Inventory: General Building Stock</vt:lpstr>
      <vt:lpstr>GBS: Building Count</vt:lpstr>
      <vt:lpstr>Activity 2.1: Comprehensive Data Management System</vt:lpstr>
      <vt:lpstr>Activity 2.1: Tasks</vt:lpstr>
      <vt:lpstr>GBS: Damage States</vt:lpstr>
      <vt:lpstr>General Occupancy Categories</vt:lpstr>
      <vt:lpstr>Specific Occupancy Categories</vt:lpstr>
      <vt:lpstr>General Building Types</vt:lpstr>
      <vt:lpstr>General Building Type Mapping</vt:lpstr>
      <vt:lpstr>Aggregated Building Stock</vt:lpstr>
      <vt:lpstr>Specific Building Types (SBT)</vt:lpstr>
      <vt:lpstr>Specific Building Type Mapping</vt:lpstr>
      <vt:lpstr>Hurricane-Specific Inventory</vt:lpstr>
      <vt:lpstr>Hurricane-Specific Inventory</vt:lpstr>
      <vt:lpstr>Hurricane-Specific Inventory</vt:lpstr>
      <vt:lpstr>Hurricane-Specific Inventory: Wind-Building Mapping Schemes</vt:lpstr>
      <vt:lpstr>Pre-FIRM Sub-Assembly Replacement Values</vt:lpstr>
      <vt:lpstr>Post-FIRM Sub-Assembly Replacement Values</vt:lpstr>
      <vt:lpstr>Site-Specific Inventory</vt:lpstr>
      <vt:lpstr>Essential Facilities</vt:lpstr>
      <vt:lpstr>Essential Facility Classes</vt:lpstr>
      <vt:lpstr>User-Defined Facilities</vt:lpstr>
      <vt:lpstr>Other Inventory Table Options</vt:lpstr>
      <vt:lpstr>Inventory Table Features: Metadata</vt:lpstr>
      <vt:lpstr>Inventory Table Features: Data Dictionary</vt:lpstr>
      <vt:lpstr>Inventory Table Features: Export</vt:lpstr>
      <vt:lpstr>Inventory Table Features: Map</vt:lpstr>
      <vt:lpstr>Exercise 2.2: Comprehensive Data Management System</vt:lpstr>
      <vt:lpstr>Exercise 2.2: Tasks</vt:lpstr>
      <vt:lpstr>Lesson 2: Review</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2020-08-06T12:44:36Z</dcterms:created>
  <dcterms:modified xsi:type="dcterms:W3CDTF">2020-08-07T15:39:41Z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0x0101001A4EFD91463C3843A9BA9A14DC38BC9D</vt:lpwstr>
  </property>
</Properties>
</file>