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Xhx8lJXX7lsURI7yHKoZTw==" hashData="qkJ6wgibboNHb4ge4KHCUJ4d/5xn6Ms3JRDxdgniJzUOMKleQfGVlqNQN5g+0fjBd6knT1ceEtAMxLDvZ6KdMA=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17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6333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890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4885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5762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100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6497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7314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88430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81881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68147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998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541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92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62429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883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2759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2328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0847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e Column TopBottom Top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88275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2057400"/>
            <a:ext cx="8229600" cy="3647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4232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7"/>
            <a:ext cx="13716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1905001" y="1153077"/>
            <a:ext cx="6781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4608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8"/>
            <a:ext cx="5943598" cy="455184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6400799" y="1153077"/>
            <a:ext cx="2286001" cy="45518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067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7"/>
            <a:ext cx="8229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fld id="{6E9501BC-0C9B-4F10-A3EB-13CCA0435F9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 i="0" baseline="0" smtClean="0">
                <a:solidFill>
                  <a:srgbClr val="F4F8FE"/>
                </a:solidFill>
                <a:latin typeface="+mn-lt"/>
                <a:cs typeface="+mn-cs"/>
              </a:defRPr>
            </a:lvl1pPr>
          </a:lstStyle>
          <a:p>
            <a:fld id="{9B145929-4086-46E0-9877-C69732B395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None/>
        <a:tabLst>
          <a:tab pos="401638" algn="l"/>
        </a:tabLst>
        <a:defRPr sz="2800" b="0" baseline="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2pPr>
      <a:lvl3pPr marL="9144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3pPr>
      <a:lvl4pPr marL="13716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4pPr>
      <a:lvl5pPr marL="21748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ema.gov/hazus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nhrap-hazus" TargetMode="External"/><Relationship Id="rId7" Type="http://schemas.openxmlformats.org/officeDocument/2006/relationships/hyperlink" Target="http://www.fema.gov/media-library/assets/documents/180915" TargetMode="External"/><Relationship Id="rId2" Type="http://schemas.openxmlformats.org/officeDocument/2006/relationships/hyperlink" Target="http://bit.ly/HAZU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ema.gov/nhrap" TargetMode="External"/><Relationship Id="rId5" Type="http://schemas.openxmlformats.org/officeDocument/2006/relationships/hyperlink" Target="http://www.fema.gov/nhrap" TargetMode="External"/><Relationship Id="rId4" Type="http://schemas.openxmlformats.org/officeDocument/2006/relationships/hyperlink" Target="https://github.com/nhrap-hazu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ema.gov/hazus-mh-user-technical-manuals" TargetMode="External"/><Relationship Id="rId2" Type="http://schemas.openxmlformats.org/officeDocument/2006/relationships/hyperlink" Target="mailto:hazus-support@riskmapcds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ema.gov/hazus-mh-user-technical-manual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Lesson 15: Course Wrap 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841500"/>
            <a:ext cx="7620000" cy="769441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 </a:t>
            </a:r>
            <a:r>
              <a:rPr lang="en-US" sz="2800">
                <a:effectLst/>
                <a:latin typeface="Arial"/>
                <a:cs typeface="Arial"/>
                <a:sym typeface="Arial"/>
              </a:rPr>
              <a:t> </a:t>
            </a:r>
            <a:endParaRPr lang="en-US" sz="2800">
              <a:latin typeface="Arial"/>
              <a:cs typeface="Arial"/>
              <a:sym typeface="Arial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  <a:endParaRPr lang="en-US"/>
          </a:p>
        </p:txBody>
      </p:sp>
      <p:pic>
        <p:nvPicPr>
          <p:cNvPr id="7" name="Content Placeholder 6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84B06129-0424-4C62-BDFB-648B2EA724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428" y="2967884"/>
            <a:ext cx="2857143" cy="847619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8EE7621-80E3-4A19-A874-B75F92CC9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8189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 Lesson 15: Goal and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FE9DA-09FA-459F-A872-34E5EF7035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Goal: To review the major themes of the course and discuss opportunities for learning more about Hazus.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After completing this lesson you will be able to: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Identify courses and other opportunities for training available to enhance your Hazus skills.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Identify additional resources available to explore to enhance your Hazus experience. 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1DDDD-A3A6-45FC-B3D7-BA7FE3D45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346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Hazus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A70DF-52C7-4714-B892-B35484501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Courses to Consider: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E0190: ArcGIS for Emergency Managers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E0172: Hazus for Floods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E0174: Hazus for Earthquake and Tsunami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E0317: Comprehensive Data Management for Hazus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E0177: Advanced Hazus Applications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E0179: Application of Hazus for Disaster Operations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8F27C-7AA2-43BB-BB25-F7D019699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399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Become A Hazus Expert!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60C22-CF4B-45CF-8AAD-E078EBDF5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Hazus Trained User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E0313 Basic Hazus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E0317 Comprehensive Data Management (CDMS)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Minimum of two of the following: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E0174 Hazus for Earthquakes and Tsunami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Hazus Practitioner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 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E0313 Basic Hazus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E0317 Comprehensive Data Management (CDMS)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Minimum of two of the following: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E0174 Hazus for Earthquakes and Tsunami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E0179 Application of Hazus for Disaster Operations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E0177 Advanced Hazus Applications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76577-14D4-4791-94EE-48FDCB883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1018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Hazus Community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FEB4-DCCB-499F-84E5-CD9EF6F75E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 err="1">
                <a:ea typeface="+mn-ea"/>
                <a:sym typeface="Arial"/>
              </a:rPr>
              <a:t>Hazus</a:t>
            </a:r>
            <a:r>
              <a:rPr lang="en-US" kern="1200" dirty="0">
                <a:ea typeface="+mn-ea"/>
                <a:sym typeface="Arial"/>
              </a:rPr>
              <a:t> User Conference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Quarterly Newsletter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National </a:t>
            </a:r>
            <a:r>
              <a:rPr lang="en-US" kern="1200" dirty="0" err="1">
                <a:ea typeface="+mn-ea"/>
                <a:sym typeface="Arial"/>
              </a:rPr>
              <a:t>Hazus</a:t>
            </a:r>
            <a:r>
              <a:rPr lang="en-US" kern="1200" dirty="0">
                <a:ea typeface="+mn-ea"/>
                <a:sym typeface="Arial"/>
              </a:rPr>
              <a:t> User Group calls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Local </a:t>
            </a:r>
            <a:r>
              <a:rPr lang="en-US" kern="1200" dirty="0" err="1">
                <a:ea typeface="+mn-ea"/>
                <a:sym typeface="Arial"/>
              </a:rPr>
              <a:t>Hazus</a:t>
            </a:r>
            <a:r>
              <a:rPr lang="en-US" kern="1200" dirty="0">
                <a:ea typeface="+mn-ea"/>
                <a:sym typeface="Arial"/>
              </a:rPr>
              <a:t> User Groups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dirty="0" err="1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</a:t>
            </a:r>
            <a:r>
              <a:rPr lang="en-US" kern="1200" dirty="0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Outreach Email</a:t>
            </a:r>
            <a:r>
              <a:rPr lang="en-US" kern="1200" dirty="0">
                <a:sym typeface="Arial"/>
              </a:rPr>
              <a:t>: hazus-outreach@riskmapcds.com</a:t>
            </a:r>
            <a:endParaRPr lang="en-US" dirty="0"/>
          </a:p>
        </p:txBody>
      </p:sp>
      <p:pic>
        <p:nvPicPr>
          <p:cNvPr id="8" name="Content Placeholder 7" descr="Hazus Quartley Winter 2017 edition, front page.  Hazus Quartley featured story: Hazus Supports the 2018 Missouri State Hazard Mitigation Plan.  Hazus Quartley can be accessed at: https://www.fema.gov/media-library/assets/documents/101915">
            <a:extLst>
              <a:ext uri="{FF2B5EF4-FFF2-40B4-BE49-F238E27FC236}">
                <a16:creationId xmlns:a16="http://schemas.microsoft.com/office/drawing/2014/main" id="{44826DBA-4587-448F-A2F2-C7EA88FDD32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40" y="1480865"/>
            <a:ext cx="3010320" cy="3905795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4094C1-5B39-41E0-A9DC-4B7844A52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937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FEMA Hazus Website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E7AFE-C504-4E0B-884D-B63945F2214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 dirty="0">
                <a:sym typeface="Arial"/>
              </a:rPr>
              <a:t>Primary FEMA resource for updated </a:t>
            </a:r>
            <a:r>
              <a:rPr lang="en-US" kern="1200" dirty="0" err="1">
                <a:sym typeface="Arial"/>
              </a:rPr>
              <a:t>Hazus</a:t>
            </a:r>
            <a:r>
              <a:rPr lang="en-US" kern="1200" dirty="0">
                <a:sym typeface="Arial"/>
              </a:rPr>
              <a:t> information: </a:t>
            </a:r>
            <a:br>
              <a:rPr lang="en-US" kern="1200" dirty="0">
                <a:sym typeface="Arial"/>
              </a:rPr>
            </a:br>
            <a:r>
              <a:rPr lang="en-US" kern="1200" dirty="0"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FEMA </a:t>
            </a:r>
            <a:r>
              <a:rPr lang="en-US" kern="1200" dirty="0" err="1"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</a:t>
            </a:r>
            <a:r>
              <a:rPr lang="en-US" kern="1200" dirty="0"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Website</a:t>
            </a:r>
            <a:r>
              <a:rPr lang="en-US" kern="1200" dirty="0">
                <a:sym typeface="Arial"/>
              </a:rPr>
              <a:t>: https://www.fema.gov/hazus</a:t>
            </a:r>
            <a:endParaRPr lang="en-US" dirty="0"/>
          </a:p>
        </p:txBody>
      </p:sp>
      <p:pic>
        <p:nvPicPr>
          <p:cNvPr id="9" name="Content Placeholder 8" descr="FEMA Hazus Website">
            <a:extLst>
              <a:ext uri="{FF2B5EF4-FFF2-40B4-BE49-F238E27FC236}">
                <a16:creationId xmlns:a16="http://schemas.microsoft.com/office/drawing/2014/main" id="{2B623FAE-EFD9-4680-9CE6-91BAB956FE3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24382"/>
            <a:ext cx="4114800" cy="281876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1ADBAB-0445-4F30-96F9-5A50C1892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0241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7C206-4555-4D4B-8E3C-5D6B9A165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 </a:t>
            </a:r>
            <a:r>
              <a:rPr lang="en-US" kern="1200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YouTube Videos</a:t>
            </a:r>
            <a:r>
              <a:rPr lang="en-US" kern="1200">
                <a:ea typeface="+mn-ea"/>
                <a:sym typeface="Arial"/>
              </a:rPr>
              <a:t> – </a:t>
            </a:r>
            <a:r>
              <a:rPr lang="en-US" kern="1200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http://bit.ly/HAZUS</a:t>
            </a:r>
            <a:r>
              <a:rPr lang="en-US" kern="1200">
                <a:ea typeface="+mn-ea"/>
                <a:sym typeface="Arial"/>
              </a:rPr>
              <a:t>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21 short (3-7 min) tutorials on all parts of Hazus.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GitHub</a:t>
            </a:r>
            <a:r>
              <a:rPr lang="en-US" kern="1200">
                <a:ea typeface="+mn-ea"/>
                <a:sym typeface="Arial"/>
              </a:rPr>
              <a:t> - </a:t>
            </a:r>
            <a:r>
              <a:rPr lang="en-US" kern="1200">
                <a:ea typeface="+mn-ea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https://github.com/nhrap-hazus</a:t>
            </a:r>
            <a:r>
              <a:rPr lang="en-US" kern="1200">
                <a:ea typeface="+mn-ea"/>
                <a:sym typeface="Arial"/>
              </a:rPr>
              <a:t>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Site of published Hazus Open Source tools, such as Hazus FAST.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Hazus Training Data and Student Guides - Site TBD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New </a:t>
            </a:r>
            <a:r>
              <a:rPr lang="en-US" kern="1200">
                <a:ea typeface="+mn-ea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Natural Hazards Risk Assessment Program</a:t>
            </a:r>
            <a:r>
              <a:rPr lang="en-US" kern="1200">
                <a:ea typeface="+mn-ea"/>
                <a:sym typeface="Arial"/>
              </a:rPr>
              <a:t> website - </a:t>
            </a:r>
            <a:r>
              <a:rPr lang="en-US" kern="1200">
                <a:ea typeface="+mn-ea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https://www.fema.gov/nhrap</a:t>
            </a:r>
            <a:endParaRPr lang="en-US" kern="1200">
              <a:ea typeface="+mn-ea"/>
              <a:sym typeface="Arial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ea typeface="+mn-ea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Document Container</a:t>
            </a:r>
            <a:r>
              <a:rPr lang="en-US" kern="1200">
                <a:sym typeface="Arial"/>
              </a:rPr>
              <a:t> of methods and research applications - https://www.fema.gov/media-library/assets/documents/180915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28330-3E60-409A-A37D-C8FE5C4D5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8786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Getting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4A9A2-6474-4D3E-921E-717D6896D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 Email </a:t>
            </a:r>
            <a:r>
              <a:rPr lang="en-US" kern="1200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Help Desk</a:t>
            </a:r>
            <a:endParaRPr lang="en-US" kern="1200">
              <a:ea typeface="+mn-ea"/>
              <a:sym typeface="Arial"/>
            </a:endParaRP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hazus-support@riskmapcds.com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 the User Manuals and Technical Manuals</a:t>
            </a:r>
            <a:endParaRPr lang="en-US" kern="1200">
              <a:ea typeface="+mn-ea"/>
              <a:sym typeface="Arial"/>
            </a:endParaRPr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kern="1200"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https://www.fema.gov/hazus-mh-user-technical-manuals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25DDA-FACE-4B41-8445-A47B16F0E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1226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24954-98D3-4A35-9853-457536D2B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C94D5B-9B97-40DF-90DD-CFCEBCA79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9B145929-4086-46E0-9877-C69732B3958A}" type="slidenum">
              <a:rPr lang="en-US" smtClean="0"/>
              <a:pPr>
                <a:spcBef>
                  <a:spcPts val="100"/>
                </a:spcBef>
                <a:buSzPct val="99000"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74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6.potx" id="{87FA236F-5E7C-4F8D-BD1E-D26C03F4BCD1}" vid="{D5C7932F-4394-40C8-ABE7-3049CD3103A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13" ma:contentTypeDescription="Create a new document." ma:contentTypeScope="" ma:versionID="47f857fb9e5e284ddb4e42aaee36b7e9">
  <xsd:schema xmlns:xsd="http://www.w3.org/2001/XMLSchema" xmlns:xs="http://www.w3.org/2001/XMLSchema" xmlns:p="http://schemas.microsoft.com/office/2006/metadata/properties" xmlns:ns2="95ba42ad-0bbe-4ff2-b5a3-00bdc267f7a0" xmlns:ns3="62f7385f-acaa-4071-a761-f290236eec2e" targetNamespace="http://schemas.microsoft.com/office/2006/metadata/properties" ma:root="true" ma:fieldsID="06df62747b6182848483a39f8e4ae622" ns2:_="" ns3:_="">
    <xsd:import namespace="95ba42ad-0bbe-4ff2-b5a3-00bdc267f7a0"/>
    <xsd:import namespace="62f7385f-acaa-4071-a761-f290236eec2e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f7385f-acaa-4071-a761-f290236eec2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209D7357-9770-4542-8ED8-07D1D5345720}"/>
</file>

<file path=customXml/itemProps2.xml><?xml version="1.0" encoding="utf-8"?>
<ds:datastoreItem xmlns:ds="http://schemas.openxmlformats.org/officeDocument/2006/customXml" ds:itemID="{2DCC5C4F-A0A5-4A1A-B252-89D1CBA921CD}"/>
</file>

<file path=customXml/itemProps3.xml><?xml version="1.0" encoding="utf-8"?>
<ds:datastoreItem xmlns:ds="http://schemas.openxmlformats.org/officeDocument/2006/customXml" ds:itemID="{B4463574-1538-4285-BC93-F239DD60DCCB}"/>
</file>

<file path=customXml/itemProps4.xml><?xml version="1.0" encoding="utf-8"?>
<ds:datastoreItem xmlns:ds="http://schemas.openxmlformats.org/officeDocument/2006/customXml" ds:itemID="{C5E80975-B047-4B97-8978-A798067D8C78}"/>
</file>

<file path=docProps/app.xml><?xml version="1.0" encoding="utf-8"?>
<Properties xmlns="http://schemas.openxmlformats.org/officeDocument/2006/extended-properties" xmlns:vt="http://schemas.openxmlformats.org/officeDocument/2006/docPropsVTypes">
  <Template>EMI_PPT_V7</Template>
  <TotalTime>0</TotalTime>
  <Words>358</Words>
  <Application>Microsoft Office PowerPoint</Application>
  <PresentationFormat>On-screen Show (4:3)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Wingdings</vt:lpstr>
      <vt:lpstr>EMI_PPT</vt:lpstr>
      <vt:lpstr>Lesson 15: Course Wrap Up</vt:lpstr>
      <vt:lpstr> Lesson 15: Goal and Objectives</vt:lpstr>
      <vt:lpstr>Hazus Training</vt:lpstr>
      <vt:lpstr>Become A Hazus Expert!</vt:lpstr>
      <vt:lpstr>Hazus Community Participation</vt:lpstr>
      <vt:lpstr>FEMA Hazus Website</vt:lpstr>
      <vt:lpstr>Additional Resources</vt:lpstr>
      <vt:lpstr>Getting Help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2020-08-06T12:52:48Z</dcterms:created>
  <dcterms:modified xsi:type="dcterms:W3CDTF">2020-08-07T17:46:40Z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</Properties>
</file>