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tm/u1f0GZHTcFfubHVYqTA==" hashData="GH4AhLVXZwXQ+fxgVCft4TTr0xeeMyPl/joKQZ+kZ6zHfTCDd0Df1xgW7ZmKgd37MQFc5bvmO1+CjZoEb0w5bg=="/>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E9A1DFE7-4547-4C1A-BA61-6A8534CC54A0}"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9A1DFE7-4547-4C1A-BA61-6A8534CC54A0}"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CBBF83-2185-4ED1-8638-20D6E26305E0}"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9A1DFE7-4547-4C1A-BA61-6A8534CC54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1CBBF83-2185-4ED1-8638-20D6E26305E0}"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E9A1DFE7-4547-4C1A-BA61-6A8534CC54A0}"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01CBBF83-2185-4ED1-8638-20D6E26305E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5: Probabilistic Storm Parameters</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CDCC7EA2-9EE0-4651-AEC8-4620E365C8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E7212EA3-86FA-4656-A95F-FD7DA4F2FFF3}"/>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a:t>
            </a:fld>
            <a:endParaRPr lang="en-US"/>
          </a:p>
        </p:txBody>
      </p:sp>
    </p:spTree>
    <p:extLst>
      <p:ext uri="{BB962C8B-B14F-4D97-AF65-F5344CB8AC3E}">
        <p14:creationId xmlns:p14="http://schemas.microsoft.com/office/powerpoint/2010/main" val="161772060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it-IT"/>
              <a:t>Probabilistic Scenario: Scenario Driven </a:t>
            </a:r>
            <a:endParaRPr lang="en-US"/>
          </a:p>
        </p:txBody>
      </p:sp>
      <p:sp>
        <p:nvSpPr>
          <p:cNvPr id="3" name="Content Placeholder 2">
            <a:extLst>
              <a:ext uri="{FF2B5EF4-FFF2-40B4-BE49-F238E27FC236}">
                <a16:creationId xmlns:a16="http://schemas.microsoft.com/office/drawing/2014/main" id="{A497CD89-116B-48A2-BEF1-1E0C44886AA2}"/>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dirty="0">
                <a:sym typeface="Arial"/>
              </a:rPr>
              <a:t>For planning purposes:</a:t>
            </a:r>
          </a:p>
          <a:p>
            <a:pPr marL="254000" lvl="1" indent="-254000" fontAlgn="auto">
              <a:spcBef>
                <a:spcPct val="100000"/>
              </a:spcBef>
              <a:spcAft>
                <a:spcPts val="0"/>
              </a:spcAft>
              <a:buSzPct val="99000"/>
              <a:buFont typeface="Arial"/>
              <a:buChar char="•"/>
              <a:tabLst/>
            </a:pPr>
            <a:r>
              <a:rPr lang="en-US" kern="1200" dirty="0">
                <a:ea typeface="+mn-ea"/>
                <a:sym typeface="Arial"/>
              </a:rPr>
              <a:t>A community needs to understand damages and losses from an actual hurricane for each recurrence interval.</a:t>
            </a:r>
          </a:p>
          <a:p>
            <a:pPr marL="254000" lvl="1" indent="-254000" fontAlgn="auto">
              <a:spcBef>
                <a:spcPct val="100000"/>
              </a:spcBef>
              <a:spcAft>
                <a:spcPts val="0"/>
              </a:spcAft>
              <a:buSzPct val="99000"/>
              <a:buFont typeface="Arial"/>
              <a:buChar char="•"/>
              <a:tabLst/>
            </a:pPr>
            <a:r>
              <a:rPr lang="en-US" kern="1200" dirty="0">
                <a:ea typeface="+mn-ea"/>
                <a:sym typeface="Arial"/>
              </a:rPr>
              <a:t>This method answers questions such as "What would the damages and losses be for our community from a return period (e.g. 100-year) hurricane event?"</a:t>
            </a:r>
            <a:endParaRPr lang="en-US" dirty="0"/>
          </a:p>
        </p:txBody>
      </p:sp>
      <p:pic>
        <p:nvPicPr>
          <p:cNvPr id="8" name="Content Placeholder 7" descr="Screen shot of the Results menu with Storm Track high lighted.">
            <a:extLst>
              <a:ext uri="{FF2B5EF4-FFF2-40B4-BE49-F238E27FC236}">
                <a16:creationId xmlns:a16="http://schemas.microsoft.com/office/drawing/2014/main" id="{B0543BAF-2B6A-495C-A002-668BD595B83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277236"/>
            <a:ext cx="4114800" cy="2313053"/>
          </a:xfrm>
          <a:prstGeom prst="rect">
            <a:avLst/>
          </a:prstGeom>
        </p:spPr>
      </p:pic>
      <p:sp>
        <p:nvSpPr>
          <p:cNvPr id="9" name="Slide Number Placeholder 8">
            <a:extLst>
              <a:ext uri="{FF2B5EF4-FFF2-40B4-BE49-F238E27FC236}">
                <a16:creationId xmlns:a16="http://schemas.microsoft.com/office/drawing/2014/main" id="{B86571F2-23D0-458C-9134-5D6E1D86B301}"/>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10</a:t>
            </a:fld>
            <a:endParaRPr lang="en-US"/>
          </a:p>
        </p:txBody>
      </p:sp>
    </p:spTree>
    <p:extLst>
      <p:ext uri="{BB962C8B-B14F-4D97-AF65-F5344CB8AC3E}">
        <p14:creationId xmlns:p14="http://schemas.microsoft.com/office/powerpoint/2010/main" val="356340512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it-IT"/>
              <a:t>Probabilistic Scenario: Scenario Driven</a:t>
            </a:r>
            <a:endParaRPr lang="en-US"/>
          </a:p>
        </p:txBody>
      </p:sp>
      <p:sp>
        <p:nvSpPr>
          <p:cNvPr id="7" name="Content Placeholder 6">
            <a:extLst>
              <a:ext uri="{FF2B5EF4-FFF2-40B4-BE49-F238E27FC236}">
                <a16:creationId xmlns:a16="http://schemas.microsoft.com/office/drawing/2014/main" id="{AFB42F28-4AF1-432C-8D9B-D5EE61D5185D}"/>
              </a:ext>
            </a:extLst>
          </p:cNvPr>
          <p:cNvSpPr>
            <a:spLocks noGrp="1"/>
          </p:cNvSpPr>
          <p:nvPr>
            <p:ph sz="quarter" idx="14"/>
          </p:nvPr>
        </p:nvSpPr>
        <p:spPr/>
        <p:txBody>
          <a:bodyPr>
            <a:normAutofit fontScale="62500" lnSpcReduction="20000"/>
          </a:bodyPr>
          <a:lstStyle/>
          <a:p>
            <a:pPr fontAlgn="auto">
              <a:spcBef>
                <a:spcPct val="100000"/>
              </a:spcBef>
              <a:spcAft>
                <a:spcPts val="0"/>
              </a:spcAft>
              <a:buSzPct val="99000"/>
              <a:tabLst/>
            </a:pPr>
            <a:r>
              <a:rPr lang="en-US" kern="1200">
                <a:sym typeface="Arial"/>
              </a:rPr>
              <a:t> </a:t>
            </a:r>
          </a:p>
          <a:p>
            <a:pPr marL="254000" lvl="1" indent="-254000" fontAlgn="auto">
              <a:spcBef>
                <a:spcPct val="100000"/>
              </a:spcBef>
              <a:spcAft>
                <a:spcPts val="0"/>
              </a:spcAft>
              <a:buSzPct val="99000"/>
              <a:buFont typeface="Arial"/>
              <a:buChar char="•"/>
              <a:tabLst/>
            </a:pPr>
            <a:r>
              <a:rPr lang="en-US" kern="1200">
                <a:ea typeface="+mn-ea"/>
                <a:sym typeface="Arial"/>
              </a:rPr>
              <a:t>Hazus searches through 100,000 year simulated database for all storms that intersect the study region. </a:t>
            </a:r>
          </a:p>
          <a:p>
            <a:pPr marL="254000" lvl="1" indent="-254000" fontAlgn="auto">
              <a:spcBef>
                <a:spcPct val="100000"/>
              </a:spcBef>
              <a:spcAft>
                <a:spcPts val="0"/>
              </a:spcAft>
              <a:buSzPct val="99000"/>
              <a:buFont typeface="Arial"/>
              <a:buChar char="•"/>
              <a:tabLst/>
            </a:pPr>
            <a:r>
              <a:rPr lang="en-US" kern="1200">
                <a:ea typeface="+mn-ea"/>
                <a:sym typeface="Arial"/>
              </a:rPr>
              <a:t>The total losses for the region based on each storm are ranked. </a:t>
            </a:r>
          </a:p>
          <a:p>
            <a:pPr marL="254000" lvl="1" indent="-254000" fontAlgn="auto">
              <a:spcBef>
                <a:spcPct val="100000"/>
              </a:spcBef>
              <a:spcAft>
                <a:spcPts val="0"/>
              </a:spcAft>
              <a:buSzPct val="99000"/>
              <a:buFont typeface="Arial"/>
              <a:buChar char="•"/>
              <a:tabLst/>
            </a:pPr>
            <a:r>
              <a:rPr lang="en-US" kern="1200">
                <a:ea typeface="+mn-ea"/>
                <a:sym typeface="Arial"/>
              </a:rPr>
              <a:t>Loss is selected, then the hurricane event is used to generate damages and losses. </a:t>
            </a:r>
            <a:endParaRPr lang="en-US"/>
          </a:p>
        </p:txBody>
      </p:sp>
      <p:pic>
        <p:nvPicPr>
          <p:cNvPr id="8" name="Content Placeholder 7" descr="A screen shot of a map in ArcMap as well as the Results menu with the Storm Track selected.">
            <a:extLst>
              <a:ext uri="{FF2B5EF4-FFF2-40B4-BE49-F238E27FC236}">
                <a16:creationId xmlns:a16="http://schemas.microsoft.com/office/drawing/2014/main" id="{E359362D-3B91-4DC2-9A7C-B2467D3C78BA}"/>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675807" y="1152525"/>
            <a:ext cx="7792386" cy="2276475"/>
          </a:xfrm>
          <a:prstGeom prst="rect">
            <a:avLst/>
          </a:prstGeom>
        </p:spPr>
      </p:pic>
      <p:sp>
        <p:nvSpPr>
          <p:cNvPr id="9" name="Slide Number Placeholder 8">
            <a:extLst>
              <a:ext uri="{FF2B5EF4-FFF2-40B4-BE49-F238E27FC236}">
                <a16:creationId xmlns:a16="http://schemas.microsoft.com/office/drawing/2014/main" id="{531C59C5-62DF-419C-88AE-3BA34940E137}"/>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11</a:t>
            </a:fld>
            <a:endParaRPr lang="en-US"/>
          </a:p>
        </p:txBody>
      </p:sp>
    </p:spTree>
    <p:extLst>
      <p:ext uri="{BB962C8B-B14F-4D97-AF65-F5344CB8AC3E}">
        <p14:creationId xmlns:p14="http://schemas.microsoft.com/office/powerpoint/2010/main" val="306525673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Seven Return Period Events</a:t>
            </a:r>
          </a:p>
        </p:txBody>
      </p:sp>
      <p:sp>
        <p:nvSpPr>
          <p:cNvPr id="8" name="Content Placeholder 7">
            <a:extLst>
              <a:ext uri="{FF2B5EF4-FFF2-40B4-BE49-F238E27FC236}">
                <a16:creationId xmlns:a16="http://schemas.microsoft.com/office/drawing/2014/main" id="{E7C0097F-CB3E-4CB7-8B45-B8936FFBF056}"/>
              </a:ext>
            </a:extLst>
          </p:cNvPr>
          <p:cNvSpPr>
            <a:spLocks noGrp="1"/>
          </p:cNvSpPr>
          <p:nvPr>
            <p:ph sz="quarter" idx="13"/>
          </p:nvPr>
        </p:nvSpPr>
        <p:spPr>
          <a:xfrm>
            <a:off x="457200" y="1152525"/>
            <a:ext cx="8229600" cy="882756"/>
          </a:xfrm>
        </p:spPr>
        <p:txBody>
          <a:bodyPr>
            <a:normAutofit/>
          </a:bodyPr>
          <a:lstStyle/>
          <a:p>
            <a:pPr fontAlgn="auto">
              <a:spcBef>
                <a:spcPct val="100000"/>
              </a:spcBef>
              <a:spcAft>
                <a:spcPts val="0"/>
              </a:spcAft>
              <a:buSzPct val="99000"/>
              <a:tabLst/>
            </a:pPr>
            <a:r>
              <a:rPr lang="en-US" kern="1200" dirty="0">
                <a:sym typeface="Arial"/>
              </a:rPr>
              <a:t>Events Sorted by Total Loss for the study region</a:t>
            </a:r>
            <a:endParaRPr lang="en-US" dirty="0"/>
          </a:p>
        </p:txBody>
      </p:sp>
      <p:pic>
        <p:nvPicPr>
          <p:cNvPr id="10" name="Content Placeholder 9" descr="A graph showing the total direct economic loss due to hurricanes of differing return periods. The higher the return period (500 year, 1000 year, etc.) the higher the total direct economic loss. The 100 year event is highlighted and a corresponding study region is provided as an inset picture showing that the peak gust is 134 mph. The 500 year event is selected and an inset of the same study region is provided to illustrate a peak wind gust of 159 mph. The 500 year event is defined with the text, &quot;500 year event equals 0.2% cases are larger than this loss.&quot;">
            <a:extLst>
              <a:ext uri="{FF2B5EF4-FFF2-40B4-BE49-F238E27FC236}">
                <a16:creationId xmlns:a16="http://schemas.microsoft.com/office/drawing/2014/main" id="{62AF25F7-27C9-49EC-A868-BA6C87F8538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663077" y="2057400"/>
            <a:ext cx="5817845" cy="3648075"/>
          </a:xfrm>
          <a:prstGeom prst="rect">
            <a:avLst/>
          </a:prstGeom>
        </p:spPr>
      </p:pic>
      <p:sp>
        <p:nvSpPr>
          <p:cNvPr id="11" name="Slide Number Placeholder 10">
            <a:extLst>
              <a:ext uri="{FF2B5EF4-FFF2-40B4-BE49-F238E27FC236}">
                <a16:creationId xmlns:a16="http://schemas.microsoft.com/office/drawing/2014/main" id="{0E20E8E5-8021-408E-B303-24CE90C4E024}"/>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12</a:t>
            </a:fld>
            <a:endParaRPr lang="en-US"/>
          </a:p>
        </p:txBody>
      </p:sp>
    </p:spTree>
    <p:extLst>
      <p:ext uri="{BB962C8B-B14F-4D97-AF65-F5344CB8AC3E}">
        <p14:creationId xmlns:p14="http://schemas.microsoft.com/office/powerpoint/2010/main" val="21107481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5.1: 500-Year Event</a:t>
            </a:r>
          </a:p>
        </p:txBody>
      </p:sp>
      <p:sp>
        <p:nvSpPr>
          <p:cNvPr id="3" name="Content Placeholder 2">
            <a:extLst>
              <a:ext uri="{FF2B5EF4-FFF2-40B4-BE49-F238E27FC236}">
                <a16:creationId xmlns:a16="http://schemas.microsoft.com/office/drawing/2014/main" id="{8B2BEB28-F205-4F59-B3AC-D508571E3907}"/>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Discuss the windspeed distribution for this 500 year event. </a:t>
            </a:r>
          </a:p>
          <a:p>
            <a:pPr fontAlgn="auto">
              <a:spcBef>
                <a:spcPct val="100000"/>
              </a:spcBef>
              <a:spcAft>
                <a:spcPts val="0"/>
              </a:spcAft>
              <a:buSzPct val="99000"/>
              <a:tabLst/>
            </a:pPr>
            <a:r>
              <a:rPr lang="en-US" kern="1200">
                <a:sym typeface="Arial"/>
              </a:rPr>
              <a:t>Time: 5 minutes</a:t>
            </a:r>
            <a:endParaRPr lang="en-US"/>
          </a:p>
        </p:txBody>
      </p:sp>
      <p:sp>
        <p:nvSpPr>
          <p:cNvPr id="6" name="Slide Number Placeholder 5">
            <a:extLst>
              <a:ext uri="{FF2B5EF4-FFF2-40B4-BE49-F238E27FC236}">
                <a16:creationId xmlns:a16="http://schemas.microsoft.com/office/drawing/2014/main" id="{2C726CA2-FDF4-4611-875A-089361FE4C97}"/>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13</a:t>
            </a:fld>
            <a:endParaRPr lang="en-US"/>
          </a:p>
        </p:txBody>
      </p:sp>
    </p:spTree>
    <p:extLst>
      <p:ext uri="{BB962C8B-B14F-4D97-AF65-F5344CB8AC3E}">
        <p14:creationId xmlns:p14="http://schemas.microsoft.com/office/powerpoint/2010/main" val="362480791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5.1: 500-Year Event </a:t>
            </a:r>
          </a:p>
        </p:txBody>
      </p:sp>
      <p:sp>
        <p:nvSpPr>
          <p:cNvPr id="7" name="Content Placeholder 6">
            <a:extLst>
              <a:ext uri="{FF2B5EF4-FFF2-40B4-BE49-F238E27FC236}">
                <a16:creationId xmlns:a16="http://schemas.microsoft.com/office/drawing/2014/main" id="{6738054E-19EC-4744-9882-4601B5A6B679}"/>
              </a:ext>
            </a:extLst>
          </p:cNvPr>
          <p:cNvSpPr>
            <a:spLocks noGrp="1"/>
          </p:cNvSpPr>
          <p:nvPr>
            <p:ph sz="quarter" idx="14"/>
          </p:nvPr>
        </p:nvSpPr>
        <p:spPr/>
        <p:txBody>
          <a:bodyPr>
            <a:normAutofit fontScale="70000" lnSpcReduction="20000"/>
          </a:bodyPr>
          <a:lstStyle/>
          <a:p>
            <a:pPr fontAlgn="auto">
              <a:spcBef>
                <a:spcPct val="100000"/>
              </a:spcBef>
              <a:spcAft>
                <a:spcPts val="0"/>
              </a:spcAft>
              <a:buSzPct val="99000"/>
              <a:tabLst/>
            </a:pPr>
            <a:r>
              <a:rPr lang="en-US" kern="1200">
                <a:sym typeface="Arial"/>
              </a:rPr>
              <a:t> </a:t>
            </a:r>
          </a:p>
          <a:p>
            <a:pPr fontAlgn="auto">
              <a:spcBef>
                <a:spcPct val="100000"/>
              </a:spcBef>
              <a:spcAft>
                <a:spcPts val="0"/>
              </a:spcAft>
              <a:buSzPct val="99000"/>
              <a:tabLst/>
            </a:pPr>
            <a:r>
              <a:rPr lang="en-US" kern="1200">
                <a:sym typeface="Arial"/>
              </a:rPr>
              <a:t>Discuss the windspeed distribution for this 500 year event. </a:t>
            </a:r>
          </a:p>
          <a:p>
            <a:pPr marL="254000" lvl="1" indent="-254000" fontAlgn="auto">
              <a:spcBef>
                <a:spcPct val="100000"/>
              </a:spcBef>
              <a:spcAft>
                <a:spcPts val="0"/>
              </a:spcAft>
              <a:buSzPct val="99000"/>
              <a:buFont typeface="Arial"/>
              <a:buChar char="•"/>
              <a:tabLst/>
            </a:pPr>
            <a:r>
              <a:rPr lang="en-US" kern="1200">
                <a:ea typeface="+mn-ea"/>
                <a:sym typeface="Arial"/>
              </a:rPr>
              <a:t>Where do you expect the highest and lowest losses?</a:t>
            </a:r>
          </a:p>
          <a:p>
            <a:pPr marL="254000" lvl="1" indent="-254000" fontAlgn="auto">
              <a:spcBef>
                <a:spcPct val="100000"/>
              </a:spcBef>
              <a:spcAft>
                <a:spcPts val="0"/>
              </a:spcAft>
              <a:buSzPct val="99000"/>
              <a:buFont typeface="Arial"/>
              <a:buChar char="•"/>
              <a:tabLst/>
            </a:pPr>
            <a:r>
              <a:rPr lang="en-US" kern="1200">
                <a:ea typeface="+mn-ea"/>
                <a:sym typeface="Arial"/>
              </a:rPr>
              <a:t>Is every Census tract experiencing a 500 year event (individually)? </a:t>
            </a:r>
            <a:endParaRPr lang="en-US"/>
          </a:p>
        </p:txBody>
      </p:sp>
      <p:pic>
        <p:nvPicPr>
          <p:cNvPr id="8" name="Content Placeholder 7" descr="Map in ArcMap showing windspeed distribution for a 500 year event.">
            <a:extLst>
              <a:ext uri="{FF2B5EF4-FFF2-40B4-BE49-F238E27FC236}">
                <a16:creationId xmlns:a16="http://schemas.microsoft.com/office/drawing/2014/main" id="{B3FD26C5-4840-4466-88E5-BA27CB350E37}"/>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349490" y="1152525"/>
            <a:ext cx="6445020" cy="2276475"/>
          </a:xfrm>
          <a:prstGeom prst="rect">
            <a:avLst/>
          </a:prstGeom>
        </p:spPr>
      </p:pic>
      <p:sp>
        <p:nvSpPr>
          <p:cNvPr id="9" name="Slide Number Placeholder 8">
            <a:extLst>
              <a:ext uri="{FF2B5EF4-FFF2-40B4-BE49-F238E27FC236}">
                <a16:creationId xmlns:a16="http://schemas.microsoft.com/office/drawing/2014/main" id="{4785EF9E-6664-4DE6-8CE9-540E1176F7F9}"/>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14</a:t>
            </a:fld>
            <a:endParaRPr lang="en-US"/>
          </a:p>
        </p:txBody>
      </p:sp>
    </p:spTree>
    <p:extLst>
      <p:ext uri="{BB962C8B-B14F-4D97-AF65-F5344CB8AC3E}">
        <p14:creationId xmlns:p14="http://schemas.microsoft.com/office/powerpoint/2010/main" val="6353455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Outputs: Return Period Event</a:t>
            </a:r>
          </a:p>
        </p:txBody>
      </p:sp>
      <p:sp>
        <p:nvSpPr>
          <p:cNvPr id="3" name="Content Placeholder 2">
            <a:extLst>
              <a:ext uri="{FF2B5EF4-FFF2-40B4-BE49-F238E27FC236}">
                <a16:creationId xmlns:a16="http://schemas.microsoft.com/office/drawing/2014/main" id="{9E593F2E-C5EA-42C9-83CB-0F697685AFC3}"/>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n-US" kern="1200">
                <a:sym typeface="Arial"/>
              </a:rPr>
              <a:t> Seven Return Period Events</a:t>
            </a:r>
          </a:p>
          <a:p>
            <a:pPr marL="254000" lvl="1" indent="-254000" fontAlgn="auto">
              <a:spcBef>
                <a:spcPct val="100000"/>
              </a:spcBef>
              <a:spcAft>
                <a:spcPts val="0"/>
              </a:spcAft>
              <a:buSzPct val="99000"/>
              <a:buFont typeface="Arial"/>
              <a:buChar char="•"/>
              <a:tabLst/>
            </a:pPr>
            <a:r>
              <a:rPr lang="en-US" kern="1200">
                <a:ea typeface="+mn-ea"/>
                <a:sym typeface="Arial"/>
              </a:rPr>
              <a:t>Seven single storm scenarios from 100,000 year storm database</a:t>
            </a:r>
          </a:p>
          <a:p>
            <a:pPr marL="254000" lvl="1" indent="-254000" fontAlgn="auto">
              <a:spcBef>
                <a:spcPct val="100000"/>
              </a:spcBef>
              <a:spcAft>
                <a:spcPts val="0"/>
              </a:spcAft>
              <a:buSzPct val="99000"/>
              <a:buFont typeface="Arial"/>
              <a:buChar char="•"/>
              <a:tabLst/>
            </a:pPr>
            <a:r>
              <a:rPr lang="en-US" kern="1200">
                <a:ea typeface="+mn-ea"/>
                <a:sym typeface="Arial"/>
              </a:rPr>
              <a:t>Representation of the return period losses for study region: 10, 20, 50, 100, 200, 500, 1,000 years</a:t>
            </a:r>
          </a:p>
          <a:p>
            <a:pPr marL="254000" lvl="1" indent="-254000" fontAlgn="auto">
              <a:spcBef>
                <a:spcPct val="100000"/>
              </a:spcBef>
              <a:spcAft>
                <a:spcPts val="0"/>
              </a:spcAft>
              <a:buSzPct val="99000"/>
              <a:buFont typeface="Arial"/>
              <a:buChar char="•"/>
              <a:tabLst/>
            </a:pPr>
            <a:r>
              <a:rPr lang="en-US" kern="1200">
                <a:ea typeface="+mn-ea"/>
                <a:sym typeface="Arial"/>
              </a:rPr>
              <a:t>Return periods are based on total direct economic loss for entire study region</a:t>
            </a:r>
          </a:p>
          <a:p>
            <a:pPr fontAlgn="auto">
              <a:spcBef>
                <a:spcPct val="100000"/>
              </a:spcBef>
              <a:spcAft>
                <a:spcPts val="0"/>
              </a:spcAft>
              <a:buSzPct val="99000"/>
              <a:tabLst/>
            </a:pPr>
            <a:r>
              <a:rPr lang="en-US" kern="1200">
                <a:sym typeface="Arial"/>
              </a:rPr>
              <a:t>Full set of results provided</a:t>
            </a:r>
          </a:p>
          <a:p>
            <a:pPr marL="254000" lvl="1" indent="-254000" fontAlgn="auto">
              <a:spcBef>
                <a:spcPct val="100000"/>
              </a:spcBef>
              <a:spcAft>
                <a:spcPts val="0"/>
              </a:spcAft>
              <a:buSzPct val="99000"/>
              <a:buFont typeface="Arial"/>
              <a:buChar char="•"/>
              <a:tabLst/>
            </a:pPr>
            <a:r>
              <a:rPr lang="en-US" kern="1200">
                <a:ea typeface="+mn-ea"/>
                <a:sym typeface="Arial"/>
              </a:rPr>
              <a:t>Damage, debris, shelter, etc.</a:t>
            </a:r>
          </a:p>
          <a:p>
            <a:pPr marL="254000" lvl="1" indent="-254000" fontAlgn="auto">
              <a:spcBef>
                <a:spcPct val="100000"/>
              </a:spcBef>
              <a:spcAft>
                <a:spcPts val="0"/>
              </a:spcAft>
              <a:buSzPct val="99000"/>
              <a:buFont typeface="Arial"/>
              <a:buChar char="•"/>
              <a:tabLst/>
            </a:pPr>
            <a:r>
              <a:rPr lang="en-US" kern="1200">
                <a:ea typeface="+mn-ea"/>
                <a:sym typeface="Arial"/>
              </a:rPr>
              <a:t>Dollar losses</a:t>
            </a:r>
            <a:endParaRPr lang="en-US"/>
          </a:p>
        </p:txBody>
      </p:sp>
      <p:sp>
        <p:nvSpPr>
          <p:cNvPr id="6" name="Slide Number Placeholder 5">
            <a:extLst>
              <a:ext uri="{FF2B5EF4-FFF2-40B4-BE49-F238E27FC236}">
                <a16:creationId xmlns:a16="http://schemas.microsoft.com/office/drawing/2014/main" id="{EE44FFE8-D175-46E0-93C1-933D8C70CB3B}"/>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15</a:t>
            </a:fld>
            <a:endParaRPr lang="en-US"/>
          </a:p>
        </p:txBody>
      </p:sp>
    </p:spTree>
    <p:extLst>
      <p:ext uri="{BB962C8B-B14F-4D97-AF65-F5344CB8AC3E}">
        <p14:creationId xmlns:p14="http://schemas.microsoft.com/office/powerpoint/2010/main" val="1268041300"/>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Study Region Characteristics &amp; Losses</a:t>
            </a:r>
          </a:p>
        </p:txBody>
      </p:sp>
      <p:sp>
        <p:nvSpPr>
          <p:cNvPr id="3" name="Content Placeholder 2">
            <a:extLst>
              <a:ext uri="{FF2B5EF4-FFF2-40B4-BE49-F238E27FC236}">
                <a16:creationId xmlns:a16="http://schemas.microsoft.com/office/drawing/2014/main" id="{7BA689AD-F578-4DD0-88FE-A3446C85C3D0}"/>
              </a:ext>
            </a:extLst>
          </p:cNvPr>
          <p:cNvSpPr>
            <a:spLocks noGrp="1"/>
          </p:cNvSpPr>
          <p:nvPr>
            <p:ph sz="quarter" idx="13"/>
          </p:nvPr>
        </p:nvSpPr>
        <p:spPr/>
        <p:txBody>
          <a:bodyPr>
            <a:normAutofit/>
          </a:bodyPr>
          <a:lstStyle/>
          <a:p>
            <a:pPr fontAlgn="auto">
              <a:spcBef>
                <a:spcPct val="100000"/>
              </a:spcBef>
              <a:buSzPct val="99000"/>
              <a:tabLst/>
            </a:pPr>
            <a:r>
              <a:rPr lang="en-US" kern="1200" dirty="0">
                <a:sym typeface="Arial"/>
              </a:rPr>
              <a:t>There are many different ways to produce a 100-year loss for a given study region.</a:t>
            </a:r>
          </a:p>
          <a:p>
            <a:pPr>
              <a:spcBef>
                <a:spcPct val="100000"/>
              </a:spcBef>
              <a:buSzPct val="99000"/>
            </a:pPr>
            <a:r>
              <a:rPr lang="en-US" kern="1200" dirty="0">
                <a:sym typeface="Arial"/>
              </a:rPr>
              <a:t>*These very different storms can produce identical dollar losses for the same study region.</a:t>
            </a:r>
            <a:endParaRPr lang="en-US" dirty="0"/>
          </a:p>
        </p:txBody>
      </p:sp>
      <p:pic>
        <p:nvPicPr>
          <p:cNvPr id="9" name="Content Placeholder 8" descr="Two screen shots. The first is a screen shot of a map depicting an intense, small storm, over a populated area. The second is a screen shot of a map in ArcMap depicting a less intense, larger storm over an entire study region.">
            <a:extLst>
              <a:ext uri="{FF2B5EF4-FFF2-40B4-BE49-F238E27FC236}">
                <a16:creationId xmlns:a16="http://schemas.microsoft.com/office/drawing/2014/main" id="{F75BF8FD-D327-40FC-A95F-67F98E54A989}"/>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1939667" y="3471863"/>
            <a:ext cx="5264666" cy="2233612"/>
          </a:xfrm>
          <a:prstGeom prst="rect">
            <a:avLst/>
          </a:prstGeom>
        </p:spPr>
      </p:pic>
      <p:sp>
        <p:nvSpPr>
          <p:cNvPr id="10" name="Slide Number Placeholder 9">
            <a:extLst>
              <a:ext uri="{FF2B5EF4-FFF2-40B4-BE49-F238E27FC236}">
                <a16:creationId xmlns:a16="http://schemas.microsoft.com/office/drawing/2014/main" id="{ACB8F024-72F7-4DB3-B76D-2A4639FFF3C1}"/>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16</a:t>
            </a:fld>
            <a:endParaRPr lang="en-US"/>
          </a:p>
        </p:txBody>
      </p:sp>
    </p:spTree>
    <p:extLst>
      <p:ext uri="{BB962C8B-B14F-4D97-AF65-F5344CB8AC3E}">
        <p14:creationId xmlns:p14="http://schemas.microsoft.com/office/powerpoint/2010/main" val="352769652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Study Region Characteristics &amp; Losses</a:t>
            </a:r>
          </a:p>
        </p:txBody>
      </p:sp>
      <p:sp>
        <p:nvSpPr>
          <p:cNvPr id="7" name="Content Placeholder 6">
            <a:extLst>
              <a:ext uri="{FF2B5EF4-FFF2-40B4-BE49-F238E27FC236}">
                <a16:creationId xmlns:a16="http://schemas.microsoft.com/office/drawing/2014/main" id="{BB2B6D72-D9BB-4923-8107-32C1881ACE83}"/>
              </a:ext>
            </a:extLst>
          </p:cNvPr>
          <p:cNvSpPr>
            <a:spLocks noGrp="1"/>
          </p:cNvSpPr>
          <p:nvPr>
            <p:ph sz="quarter" idx="14"/>
          </p:nvPr>
        </p:nvSpPr>
        <p:spPr/>
        <p:txBody>
          <a:bodyPr>
            <a:normAutofit fontScale="92500" lnSpcReduction="10000"/>
          </a:bodyPr>
          <a:lstStyle/>
          <a:p>
            <a:pPr>
              <a:spcBef>
                <a:spcPct val="100000"/>
              </a:spcBef>
              <a:buSzPct val="99000"/>
            </a:pPr>
            <a:r>
              <a:rPr lang="en-US" kern="1200">
                <a:sym typeface="Arial"/>
              </a:rPr>
              <a:t> Even though both of these study regions contain Charlotte County, Florida, they will have very </a:t>
            </a:r>
            <a:r>
              <a:rPr lang="en-US" b="1" kern="1200">
                <a:sym typeface="Arial"/>
              </a:rPr>
              <a:t>different</a:t>
            </a:r>
            <a:r>
              <a:rPr lang="en-US" kern="1200">
                <a:sym typeface="Arial"/>
              </a:rPr>
              <a:t> probabilistic scenarios because the events are selected by finding all probabilistic events that intersect the study region and ranked based upon the losses to the </a:t>
            </a:r>
            <a:r>
              <a:rPr lang="en-US" b="1" kern="1200">
                <a:sym typeface="Arial"/>
              </a:rPr>
              <a:t>study region</a:t>
            </a:r>
            <a:r>
              <a:rPr lang="en-US" kern="1200">
                <a:sym typeface="Arial"/>
              </a:rPr>
              <a:t>. </a:t>
            </a:r>
            <a:endParaRPr lang="en-US"/>
          </a:p>
        </p:txBody>
      </p:sp>
      <p:pic>
        <p:nvPicPr>
          <p:cNvPr id="8" name="Content Placeholder 7" descr="A composite image of two study regions centered on Charlotte County, Florida. The image on the left is of a study region that contains only Charlotte County and has a storm track that parallels the coast, but never makes landfall. The second image is of a study region that is made of Sarasota, Desoto, Charlotte, and Lee Counties with a storm track that makes landfall at the border between Sarasota and Charlotte counties. These are both labeled as 100-year probabilistic events for their respective study regions.">
            <a:extLst>
              <a:ext uri="{FF2B5EF4-FFF2-40B4-BE49-F238E27FC236}">
                <a16:creationId xmlns:a16="http://schemas.microsoft.com/office/drawing/2014/main" id="{94B252E0-A3BA-4670-977C-715D8B6A0A49}"/>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584759" y="1152525"/>
            <a:ext cx="5974482" cy="2276475"/>
          </a:xfrm>
          <a:prstGeom prst="rect">
            <a:avLst/>
          </a:prstGeom>
        </p:spPr>
      </p:pic>
      <p:sp>
        <p:nvSpPr>
          <p:cNvPr id="9" name="Slide Number Placeholder 8">
            <a:extLst>
              <a:ext uri="{FF2B5EF4-FFF2-40B4-BE49-F238E27FC236}">
                <a16:creationId xmlns:a16="http://schemas.microsoft.com/office/drawing/2014/main" id="{7463660F-1440-40FF-AF4C-E595CDC5DBFF}"/>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17</a:t>
            </a:fld>
            <a:endParaRPr lang="en-US"/>
          </a:p>
        </p:txBody>
      </p:sp>
    </p:spTree>
    <p:extLst>
      <p:ext uri="{BB962C8B-B14F-4D97-AF65-F5344CB8AC3E}">
        <p14:creationId xmlns:p14="http://schemas.microsoft.com/office/powerpoint/2010/main" val="312099836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Uses of Probabilistic Layers</a:t>
            </a:r>
          </a:p>
        </p:txBody>
      </p:sp>
      <p:sp>
        <p:nvSpPr>
          <p:cNvPr id="3" name="Content Placeholder 2">
            <a:extLst>
              <a:ext uri="{FF2B5EF4-FFF2-40B4-BE49-F238E27FC236}">
                <a16:creationId xmlns:a16="http://schemas.microsoft.com/office/drawing/2014/main" id="{00B5F22F-46B4-4868-9220-3B25567EAEE0}"/>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kern="1200" dirty="0">
                <a:sym typeface="Arial"/>
              </a:rPr>
              <a:t>Wind speed Maps in Table of Contents window </a:t>
            </a:r>
          </a:p>
          <a:p>
            <a:pPr marL="254000" lvl="1" indent="-254000" fontAlgn="auto">
              <a:spcBef>
                <a:spcPct val="100000"/>
              </a:spcBef>
              <a:buSzPct val="99000"/>
              <a:buFont typeface="Arial"/>
              <a:buChar char="•"/>
              <a:tabLst/>
            </a:pPr>
            <a:r>
              <a:rPr lang="en-US" kern="1200" dirty="0">
                <a:ea typeface="+mn-ea"/>
                <a:sym typeface="Arial"/>
              </a:rPr>
              <a:t>Mitigation plan: identifies the windspeed each location individually plans for with respect to each probabilistic interval (10 </a:t>
            </a:r>
            <a:r>
              <a:rPr lang="en-US" kern="1200" dirty="0" err="1">
                <a:ea typeface="+mn-ea"/>
                <a:sym typeface="Arial"/>
              </a:rPr>
              <a:t>yr</a:t>
            </a:r>
            <a:r>
              <a:rPr lang="en-US" kern="1200" dirty="0">
                <a:ea typeface="+mn-ea"/>
                <a:sym typeface="Arial"/>
              </a:rPr>
              <a:t>, 100 </a:t>
            </a:r>
            <a:r>
              <a:rPr lang="en-US" kern="1200" dirty="0" err="1">
                <a:ea typeface="+mn-ea"/>
                <a:sym typeface="Arial"/>
              </a:rPr>
              <a:t>yr</a:t>
            </a:r>
            <a:r>
              <a:rPr lang="en-US" kern="1200" dirty="0">
                <a:ea typeface="+mn-ea"/>
                <a:sym typeface="Arial"/>
              </a:rPr>
              <a:t>, etc.) </a:t>
            </a:r>
          </a:p>
          <a:p>
            <a:pPr marL="254000" lvl="1" indent="-254000" fontAlgn="auto">
              <a:spcBef>
                <a:spcPct val="100000"/>
              </a:spcBef>
              <a:buSzPct val="99000"/>
              <a:buFont typeface="Arial"/>
              <a:buChar char="•"/>
              <a:tabLst/>
            </a:pPr>
            <a:r>
              <a:rPr lang="en-US" kern="1200" dirty="0">
                <a:ea typeface="+mn-ea"/>
                <a:sym typeface="Arial"/>
              </a:rPr>
              <a:t>Construction design: identifies the windspeed buildings should be able to withstand</a:t>
            </a:r>
          </a:p>
          <a:p>
            <a:pPr>
              <a:spcBef>
                <a:spcPct val="100000"/>
              </a:spcBef>
              <a:buSzPct val="99000"/>
            </a:pPr>
            <a:r>
              <a:rPr lang="en-US" kern="1200" dirty="0">
                <a:sym typeface="Arial"/>
              </a:rPr>
              <a:t>NOTE: Wind building characteristics distributions can model changes in construction wind resistance.</a:t>
            </a:r>
            <a:endParaRPr lang="en-US" dirty="0"/>
          </a:p>
        </p:txBody>
      </p:sp>
      <p:pic>
        <p:nvPicPr>
          <p:cNvPr id="8" name="Content Placeholder 7" descr="Table showing wind building characteristics.">
            <a:extLst>
              <a:ext uri="{FF2B5EF4-FFF2-40B4-BE49-F238E27FC236}">
                <a16:creationId xmlns:a16="http://schemas.microsoft.com/office/drawing/2014/main" id="{D9D9E78F-2D7C-47C4-B2CF-51F60D0DBD2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5362" y="1938337"/>
            <a:ext cx="3648075" cy="2990850"/>
          </a:xfrm>
          <a:prstGeom prst="rect">
            <a:avLst/>
          </a:prstGeom>
        </p:spPr>
      </p:pic>
      <p:sp>
        <p:nvSpPr>
          <p:cNvPr id="9" name="Slide Number Placeholder 8">
            <a:extLst>
              <a:ext uri="{FF2B5EF4-FFF2-40B4-BE49-F238E27FC236}">
                <a16:creationId xmlns:a16="http://schemas.microsoft.com/office/drawing/2014/main" id="{DD313B3F-B403-4857-967B-3DFB1695DF8A}"/>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18</a:t>
            </a:fld>
            <a:endParaRPr lang="en-US"/>
          </a:p>
        </p:txBody>
      </p:sp>
    </p:spTree>
    <p:extLst>
      <p:ext uri="{BB962C8B-B14F-4D97-AF65-F5344CB8AC3E}">
        <p14:creationId xmlns:p14="http://schemas.microsoft.com/office/powerpoint/2010/main" val="469687836"/>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Uses of Probabilistic Layers</a:t>
            </a:r>
          </a:p>
        </p:txBody>
      </p:sp>
      <p:sp>
        <p:nvSpPr>
          <p:cNvPr id="3" name="Content Placeholder 2">
            <a:extLst>
              <a:ext uri="{FF2B5EF4-FFF2-40B4-BE49-F238E27FC236}">
                <a16:creationId xmlns:a16="http://schemas.microsoft.com/office/drawing/2014/main" id="{752F0B98-1398-4E95-BA14-B9F49DAD406D}"/>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dirty="0">
                <a:sym typeface="Arial"/>
              </a:rPr>
              <a:t>Probabilistic Event Scenarios </a:t>
            </a:r>
          </a:p>
          <a:p>
            <a:pPr marL="254000" lvl="1" indent="-254000" fontAlgn="auto">
              <a:spcBef>
                <a:spcPct val="100000"/>
              </a:spcBef>
              <a:spcAft>
                <a:spcPts val="0"/>
              </a:spcAft>
              <a:buSzPct val="99000"/>
              <a:buFont typeface="Arial"/>
              <a:buChar char="•"/>
              <a:tabLst/>
            </a:pPr>
            <a:r>
              <a:rPr lang="en-US" kern="1200" dirty="0">
                <a:ea typeface="+mn-ea"/>
                <a:sym typeface="Arial"/>
              </a:rPr>
              <a:t>Layers used in mitigation and planning situations to understand overall losses to the jurisdiction for each recurrence interval event.</a:t>
            </a:r>
          </a:p>
          <a:p>
            <a:pPr marL="254000" lvl="1" indent="-254000" fontAlgn="auto">
              <a:spcBef>
                <a:spcPct val="100000"/>
              </a:spcBef>
              <a:spcAft>
                <a:spcPts val="0"/>
              </a:spcAft>
              <a:buSzPct val="99000"/>
              <a:buFont typeface="Arial"/>
              <a:buChar char="•"/>
              <a:tabLst/>
            </a:pPr>
            <a:r>
              <a:rPr lang="en-US" kern="1200" dirty="0">
                <a:ea typeface="+mn-ea"/>
                <a:sym typeface="Arial"/>
              </a:rPr>
              <a:t>Demonstrate the damages and losses if an actual hurricane affected the area </a:t>
            </a:r>
          </a:p>
          <a:p>
            <a:pPr marL="254000" lvl="1" indent="-254000" fontAlgn="auto">
              <a:spcBef>
                <a:spcPct val="100000"/>
              </a:spcBef>
              <a:spcAft>
                <a:spcPts val="0"/>
              </a:spcAft>
              <a:buSzPct val="99000"/>
              <a:buFont typeface="Arial"/>
              <a:buChar char="•"/>
              <a:tabLst/>
            </a:pPr>
            <a:r>
              <a:rPr lang="en-US" kern="1200" dirty="0">
                <a:ea typeface="+mn-ea"/>
                <a:sym typeface="Arial"/>
              </a:rPr>
              <a:t>Example: debris planning, sheltering planning, and response and recovery exercises</a:t>
            </a:r>
            <a:endParaRPr lang="en-US" dirty="0"/>
          </a:p>
        </p:txBody>
      </p:sp>
      <p:pic>
        <p:nvPicPr>
          <p:cNvPr id="8" name="Content Placeholder 7" descr="Thematic map showing displaced households.">
            <a:extLst>
              <a:ext uri="{FF2B5EF4-FFF2-40B4-BE49-F238E27FC236}">
                <a16:creationId xmlns:a16="http://schemas.microsoft.com/office/drawing/2014/main" id="{CC3924E6-6B0E-4FEC-96FE-2BE7507AD8C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47947" y="1152525"/>
            <a:ext cx="2762906" cy="4562475"/>
          </a:xfrm>
          <a:prstGeom prst="rect">
            <a:avLst/>
          </a:prstGeom>
        </p:spPr>
      </p:pic>
      <p:sp>
        <p:nvSpPr>
          <p:cNvPr id="9" name="Slide Number Placeholder 8">
            <a:extLst>
              <a:ext uri="{FF2B5EF4-FFF2-40B4-BE49-F238E27FC236}">
                <a16:creationId xmlns:a16="http://schemas.microsoft.com/office/drawing/2014/main" id="{CDE617EA-AC91-4132-B7E8-62C7E76B867F}"/>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19</a:t>
            </a:fld>
            <a:endParaRPr lang="en-US"/>
          </a:p>
        </p:txBody>
      </p:sp>
    </p:spTree>
    <p:extLst>
      <p:ext uri="{BB962C8B-B14F-4D97-AF65-F5344CB8AC3E}">
        <p14:creationId xmlns:p14="http://schemas.microsoft.com/office/powerpoint/2010/main" val="395195753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Goal and Objectives</a:t>
            </a:r>
          </a:p>
        </p:txBody>
      </p:sp>
      <p:sp>
        <p:nvSpPr>
          <p:cNvPr id="3" name="Content Placeholder 2">
            <a:extLst>
              <a:ext uri="{FF2B5EF4-FFF2-40B4-BE49-F238E27FC236}">
                <a16:creationId xmlns:a16="http://schemas.microsoft.com/office/drawing/2014/main" id="{7963BA30-77CB-4554-8377-2D18F302B93B}"/>
              </a:ext>
            </a:extLst>
          </p:cNvPr>
          <p:cNvSpPr>
            <a:spLocks noGrp="1"/>
          </p:cNvSpPr>
          <p:nvPr>
            <p:ph idx="1"/>
          </p:nvPr>
        </p:nvSpPr>
        <p:spPr/>
        <p:txBody>
          <a:bodyPr/>
          <a:lstStyle/>
          <a:p>
            <a:pPr fontAlgn="auto">
              <a:spcBef>
                <a:spcPct val="100000"/>
              </a:spcBef>
              <a:buSzPct val="99000"/>
              <a:tabLst/>
            </a:pPr>
            <a:r>
              <a:rPr lang="en-US" kern="1200">
                <a:sym typeface="Arial"/>
              </a:rPr>
              <a:t> Goal: To provide an overview of the set of probabilistic storm scenarios available to users in Hazus.</a:t>
            </a:r>
          </a:p>
          <a:p>
            <a:pPr fontAlgn="auto">
              <a:spcBef>
                <a:spcPct val="100000"/>
              </a:spcBef>
              <a:buSzPct val="99000"/>
              <a:tabLst/>
            </a:pPr>
            <a:r>
              <a:rPr lang="en-US" kern="1200">
                <a:sym typeface="Arial"/>
              </a:rPr>
              <a:t>After completing this lesson, you will be able to:</a:t>
            </a:r>
          </a:p>
          <a:p>
            <a:pPr marL="254000" lvl="1" indent="-254000">
              <a:spcBef>
                <a:spcPct val="100000"/>
              </a:spcBef>
              <a:buSzPct val="99000"/>
            </a:pPr>
            <a:r>
              <a:rPr lang="en-US" kern="1200">
                <a:sym typeface="Arial"/>
              </a:rPr>
              <a:t>Discuss the differences in the probabilistic analyses in Hazus</a:t>
            </a:r>
            <a:endParaRPr lang="en-US"/>
          </a:p>
        </p:txBody>
      </p:sp>
      <p:sp>
        <p:nvSpPr>
          <p:cNvPr id="6" name="Slide Number Placeholder 5">
            <a:extLst>
              <a:ext uri="{FF2B5EF4-FFF2-40B4-BE49-F238E27FC236}">
                <a16:creationId xmlns:a16="http://schemas.microsoft.com/office/drawing/2014/main" id="{3A273846-0AD2-4A3C-9F30-E110EB94B102}"/>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2</a:t>
            </a:fld>
            <a:endParaRPr lang="en-US"/>
          </a:p>
        </p:txBody>
      </p:sp>
    </p:spTree>
    <p:extLst>
      <p:ext uri="{BB962C8B-B14F-4D97-AF65-F5344CB8AC3E}">
        <p14:creationId xmlns:p14="http://schemas.microsoft.com/office/powerpoint/2010/main" val="108995051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Probabilistic Losses</a:t>
            </a:r>
          </a:p>
        </p:txBody>
      </p:sp>
      <p:sp>
        <p:nvSpPr>
          <p:cNvPr id="3" name="Content Placeholder 2">
            <a:extLst>
              <a:ext uri="{FF2B5EF4-FFF2-40B4-BE49-F238E27FC236}">
                <a16:creationId xmlns:a16="http://schemas.microsoft.com/office/drawing/2014/main" id="{3E4279D9-6432-4856-A972-2D71C0C34D37}"/>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dirty="0">
                <a:sym typeface="Arial"/>
              </a:rPr>
              <a:t>Building Economic Losses </a:t>
            </a:r>
          </a:p>
          <a:p>
            <a:pPr marL="254000" lvl="1" indent="-254000" fontAlgn="auto">
              <a:spcBef>
                <a:spcPct val="100000"/>
              </a:spcBef>
              <a:buSzPct val="99000"/>
              <a:buFont typeface="Arial"/>
              <a:buChar char="•"/>
              <a:tabLst/>
            </a:pPr>
            <a:r>
              <a:rPr lang="en-US" kern="1200" dirty="0">
                <a:ea typeface="+mn-ea"/>
                <a:sym typeface="Arial"/>
              </a:rPr>
              <a:t>Seven Return Period Events</a:t>
            </a:r>
          </a:p>
          <a:p>
            <a:pPr marL="254000" lvl="1" indent="-254000" fontAlgn="auto">
              <a:spcBef>
                <a:spcPct val="100000"/>
              </a:spcBef>
              <a:buSzPct val="99000"/>
              <a:buFont typeface="Arial"/>
              <a:buChar char="•"/>
              <a:tabLst/>
            </a:pPr>
            <a:r>
              <a:rPr lang="en-US" kern="1200" dirty="0">
                <a:ea typeface="+mn-ea"/>
                <a:sym typeface="Arial"/>
              </a:rPr>
              <a:t>Annualized: the estimated long-term value of losses to the general building stock averaged on an annual basis for a specific hazard type</a:t>
            </a:r>
          </a:p>
          <a:p>
            <a:pPr fontAlgn="auto">
              <a:spcBef>
                <a:spcPct val="100000"/>
              </a:spcBef>
              <a:buSzPct val="99000"/>
              <a:tabLst/>
            </a:pPr>
            <a:r>
              <a:rPr lang="en-US" kern="1200" dirty="0">
                <a:sym typeface="Arial"/>
              </a:rPr>
              <a:t>All other results </a:t>
            </a:r>
          </a:p>
          <a:p>
            <a:pPr marL="254000" lvl="1" indent="-254000">
              <a:spcBef>
                <a:spcPct val="100000"/>
              </a:spcBef>
              <a:buSzPct val="99000"/>
            </a:pPr>
            <a:r>
              <a:rPr lang="en-US" kern="1200" dirty="0">
                <a:sym typeface="Arial"/>
              </a:rPr>
              <a:t>Seven Return Period Events</a:t>
            </a:r>
            <a:endParaRPr lang="en-US" dirty="0"/>
          </a:p>
        </p:txBody>
      </p:sp>
      <p:pic>
        <p:nvPicPr>
          <p:cNvPr id="8" name="Content Placeholder 7" descr="Screen shot of both the Debris Analysis Results window and the Building Economic Loss By Occupancy window. For both of the windows, the Return Period is set at 100 Year Event.">
            <a:extLst>
              <a:ext uri="{FF2B5EF4-FFF2-40B4-BE49-F238E27FC236}">
                <a16:creationId xmlns:a16="http://schemas.microsoft.com/office/drawing/2014/main" id="{46A756E8-AE49-472A-BAB7-8A090B8728A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442258"/>
            <a:ext cx="4114800" cy="3983009"/>
          </a:xfrm>
          <a:prstGeom prst="rect">
            <a:avLst/>
          </a:prstGeom>
        </p:spPr>
      </p:pic>
      <p:sp>
        <p:nvSpPr>
          <p:cNvPr id="9" name="Slide Number Placeholder 8">
            <a:extLst>
              <a:ext uri="{FF2B5EF4-FFF2-40B4-BE49-F238E27FC236}">
                <a16:creationId xmlns:a16="http://schemas.microsoft.com/office/drawing/2014/main" id="{F7E8E1F4-9B81-4479-87E5-9DBB1A0AA03B}"/>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20</a:t>
            </a:fld>
            <a:endParaRPr lang="en-US"/>
          </a:p>
        </p:txBody>
      </p:sp>
    </p:spTree>
    <p:extLst>
      <p:ext uri="{BB962C8B-B14F-4D97-AF65-F5344CB8AC3E}">
        <p14:creationId xmlns:p14="http://schemas.microsoft.com/office/powerpoint/2010/main" val="290726981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5.2: Probabilistic Scenario</a:t>
            </a:r>
          </a:p>
        </p:txBody>
      </p:sp>
      <p:sp>
        <p:nvSpPr>
          <p:cNvPr id="3" name="Content Placeholder 2">
            <a:extLst>
              <a:ext uri="{FF2B5EF4-FFF2-40B4-BE49-F238E27FC236}">
                <a16:creationId xmlns:a16="http://schemas.microsoft.com/office/drawing/2014/main" id="{5FBE53F1-DB95-4146-AEC2-3769AC99B2B6}"/>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Run a Probabilistic Scenario.</a:t>
            </a:r>
          </a:p>
          <a:p>
            <a:pPr fontAlgn="auto">
              <a:spcBef>
                <a:spcPct val="100000"/>
              </a:spcBef>
              <a:spcAft>
                <a:spcPts val="0"/>
              </a:spcAft>
              <a:buSzPct val="99000"/>
              <a:tabLst/>
            </a:pPr>
            <a:r>
              <a:rPr lang="en-US" kern="1200">
                <a:sym typeface="Arial"/>
              </a:rPr>
              <a:t>Time: 45 Minutes</a:t>
            </a:r>
            <a:endParaRPr lang="en-US"/>
          </a:p>
        </p:txBody>
      </p:sp>
      <p:sp>
        <p:nvSpPr>
          <p:cNvPr id="6" name="Slide Number Placeholder 5">
            <a:extLst>
              <a:ext uri="{FF2B5EF4-FFF2-40B4-BE49-F238E27FC236}">
                <a16:creationId xmlns:a16="http://schemas.microsoft.com/office/drawing/2014/main" id="{9DA767B0-EBF4-48FC-AC42-65873AB379DC}"/>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21</a:t>
            </a:fld>
            <a:endParaRPr lang="en-US"/>
          </a:p>
        </p:txBody>
      </p:sp>
    </p:spTree>
    <p:extLst>
      <p:ext uri="{BB962C8B-B14F-4D97-AF65-F5344CB8AC3E}">
        <p14:creationId xmlns:p14="http://schemas.microsoft.com/office/powerpoint/2010/main" val="371906072"/>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5.2: Tasks</a:t>
            </a:r>
          </a:p>
        </p:txBody>
      </p:sp>
      <p:sp>
        <p:nvSpPr>
          <p:cNvPr id="3" name="Content Placeholder 2">
            <a:extLst>
              <a:ext uri="{FF2B5EF4-FFF2-40B4-BE49-F238E27FC236}">
                <a16:creationId xmlns:a16="http://schemas.microsoft.com/office/drawing/2014/main" id="{E18AADD7-2340-4F89-9988-1AA88D2B4F57}"/>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Task 1: Open the Region and Define a Probabilistic Scenario.</a:t>
            </a:r>
          </a:p>
          <a:p>
            <a:pPr fontAlgn="auto">
              <a:spcBef>
                <a:spcPct val="100000"/>
              </a:spcBef>
              <a:spcAft>
                <a:spcPts val="0"/>
              </a:spcAft>
              <a:buSzPct val="99000"/>
              <a:tabLst/>
            </a:pPr>
            <a:r>
              <a:rPr lang="en-US" kern="1200">
                <a:sym typeface="Arial"/>
              </a:rPr>
              <a:t>Task 2: Run the Analysis.</a:t>
            </a:r>
          </a:p>
          <a:p>
            <a:pPr fontAlgn="auto">
              <a:spcBef>
                <a:spcPct val="100000"/>
              </a:spcBef>
              <a:spcAft>
                <a:spcPts val="0"/>
              </a:spcAft>
              <a:buSzPct val="99000"/>
              <a:tabLst/>
            </a:pPr>
            <a:r>
              <a:rPr lang="en-US" kern="1200">
                <a:sym typeface="Arial"/>
              </a:rPr>
              <a:t>Task 3: View the Results.</a:t>
            </a:r>
            <a:endParaRPr lang="en-US"/>
          </a:p>
        </p:txBody>
      </p:sp>
      <p:sp>
        <p:nvSpPr>
          <p:cNvPr id="6" name="Slide Number Placeholder 5">
            <a:extLst>
              <a:ext uri="{FF2B5EF4-FFF2-40B4-BE49-F238E27FC236}">
                <a16:creationId xmlns:a16="http://schemas.microsoft.com/office/drawing/2014/main" id="{06D941B5-250F-4228-90A3-DA181E48523F}"/>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22</a:t>
            </a:fld>
            <a:endParaRPr lang="en-US"/>
          </a:p>
        </p:txBody>
      </p:sp>
    </p:spTree>
    <p:extLst>
      <p:ext uri="{BB962C8B-B14F-4D97-AF65-F5344CB8AC3E}">
        <p14:creationId xmlns:p14="http://schemas.microsoft.com/office/powerpoint/2010/main" val="199370008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Annualized Hurricane Loss (AHL)</a:t>
            </a:r>
          </a:p>
        </p:txBody>
      </p:sp>
      <p:sp>
        <p:nvSpPr>
          <p:cNvPr id="3" name="Content Placeholder 2">
            <a:extLst>
              <a:ext uri="{FF2B5EF4-FFF2-40B4-BE49-F238E27FC236}">
                <a16:creationId xmlns:a16="http://schemas.microsoft.com/office/drawing/2014/main" id="{073FDF77-7F0B-4D0B-9AEE-39FA9209E531}"/>
              </a:ext>
            </a:extLst>
          </p:cNvPr>
          <p:cNvSpPr>
            <a:spLocks noGrp="1"/>
          </p:cNvSpPr>
          <p:nvPr>
            <p:ph sz="quarter" idx="13"/>
          </p:nvPr>
        </p:nvSpPr>
        <p:spPr/>
        <p:txBody>
          <a:bodyPr>
            <a:normAutofit fontScale="475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The expected value of future losses averaged on an annual basis </a:t>
            </a:r>
          </a:p>
          <a:p>
            <a:pPr marL="254000" lvl="1" indent="-254000" fontAlgn="auto">
              <a:spcBef>
                <a:spcPct val="100000"/>
              </a:spcBef>
              <a:spcAft>
                <a:spcPts val="0"/>
              </a:spcAft>
              <a:buSzPct val="99000"/>
              <a:buFont typeface="Arial"/>
              <a:buChar char="•"/>
              <a:tabLst/>
            </a:pPr>
            <a:r>
              <a:rPr lang="en-US" kern="1200" dirty="0">
                <a:ea typeface="+mn-ea"/>
                <a:sym typeface="Arial"/>
              </a:rPr>
              <a:t>Formula expression </a:t>
            </a:r>
          </a:p>
          <a:p>
            <a:pPr marL="635000" lvl="2" indent="-254000" fontAlgn="auto">
              <a:spcBef>
                <a:spcPct val="100000"/>
              </a:spcBef>
              <a:spcAft>
                <a:spcPts val="0"/>
              </a:spcAft>
              <a:buSzPct val="99000"/>
              <a:buFont typeface="Wingdings"/>
              <a:buChar char="§"/>
              <a:tabLst/>
            </a:pPr>
            <a:r>
              <a:rPr lang="en-US" i="1" kern="1200" dirty="0">
                <a:ea typeface="+mn-ea"/>
                <a:sym typeface="Arial"/>
              </a:rPr>
              <a:t>m</a:t>
            </a:r>
            <a:r>
              <a:rPr lang="en-US" kern="1200" dirty="0">
                <a:ea typeface="+mn-ea"/>
                <a:sym typeface="Arial"/>
              </a:rPr>
              <a:t> = events </a:t>
            </a:r>
          </a:p>
          <a:p>
            <a:pPr marL="635000" lvl="2" indent="-254000" fontAlgn="auto">
              <a:spcBef>
                <a:spcPct val="100000"/>
              </a:spcBef>
              <a:spcAft>
                <a:spcPts val="0"/>
              </a:spcAft>
              <a:buSzPct val="99000"/>
              <a:buFont typeface="Wingdings"/>
              <a:buChar char="§"/>
              <a:tabLst/>
            </a:pPr>
            <a:r>
              <a:rPr lang="en-US" i="1" kern="1200" dirty="0">
                <a:ea typeface="+mn-ea"/>
                <a:sym typeface="Arial"/>
              </a:rPr>
              <a:t>n</a:t>
            </a:r>
            <a:r>
              <a:rPr lang="en-US" kern="1200" dirty="0">
                <a:ea typeface="+mn-ea"/>
                <a:sym typeface="Arial"/>
              </a:rPr>
              <a:t> = years </a:t>
            </a:r>
          </a:p>
          <a:p>
            <a:pPr marL="254000" lvl="1" indent="-254000" fontAlgn="auto">
              <a:spcBef>
                <a:spcPct val="100000"/>
              </a:spcBef>
              <a:spcAft>
                <a:spcPts val="0"/>
              </a:spcAft>
              <a:buSzPct val="99000"/>
              <a:buFont typeface="Arial"/>
              <a:buChar char="•"/>
              <a:tabLst/>
            </a:pPr>
            <a:r>
              <a:rPr lang="en-US" kern="1200" dirty="0">
                <a:ea typeface="+mn-ea"/>
                <a:sym typeface="Arial"/>
              </a:rPr>
              <a:t>Formula description </a:t>
            </a:r>
          </a:p>
          <a:p>
            <a:pPr marL="635000" lvl="2" indent="-254000" fontAlgn="auto">
              <a:spcBef>
                <a:spcPct val="100000"/>
              </a:spcBef>
              <a:spcAft>
                <a:spcPts val="0"/>
              </a:spcAft>
              <a:buSzPct val="99000"/>
              <a:buFont typeface="Wingdings"/>
              <a:buChar char="§"/>
              <a:tabLst/>
            </a:pPr>
            <a:r>
              <a:rPr lang="en-US" kern="1200" dirty="0">
                <a:ea typeface="+mn-ea"/>
                <a:sym typeface="Arial"/>
              </a:rPr>
              <a:t>Sum of expected loss for each event, divided by number of years in simulation (n= 100,000 years) </a:t>
            </a:r>
          </a:p>
          <a:p>
            <a:pPr marL="254000" lvl="1" indent="-254000" fontAlgn="auto">
              <a:spcBef>
                <a:spcPct val="100000"/>
              </a:spcBef>
              <a:spcAft>
                <a:spcPts val="0"/>
              </a:spcAft>
              <a:buSzPct val="99000"/>
              <a:buFont typeface="Arial"/>
              <a:buChar char="•"/>
              <a:tabLst/>
            </a:pPr>
            <a:r>
              <a:rPr lang="en-US" kern="1200" dirty="0">
                <a:ea typeface="+mn-ea"/>
                <a:sym typeface="Arial"/>
              </a:rPr>
              <a:t>Uses </a:t>
            </a:r>
          </a:p>
          <a:p>
            <a:pPr marL="635000" lvl="2" indent="-254000" fontAlgn="auto">
              <a:spcBef>
                <a:spcPct val="100000"/>
              </a:spcBef>
              <a:spcAft>
                <a:spcPts val="0"/>
              </a:spcAft>
              <a:buSzPct val="99000"/>
              <a:buFont typeface="Wingdings"/>
              <a:buChar char="§"/>
              <a:tabLst/>
            </a:pPr>
            <a:r>
              <a:rPr lang="en-US" kern="1200" dirty="0">
                <a:ea typeface="+mn-ea"/>
                <a:sym typeface="Arial"/>
              </a:rPr>
              <a:t>Fundamental measure of the risk for mitigation strategy </a:t>
            </a:r>
          </a:p>
          <a:p>
            <a:pPr marL="635000" lvl="2" indent="-254000" fontAlgn="auto">
              <a:spcBef>
                <a:spcPct val="100000"/>
              </a:spcBef>
              <a:spcAft>
                <a:spcPts val="0"/>
              </a:spcAft>
              <a:buSzPct val="99000"/>
              <a:buFont typeface="Wingdings"/>
              <a:buChar char="§"/>
              <a:tabLst/>
            </a:pPr>
            <a:r>
              <a:rPr lang="en-US" kern="1200" dirty="0">
                <a:ea typeface="+mn-ea"/>
                <a:sym typeface="Arial"/>
              </a:rPr>
              <a:t>Unbiased basis for relative ranking and resource allocation </a:t>
            </a:r>
          </a:p>
          <a:p>
            <a:pPr marL="635000" lvl="2" indent="-254000" fontAlgn="auto">
              <a:spcBef>
                <a:spcPct val="100000"/>
              </a:spcBef>
              <a:spcAft>
                <a:spcPts val="0"/>
              </a:spcAft>
              <a:buSzPct val="99000"/>
              <a:buFont typeface="Wingdings"/>
              <a:buChar char="§"/>
              <a:tabLst/>
            </a:pPr>
            <a:r>
              <a:rPr lang="en-US" kern="1200" dirty="0">
                <a:ea typeface="+mn-ea"/>
                <a:sym typeface="Arial"/>
              </a:rPr>
              <a:t>Benefit-cost analysis of mitigation options</a:t>
            </a:r>
            <a:endParaRPr lang="en-US" dirty="0"/>
          </a:p>
        </p:txBody>
      </p:sp>
      <p:pic>
        <p:nvPicPr>
          <p:cNvPr id="8" name="Content Placeholder 7" descr="Formula for Annualized Hurricane Loss. The formula is the sum of expected loss for each event divided by the number of years in simulation.">
            <a:extLst>
              <a:ext uri="{FF2B5EF4-FFF2-40B4-BE49-F238E27FC236}">
                <a16:creationId xmlns:a16="http://schemas.microsoft.com/office/drawing/2014/main" id="{25621FD6-849C-4BB9-9198-1277E25B98A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38799" y="2860689"/>
            <a:ext cx="2981202" cy="1146147"/>
          </a:xfrm>
          <a:prstGeom prst="rect">
            <a:avLst/>
          </a:prstGeom>
        </p:spPr>
      </p:pic>
      <p:sp>
        <p:nvSpPr>
          <p:cNvPr id="9" name="Slide Number Placeholder 8">
            <a:extLst>
              <a:ext uri="{FF2B5EF4-FFF2-40B4-BE49-F238E27FC236}">
                <a16:creationId xmlns:a16="http://schemas.microsoft.com/office/drawing/2014/main" id="{1ACECC21-F8E0-4E0E-980D-C0874F0E2F2D}"/>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23</a:t>
            </a:fld>
            <a:endParaRPr lang="en-US"/>
          </a:p>
        </p:txBody>
      </p:sp>
    </p:spTree>
    <p:extLst>
      <p:ext uri="{BB962C8B-B14F-4D97-AF65-F5344CB8AC3E}">
        <p14:creationId xmlns:p14="http://schemas.microsoft.com/office/powerpoint/2010/main" val="1891828372"/>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Annualized Hurricane Loss (AHL)</a:t>
            </a:r>
          </a:p>
        </p:txBody>
      </p:sp>
      <p:sp>
        <p:nvSpPr>
          <p:cNvPr id="3" name="Content Placeholder 2">
            <a:extLst>
              <a:ext uri="{FF2B5EF4-FFF2-40B4-BE49-F238E27FC236}">
                <a16:creationId xmlns:a16="http://schemas.microsoft.com/office/drawing/2014/main" id="{4C3D3DDB-F783-4FE1-BEEB-C2E4E45627DD}"/>
              </a:ext>
            </a:extLst>
          </p:cNvPr>
          <p:cNvSpPr>
            <a:spLocks noGrp="1"/>
          </p:cNvSpPr>
          <p:nvPr>
            <p:ph idx="1"/>
          </p:nvPr>
        </p:nvSpPr>
        <p:spPr/>
        <p:txBody>
          <a:bodyPr>
            <a:normAutofit fontScale="77500" lnSpcReduction="20000"/>
          </a:bodyPr>
          <a:lstStyle/>
          <a:p>
            <a:pPr fontAlgn="auto">
              <a:spcBef>
                <a:spcPct val="100000"/>
              </a:spcBef>
              <a:buSzPct val="99000"/>
              <a:tabLst/>
            </a:pPr>
            <a:r>
              <a:rPr lang="en-US" kern="1200">
                <a:sym typeface="Arial"/>
              </a:rPr>
              <a:t> Annualized Hurricane Losses are provided for</a:t>
            </a:r>
          </a:p>
          <a:p>
            <a:pPr marL="254000" lvl="1" indent="-254000" fontAlgn="auto">
              <a:spcBef>
                <a:spcPct val="100000"/>
              </a:spcBef>
              <a:buSzPct val="99000"/>
              <a:buFont typeface="Arial"/>
              <a:buChar char="•"/>
              <a:tabLst/>
            </a:pPr>
            <a:r>
              <a:rPr lang="en-US" kern="1200">
                <a:ea typeface="+mn-ea"/>
                <a:sym typeface="Arial"/>
              </a:rPr>
              <a:t>Building Economic losses ($)</a:t>
            </a:r>
          </a:p>
          <a:p>
            <a:pPr marL="254000" lvl="1" indent="-254000" fontAlgn="auto">
              <a:spcBef>
                <a:spcPct val="100000"/>
              </a:spcBef>
              <a:buSzPct val="99000"/>
              <a:buFont typeface="Arial"/>
              <a:buChar char="•"/>
              <a:tabLst/>
            </a:pPr>
            <a:r>
              <a:rPr lang="en-US" kern="1200">
                <a:ea typeface="+mn-ea"/>
                <a:sym typeface="Arial"/>
              </a:rPr>
              <a:t>Output and Employment losses ($)</a:t>
            </a:r>
          </a:p>
          <a:p>
            <a:pPr fontAlgn="auto">
              <a:spcBef>
                <a:spcPct val="100000"/>
              </a:spcBef>
              <a:buSzPct val="99000"/>
              <a:tabLst/>
            </a:pPr>
            <a:r>
              <a:rPr lang="en-US" kern="1200">
                <a:sym typeface="Arial"/>
              </a:rPr>
              <a:t>Not provided for</a:t>
            </a:r>
          </a:p>
          <a:p>
            <a:pPr marL="254000" lvl="1" indent="-254000" fontAlgn="auto">
              <a:spcBef>
                <a:spcPct val="100000"/>
              </a:spcBef>
              <a:buSzPct val="99000"/>
              <a:buFont typeface="Arial"/>
              <a:buChar char="•"/>
              <a:tabLst/>
            </a:pPr>
            <a:r>
              <a:rPr lang="en-US" kern="1200">
                <a:ea typeface="+mn-ea"/>
                <a:sym typeface="Arial"/>
              </a:rPr>
              <a:t>Damage</a:t>
            </a:r>
          </a:p>
          <a:p>
            <a:pPr marL="254000" lvl="1" indent="-254000" fontAlgn="auto">
              <a:spcBef>
                <a:spcPct val="100000"/>
              </a:spcBef>
              <a:buSzPct val="99000"/>
              <a:buFont typeface="Arial"/>
              <a:buChar char="•"/>
              <a:tabLst/>
            </a:pPr>
            <a:r>
              <a:rPr lang="en-US" kern="1200">
                <a:ea typeface="+mn-ea"/>
                <a:sym typeface="Arial"/>
              </a:rPr>
              <a:t>Debris</a:t>
            </a:r>
          </a:p>
          <a:p>
            <a:pPr marL="254000" lvl="1" indent="-254000" fontAlgn="auto">
              <a:spcBef>
                <a:spcPct val="100000"/>
              </a:spcBef>
              <a:buSzPct val="99000"/>
              <a:buFont typeface="Arial"/>
              <a:buChar char="•"/>
              <a:tabLst/>
            </a:pPr>
            <a:r>
              <a:rPr lang="en-US" kern="1200">
                <a:ea typeface="+mn-ea"/>
                <a:sym typeface="Arial"/>
              </a:rPr>
              <a:t>Shelter</a:t>
            </a:r>
          </a:p>
          <a:p>
            <a:pPr>
              <a:spcBef>
                <a:spcPct val="100000"/>
              </a:spcBef>
              <a:buSzPct val="99000"/>
            </a:pPr>
            <a:r>
              <a:rPr lang="en-US" kern="1200">
                <a:sym typeface="Arial"/>
              </a:rPr>
              <a:t>Called "Annualized" in direct economic results tables</a:t>
            </a:r>
            <a:endParaRPr lang="en-US"/>
          </a:p>
        </p:txBody>
      </p:sp>
      <p:sp>
        <p:nvSpPr>
          <p:cNvPr id="6" name="Slide Number Placeholder 5">
            <a:extLst>
              <a:ext uri="{FF2B5EF4-FFF2-40B4-BE49-F238E27FC236}">
                <a16:creationId xmlns:a16="http://schemas.microsoft.com/office/drawing/2014/main" id="{C0266BB5-366C-4DE3-95A3-DD3BABEC2744}"/>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24</a:t>
            </a:fld>
            <a:endParaRPr lang="en-US"/>
          </a:p>
        </p:txBody>
      </p:sp>
    </p:spTree>
    <p:extLst>
      <p:ext uri="{BB962C8B-B14F-4D97-AF65-F5344CB8AC3E}">
        <p14:creationId xmlns:p14="http://schemas.microsoft.com/office/powerpoint/2010/main" val="54550168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Probabilistic Return Intervals vs. AHL</a:t>
            </a:r>
          </a:p>
        </p:txBody>
      </p:sp>
      <p:sp>
        <p:nvSpPr>
          <p:cNvPr id="3" name="Content Placeholder 2">
            <a:extLst>
              <a:ext uri="{FF2B5EF4-FFF2-40B4-BE49-F238E27FC236}">
                <a16:creationId xmlns:a16="http://schemas.microsoft.com/office/drawing/2014/main" id="{8808F7C4-0F42-4777-B3D7-647D72ED9F12}"/>
              </a:ext>
            </a:extLst>
          </p:cNvPr>
          <p:cNvSpPr>
            <a:spLocks noGrp="1"/>
          </p:cNvSpPr>
          <p:nvPr>
            <p:ph idx="1"/>
          </p:nvPr>
        </p:nvSpPr>
        <p:spPr/>
        <p:txBody>
          <a:bodyPr>
            <a:normAutofit fontScale="92500" lnSpcReduction="10000"/>
          </a:bodyPr>
          <a:lstStyle/>
          <a:p>
            <a:pPr marL="254000" lvl="1" indent="-254000" fontAlgn="auto">
              <a:spcBef>
                <a:spcPct val="100000"/>
              </a:spcBef>
              <a:spcAft>
                <a:spcPts val="0"/>
              </a:spcAft>
              <a:buSzPct val="99000"/>
              <a:buFont typeface="Arial"/>
              <a:buChar char="•"/>
              <a:tabLst/>
            </a:pPr>
            <a:r>
              <a:rPr lang="en-US" kern="1200">
                <a:ea typeface="+mn-ea"/>
                <a:sym typeface="Arial"/>
              </a:rPr>
              <a:t> Probabilistic scenarios work inherently different from event based AHL estimates </a:t>
            </a:r>
          </a:p>
          <a:p>
            <a:pPr marL="635000" lvl="2" indent="-254000" fontAlgn="auto">
              <a:spcBef>
                <a:spcPct val="100000"/>
              </a:spcBef>
              <a:spcAft>
                <a:spcPts val="0"/>
              </a:spcAft>
              <a:buSzPct val="99000"/>
              <a:buFont typeface="Wingdings"/>
              <a:buChar char="§"/>
              <a:tabLst/>
            </a:pPr>
            <a:r>
              <a:rPr lang="en-US" kern="1200">
                <a:ea typeface="+mn-ea"/>
                <a:sym typeface="Arial"/>
              </a:rPr>
              <a:t>Probabilistic scenarios look at a specific return interval </a:t>
            </a:r>
          </a:p>
          <a:p>
            <a:pPr marL="635000" lvl="2" indent="-254000" fontAlgn="auto">
              <a:spcBef>
                <a:spcPct val="100000"/>
              </a:spcBef>
              <a:spcAft>
                <a:spcPts val="0"/>
              </a:spcAft>
              <a:buSzPct val="99000"/>
              <a:buFont typeface="Wingdings"/>
              <a:buChar char="§"/>
              <a:tabLst/>
            </a:pPr>
            <a:r>
              <a:rPr lang="en-US" kern="1200">
                <a:ea typeface="+mn-ea"/>
                <a:sym typeface="Arial"/>
              </a:rPr>
              <a:t>AHL looks at all potential events and is a combined value of events and years </a:t>
            </a:r>
          </a:p>
          <a:p>
            <a:pPr marL="635000" lvl="2" indent="-254000" fontAlgn="auto">
              <a:spcBef>
                <a:spcPct val="100000"/>
              </a:spcBef>
              <a:spcAft>
                <a:spcPts val="0"/>
              </a:spcAft>
              <a:buSzPct val="99000"/>
              <a:buFont typeface="Wingdings"/>
              <a:buChar char="§"/>
              <a:tabLst/>
            </a:pPr>
            <a:r>
              <a:rPr lang="en-US" kern="1200">
                <a:ea typeface="+mn-ea"/>
                <a:sym typeface="Arial"/>
              </a:rPr>
              <a:t>Probabilistic scenarios are not calculating the impact of an event in all regions; it is specific to whatever is defined</a:t>
            </a:r>
            <a:endParaRPr lang="en-US"/>
          </a:p>
        </p:txBody>
      </p:sp>
      <p:sp>
        <p:nvSpPr>
          <p:cNvPr id="6" name="Slide Number Placeholder 5">
            <a:extLst>
              <a:ext uri="{FF2B5EF4-FFF2-40B4-BE49-F238E27FC236}">
                <a16:creationId xmlns:a16="http://schemas.microsoft.com/office/drawing/2014/main" id="{B2089913-0FE3-4215-B80E-C140DC3E1004}"/>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25</a:t>
            </a:fld>
            <a:endParaRPr lang="en-US"/>
          </a:p>
        </p:txBody>
      </p:sp>
    </p:spTree>
    <p:extLst>
      <p:ext uri="{BB962C8B-B14F-4D97-AF65-F5344CB8AC3E}">
        <p14:creationId xmlns:p14="http://schemas.microsoft.com/office/powerpoint/2010/main" val="384233640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Review</a:t>
            </a:r>
          </a:p>
        </p:txBody>
      </p:sp>
      <p:sp>
        <p:nvSpPr>
          <p:cNvPr id="3" name="Content Placeholder 2">
            <a:extLst>
              <a:ext uri="{FF2B5EF4-FFF2-40B4-BE49-F238E27FC236}">
                <a16:creationId xmlns:a16="http://schemas.microsoft.com/office/drawing/2014/main" id="{0BEF1BBF-1870-48D9-908D-ACDCB6806E65}"/>
              </a:ext>
            </a:extLst>
          </p:cNvPr>
          <p:cNvSpPr>
            <a:spLocks noGrp="1"/>
          </p:cNvSpPr>
          <p:nvPr>
            <p:ph idx="1"/>
          </p:nvPr>
        </p:nvSpPr>
        <p:spPr/>
        <p:txBody>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Where can you find the two different types of probabilistic datasets?</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return periods are used in probabilistic hurricane scenarios in </a:t>
            </a:r>
            <a:r>
              <a:rPr lang="en-US" kern="1200" dirty="0" err="1">
                <a:ea typeface="+mn-ea"/>
                <a:sym typeface="Arial"/>
              </a:rPr>
              <a:t>Hazus</a:t>
            </a:r>
            <a:r>
              <a:rPr lang="en-US" kern="1200" dirty="0">
                <a:ea typeface="+mn-ea"/>
                <a:sym typeface="Arial"/>
              </a:rPr>
              <a:t>? </a:t>
            </a:r>
            <a:endParaRPr lang="en-US" dirty="0"/>
          </a:p>
        </p:txBody>
      </p:sp>
      <p:sp>
        <p:nvSpPr>
          <p:cNvPr id="6" name="Slide Number Placeholder 5">
            <a:extLst>
              <a:ext uri="{FF2B5EF4-FFF2-40B4-BE49-F238E27FC236}">
                <a16:creationId xmlns:a16="http://schemas.microsoft.com/office/drawing/2014/main" id="{F8F5D63D-9239-4082-AA1C-8793A0523E09}"/>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26</a:t>
            </a:fld>
            <a:endParaRPr lang="en-US"/>
          </a:p>
        </p:txBody>
      </p:sp>
    </p:spTree>
    <p:extLst>
      <p:ext uri="{BB962C8B-B14F-4D97-AF65-F5344CB8AC3E}">
        <p14:creationId xmlns:p14="http://schemas.microsoft.com/office/powerpoint/2010/main" val="35883381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10489D41-232A-4EC4-99B0-CCE8015EB5D6}"/>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F0D94543-ED96-48E1-8305-81AB346F756E}"/>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27</a:t>
            </a:fld>
            <a:endParaRPr lang="en-US"/>
          </a:p>
        </p:txBody>
      </p:sp>
    </p:spTree>
    <p:extLst>
      <p:ext uri="{BB962C8B-B14F-4D97-AF65-F5344CB8AC3E}">
        <p14:creationId xmlns:p14="http://schemas.microsoft.com/office/powerpoint/2010/main" val="220160494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Scenario Operations</a:t>
            </a:r>
          </a:p>
        </p:txBody>
      </p:sp>
      <p:sp>
        <p:nvSpPr>
          <p:cNvPr id="3" name="Content Placeholder 2">
            <a:extLst>
              <a:ext uri="{FF2B5EF4-FFF2-40B4-BE49-F238E27FC236}">
                <a16:creationId xmlns:a16="http://schemas.microsoft.com/office/drawing/2014/main" id="{E4AE3665-12B0-4D8C-B124-963FF108A12A}"/>
              </a:ext>
            </a:extLst>
          </p:cNvPr>
          <p:cNvSpPr>
            <a:spLocks noGrp="1"/>
          </p:cNvSpPr>
          <p:nvPr>
            <p:ph sz="quarter" idx="13"/>
          </p:nvPr>
        </p:nvSpPr>
        <p:spPr/>
        <p:txBody>
          <a:bodyPr>
            <a:normAutofit fontScale="32500" lnSpcReduction="20000"/>
          </a:bodyPr>
          <a:lstStyle/>
          <a:p>
            <a:pPr fontAlgn="auto">
              <a:spcBef>
                <a:spcPct val="100000"/>
              </a:spcBef>
              <a:spcAft>
                <a:spcPts val="0"/>
              </a:spcAft>
              <a:buSzPct val="99000"/>
              <a:tabLst/>
            </a:pPr>
            <a:r>
              <a:rPr lang="en-US" kern="1200">
                <a:sym typeface="Arial"/>
              </a:rPr>
              <a:t> Hazus has six choices for defining hurricane scenarios: </a:t>
            </a:r>
          </a:p>
          <a:p>
            <a:pPr marL="254000" lvl="1" indent="-254000" fontAlgn="auto">
              <a:spcBef>
                <a:spcPct val="100000"/>
              </a:spcBef>
              <a:spcAft>
                <a:spcPts val="0"/>
              </a:spcAft>
              <a:buSzPct val="99000"/>
              <a:buFont typeface="Arial"/>
              <a:buChar char="•"/>
              <a:tabLst/>
            </a:pPr>
            <a:r>
              <a:rPr lang="en-US" kern="1200">
                <a:ea typeface="+mn-ea"/>
                <a:sym typeface="Arial"/>
              </a:rPr>
              <a:t>Historic </a:t>
            </a:r>
          </a:p>
          <a:p>
            <a:pPr marL="254000" lvl="1" indent="-254000" fontAlgn="auto">
              <a:spcBef>
                <a:spcPct val="100000"/>
              </a:spcBef>
              <a:spcAft>
                <a:spcPts val="0"/>
              </a:spcAft>
              <a:buSzPct val="99000"/>
              <a:buFont typeface="Arial"/>
              <a:buChar char="•"/>
              <a:tabLst/>
            </a:pPr>
            <a:r>
              <a:rPr lang="en-US" kern="1200">
                <a:ea typeface="+mn-ea"/>
                <a:sym typeface="Arial"/>
              </a:rPr>
              <a:t>Probabilistic </a:t>
            </a:r>
          </a:p>
          <a:p>
            <a:pPr marL="254000" lvl="1" indent="-254000" fontAlgn="auto">
              <a:spcBef>
                <a:spcPct val="100000"/>
              </a:spcBef>
              <a:spcAft>
                <a:spcPts val="0"/>
              </a:spcAft>
              <a:buSzPct val="99000"/>
              <a:buFont typeface="Arial"/>
              <a:buChar char="•"/>
              <a:tabLst/>
            </a:pPr>
            <a:r>
              <a:rPr lang="en-US" kern="1200">
                <a:ea typeface="+mn-ea"/>
                <a:sym typeface="Arial"/>
              </a:rPr>
              <a:t>Create New: </a:t>
            </a:r>
          </a:p>
          <a:p>
            <a:pPr marL="635000" lvl="2" indent="-254000" fontAlgn="auto">
              <a:spcBef>
                <a:spcPct val="100000"/>
              </a:spcBef>
              <a:spcAft>
                <a:spcPts val="0"/>
              </a:spcAft>
              <a:buSzPct val="99000"/>
              <a:buFont typeface="Wingdings"/>
              <a:buChar char="§"/>
              <a:tabLst/>
            </a:pPr>
            <a:r>
              <a:rPr lang="en-US" kern="1200">
                <a:ea typeface="+mn-ea"/>
                <a:sym typeface="Arial"/>
              </a:rPr>
              <a:t>Define Storm Track Manually </a:t>
            </a:r>
          </a:p>
          <a:p>
            <a:pPr marL="635000" lvl="2" indent="-254000" fontAlgn="auto">
              <a:spcBef>
                <a:spcPct val="100000"/>
              </a:spcBef>
              <a:spcAft>
                <a:spcPts val="0"/>
              </a:spcAft>
              <a:buSzPct val="99000"/>
              <a:buFont typeface="Wingdings"/>
              <a:buChar char="§"/>
              <a:tabLst/>
            </a:pPr>
            <a:r>
              <a:rPr lang="en-US" kern="1200">
                <a:ea typeface="+mn-ea"/>
                <a:sym typeface="Arial"/>
              </a:rPr>
              <a:t>Import from Exported File (storm created in previous Hazus Study Region) </a:t>
            </a:r>
          </a:p>
          <a:p>
            <a:pPr marL="635000" lvl="2" indent="-254000" fontAlgn="auto">
              <a:spcBef>
                <a:spcPct val="100000"/>
              </a:spcBef>
              <a:spcAft>
                <a:spcPts val="0"/>
              </a:spcAft>
              <a:buSzPct val="99000"/>
              <a:buFont typeface="Wingdings"/>
              <a:buChar char="§"/>
              <a:tabLst/>
            </a:pPr>
            <a:r>
              <a:rPr lang="en-US" kern="1200">
                <a:ea typeface="+mn-ea"/>
                <a:sym typeface="Arial"/>
              </a:rPr>
              <a:t>Import Census Tract Data File </a:t>
            </a:r>
          </a:p>
          <a:p>
            <a:pPr marL="635000" lvl="2" indent="-254000" fontAlgn="auto">
              <a:spcBef>
                <a:spcPct val="100000"/>
              </a:spcBef>
              <a:spcAft>
                <a:spcPts val="0"/>
              </a:spcAft>
              <a:buSzPct val="99000"/>
              <a:buFont typeface="Wingdings"/>
              <a:buChar char="§"/>
              <a:tabLst/>
            </a:pPr>
            <a:r>
              <a:rPr lang="en-US" kern="1200">
                <a:ea typeface="+mn-ea"/>
                <a:sym typeface="Arial"/>
              </a:rPr>
              <a:t>Import a Hurrevac Storm Advisory</a:t>
            </a:r>
            <a:endParaRPr lang="en-US"/>
          </a:p>
        </p:txBody>
      </p:sp>
      <p:pic>
        <p:nvPicPr>
          <p:cNvPr id="8" name="Content Placeholder 7" descr="Scenario options window showing Probabilistic, Historic, or Create New Scenario as options to choose from.">
            <a:extLst>
              <a:ext uri="{FF2B5EF4-FFF2-40B4-BE49-F238E27FC236}">
                <a16:creationId xmlns:a16="http://schemas.microsoft.com/office/drawing/2014/main" id="{599DB575-153A-46BD-8BF1-2FFDAE82C93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054746" y="3471863"/>
            <a:ext cx="3034508" cy="2233612"/>
          </a:xfrm>
          <a:prstGeom prst="rect">
            <a:avLst/>
          </a:prstGeom>
        </p:spPr>
      </p:pic>
      <p:sp>
        <p:nvSpPr>
          <p:cNvPr id="9" name="Slide Number Placeholder 8">
            <a:extLst>
              <a:ext uri="{FF2B5EF4-FFF2-40B4-BE49-F238E27FC236}">
                <a16:creationId xmlns:a16="http://schemas.microsoft.com/office/drawing/2014/main" id="{3CEB17C9-1843-4A80-8C7E-EB4303A66772}"/>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3</a:t>
            </a:fld>
            <a:endParaRPr lang="en-US"/>
          </a:p>
        </p:txBody>
      </p:sp>
    </p:spTree>
    <p:extLst>
      <p:ext uri="{BB962C8B-B14F-4D97-AF65-F5344CB8AC3E}">
        <p14:creationId xmlns:p14="http://schemas.microsoft.com/office/powerpoint/2010/main" val="413731073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it-IT"/>
              <a:t>Probabilistic vs. Deterministic</a:t>
            </a:r>
            <a:endParaRPr lang="en-US"/>
          </a:p>
        </p:txBody>
      </p:sp>
      <p:sp>
        <p:nvSpPr>
          <p:cNvPr id="3" name="Content Placeholder 2">
            <a:extLst>
              <a:ext uri="{FF2B5EF4-FFF2-40B4-BE49-F238E27FC236}">
                <a16:creationId xmlns:a16="http://schemas.microsoft.com/office/drawing/2014/main" id="{F664D7F0-D9D7-4AF5-BE11-1BC09D074982}"/>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n-US" b="1" kern="1200">
                <a:sym typeface="Arial"/>
              </a:rPr>
              <a:t>Probabilistic wind speed database (Left) </a:t>
            </a:r>
            <a:endParaRPr lang="en-US" kern="1200">
              <a:sym typeface="Arial"/>
            </a:endParaRPr>
          </a:p>
          <a:p>
            <a:pPr marL="254000" lvl="1" indent="-254000" fontAlgn="auto">
              <a:spcBef>
                <a:spcPct val="100000"/>
              </a:spcBef>
              <a:spcAft>
                <a:spcPts val="0"/>
              </a:spcAft>
              <a:buSzPct val="99000"/>
              <a:tabLst/>
            </a:pPr>
            <a:r>
              <a:rPr lang="en-US" kern="1200">
                <a:sym typeface="Arial"/>
              </a:rPr>
              <a:t>100,000 years of simulated storms</a:t>
            </a:r>
            <a:endParaRPr lang="en-US" b="1" kern="1200">
              <a:sym typeface="Arial"/>
            </a:endParaRPr>
          </a:p>
          <a:p>
            <a:pPr fontAlgn="auto">
              <a:spcBef>
                <a:spcPct val="100000"/>
              </a:spcBef>
              <a:spcAft>
                <a:spcPts val="0"/>
              </a:spcAft>
              <a:buSzPct val="99000"/>
              <a:tabLst/>
            </a:pPr>
            <a:r>
              <a:rPr lang="en-US" b="1" kern="1200">
                <a:sym typeface="Arial"/>
              </a:rPr>
              <a:t>Individual Storms (Right) </a:t>
            </a:r>
            <a:endParaRPr lang="en-US" kern="1200">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Historical</a:t>
            </a:r>
          </a:p>
          <a:p>
            <a:pPr marL="254000" lvl="1" indent="-254000" fontAlgn="auto">
              <a:spcBef>
                <a:spcPct val="100000"/>
              </a:spcBef>
              <a:spcAft>
                <a:spcPts val="0"/>
              </a:spcAft>
              <a:buSzPct val="99000"/>
              <a:buFont typeface="Arial"/>
              <a:buChar char="•"/>
              <a:tabLst/>
            </a:pPr>
            <a:r>
              <a:rPr lang="en-US" kern="1200">
                <a:ea typeface="+mn-ea"/>
                <a:sym typeface="Arial"/>
              </a:rPr>
              <a:t>Forecast/Advisory </a:t>
            </a:r>
          </a:p>
          <a:p>
            <a:pPr marL="254000" lvl="1" indent="-254000" fontAlgn="auto">
              <a:spcBef>
                <a:spcPct val="100000"/>
              </a:spcBef>
              <a:spcAft>
                <a:spcPts val="0"/>
              </a:spcAft>
              <a:buSzPct val="99000"/>
              <a:buFont typeface="Arial"/>
              <a:buChar char="•"/>
              <a:tabLst/>
            </a:pPr>
            <a:r>
              <a:rPr lang="en-US" kern="1200">
                <a:ea typeface="+mn-ea"/>
                <a:sym typeface="Arial"/>
              </a:rPr>
              <a:t>User-defined</a:t>
            </a:r>
            <a:endParaRPr lang="en-US"/>
          </a:p>
        </p:txBody>
      </p:sp>
      <p:pic>
        <p:nvPicPr>
          <p:cNvPr id="9" name="Content Placeholder 8" descr="The image on the left shows a map of the northern Atlantic Ocean and Eastern half of the Americas with simulated storm tracks plotted on the map. These storms track west from the coast of Africa and generally make a “C” shape curving to the north and east between the mid-Atlantic and coast of Mexico. The image on the right shows the actual tracks of fourteen hurricanes or tropical storms. There is no pattern in these tracks and they occur in different locations across the mid-Atlantic and Gulf of Mexico.">
            <a:extLst>
              <a:ext uri="{FF2B5EF4-FFF2-40B4-BE49-F238E27FC236}">
                <a16:creationId xmlns:a16="http://schemas.microsoft.com/office/drawing/2014/main" id="{FC627B7E-CFD9-403D-BDDA-A209375E6E3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254958" y="3471863"/>
            <a:ext cx="6634084" cy="2233612"/>
          </a:xfrm>
          <a:prstGeom prst="rect">
            <a:avLst/>
          </a:prstGeom>
        </p:spPr>
      </p:pic>
      <p:sp>
        <p:nvSpPr>
          <p:cNvPr id="10" name="Slide Number Placeholder 9">
            <a:extLst>
              <a:ext uri="{FF2B5EF4-FFF2-40B4-BE49-F238E27FC236}">
                <a16:creationId xmlns:a16="http://schemas.microsoft.com/office/drawing/2014/main" id="{2F65C2E3-8815-4329-BA38-B76351105957}"/>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4</a:t>
            </a:fld>
            <a:endParaRPr lang="en-US"/>
          </a:p>
        </p:txBody>
      </p:sp>
    </p:spTree>
    <p:extLst>
      <p:ext uri="{BB962C8B-B14F-4D97-AF65-F5344CB8AC3E}">
        <p14:creationId xmlns:p14="http://schemas.microsoft.com/office/powerpoint/2010/main" val="9885907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Modeling Risk</a:t>
            </a:r>
          </a:p>
        </p:txBody>
      </p:sp>
      <p:sp>
        <p:nvSpPr>
          <p:cNvPr id="3" name="Content Placeholder 2">
            <a:extLst>
              <a:ext uri="{FF2B5EF4-FFF2-40B4-BE49-F238E27FC236}">
                <a16:creationId xmlns:a16="http://schemas.microsoft.com/office/drawing/2014/main" id="{D6495343-A942-42A5-892A-29C95FA7A835}"/>
              </a:ext>
            </a:extLst>
          </p:cNvPr>
          <p:cNvSpPr>
            <a:spLocks noGrp="1"/>
          </p:cNvSpPr>
          <p:nvPr>
            <p:ph sz="quarter" idx="13"/>
          </p:nvPr>
        </p:nvSpPr>
        <p:spPr/>
        <p:txBody>
          <a:bodyPr>
            <a:normAutofit fontScale="92500" lnSpcReduction="10000"/>
          </a:bodyPr>
          <a:lstStyle/>
          <a:p>
            <a:pPr marL="254000" lvl="1" indent="-254000" fontAlgn="auto">
              <a:spcBef>
                <a:spcPct val="100000"/>
              </a:spcBef>
              <a:buSzPct val="99000"/>
              <a:buFont typeface="Arial"/>
              <a:buChar char="•"/>
              <a:tabLst/>
            </a:pPr>
            <a:r>
              <a:rPr lang="en-US" kern="1200" dirty="0">
                <a:ea typeface="+mn-ea"/>
                <a:sym typeface="Arial"/>
              </a:rPr>
              <a:t>The hurricane wind model was run to simulate 100,000 hurricane seasons. </a:t>
            </a:r>
          </a:p>
          <a:p>
            <a:pPr marL="635000" lvl="2" indent="-254000" fontAlgn="auto">
              <a:spcBef>
                <a:spcPct val="100000"/>
              </a:spcBef>
              <a:buSzPct val="99000"/>
              <a:buFont typeface="Wingdings"/>
              <a:buChar char="§"/>
              <a:tabLst/>
            </a:pPr>
            <a:r>
              <a:rPr lang="en-US" kern="1200" dirty="0">
                <a:ea typeface="+mn-ea"/>
                <a:sym typeface="Arial"/>
              </a:rPr>
              <a:t>Storms can vary in size, strength, speed, direction</a:t>
            </a:r>
          </a:p>
          <a:p>
            <a:pPr marL="254000" lvl="1" indent="-254000">
              <a:spcBef>
                <a:spcPct val="100000"/>
              </a:spcBef>
              <a:buSzPct val="99000"/>
            </a:pPr>
            <a:r>
              <a:rPr lang="en-US" kern="1200" dirty="0">
                <a:sym typeface="Arial"/>
              </a:rPr>
              <a:t>Provides objective way to compare risk of different areas</a:t>
            </a:r>
            <a:endParaRPr lang="en-US" dirty="0"/>
          </a:p>
        </p:txBody>
      </p:sp>
      <p:pic>
        <p:nvPicPr>
          <p:cNvPr id="8" name="Content Placeholder 7" descr="Screen shot of a map of North America showing hurricane paths.">
            <a:extLst>
              <a:ext uri="{FF2B5EF4-FFF2-40B4-BE49-F238E27FC236}">
                <a16:creationId xmlns:a16="http://schemas.microsoft.com/office/drawing/2014/main" id="{B08D7471-780B-46D4-BFF0-C7B361FB5EB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08401" y="1921823"/>
            <a:ext cx="4041998" cy="3023878"/>
          </a:xfrm>
          <a:prstGeom prst="rect">
            <a:avLst/>
          </a:prstGeom>
        </p:spPr>
      </p:pic>
      <p:sp>
        <p:nvSpPr>
          <p:cNvPr id="9" name="Slide Number Placeholder 8">
            <a:extLst>
              <a:ext uri="{FF2B5EF4-FFF2-40B4-BE49-F238E27FC236}">
                <a16:creationId xmlns:a16="http://schemas.microsoft.com/office/drawing/2014/main" id="{D4752FE1-6BE3-4D51-863D-42777512EAB8}"/>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5</a:t>
            </a:fld>
            <a:endParaRPr lang="en-US"/>
          </a:p>
        </p:txBody>
      </p:sp>
    </p:spTree>
    <p:extLst>
      <p:ext uri="{BB962C8B-B14F-4D97-AF65-F5344CB8AC3E}">
        <p14:creationId xmlns:p14="http://schemas.microsoft.com/office/powerpoint/2010/main" val="34665597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Probabilistic Windspeeds</a:t>
            </a:r>
          </a:p>
        </p:txBody>
      </p:sp>
      <p:sp>
        <p:nvSpPr>
          <p:cNvPr id="3" name="Content Placeholder 2">
            <a:extLst>
              <a:ext uri="{FF2B5EF4-FFF2-40B4-BE49-F238E27FC236}">
                <a16:creationId xmlns:a16="http://schemas.microsoft.com/office/drawing/2014/main" id="{F8689341-DF60-446D-8AA4-55464FD4D5C9}"/>
              </a:ext>
            </a:extLst>
          </p:cNvPr>
          <p:cNvSpPr>
            <a:spLocks noGrp="1"/>
          </p:cNvSpPr>
          <p:nvPr>
            <p:ph sz="quarter" idx="13"/>
          </p:nvPr>
        </p:nvSpPr>
        <p:spPr/>
        <p:txBody>
          <a:bodyPr>
            <a:normAutofit fontScale="70000" lnSpcReduction="20000"/>
          </a:bodyPr>
          <a:lstStyle/>
          <a:p>
            <a:pPr marL="254000" lvl="1" indent="-254000" fontAlgn="auto">
              <a:spcBef>
                <a:spcPct val="100000"/>
              </a:spcBef>
              <a:buSzPct val="99000"/>
              <a:buFont typeface="Arial"/>
              <a:buChar char="•"/>
              <a:tabLst/>
            </a:pPr>
            <a:r>
              <a:rPr lang="en-US" kern="1200" dirty="0">
                <a:ea typeface="+mn-ea"/>
                <a:sym typeface="Arial"/>
              </a:rPr>
              <a:t>The probabilistic windspeeds in the Table of Contents window (next slide) show the overall wind risk to the US and are the same windspeeds as in Figure 4.28 </a:t>
            </a:r>
          </a:p>
          <a:p>
            <a:pPr marL="254000" lvl="1" indent="-254000" fontAlgn="auto">
              <a:spcBef>
                <a:spcPct val="100000"/>
              </a:spcBef>
              <a:buSzPct val="99000"/>
              <a:buFont typeface="Arial"/>
              <a:buChar char="•"/>
              <a:tabLst/>
            </a:pPr>
            <a:r>
              <a:rPr lang="en-US" kern="1200" dirty="0">
                <a:ea typeface="+mn-ea"/>
                <a:sym typeface="Arial"/>
              </a:rPr>
              <a:t>These layers were created from the 100,000 years worth of simulated storms. </a:t>
            </a:r>
          </a:p>
          <a:p>
            <a:pPr marL="254000" lvl="1" indent="-254000" fontAlgn="auto">
              <a:spcBef>
                <a:spcPct val="100000"/>
              </a:spcBef>
              <a:buSzPct val="99000"/>
              <a:buFont typeface="Arial"/>
              <a:buChar char="•"/>
              <a:tabLst/>
            </a:pPr>
            <a:r>
              <a:rPr lang="en-US" kern="1200" dirty="0">
                <a:ea typeface="+mn-ea"/>
                <a:sym typeface="Arial"/>
              </a:rPr>
              <a:t>Windspeeds were ranked for each tract and recurrence intervals were determined.  </a:t>
            </a:r>
            <a:endParaRPr lang="en-US" kern="1200" dirty="0">
              <a:sym typeface="Arial"/>
            </a:endParaRPr>
          </a:p>
          <a:p>
            <a:pPr>
              <a:spcBef>
                <a:spcPct val="100000"/>
              </a:spcBef>
              <a:buSzPct val="99000"/>
            </a:pPr>
            <a:r>
              <a:rPr lang="en-US" kern="1200" dirty="0">
                <a:sym typeface="Arial"/>
              </a:rPr>
              <a:t>Figure 4.28 in Hurricane Technical Manual</a:t>
            </a:r>
            <a:endParaRPr lang="en-US" dirty="0"/>
          </a:p>
        </p:txBody>
      </p:sp>
      <p:pic>
        <p:nvPicPr>
          <p:cNvPr id="9" name="Content Placeholder 8" descr="An example of a wind map taken out of the Hurricane Technical Manual. There are bands of probabilsitic windspeeds mapped across it. The bands are in 10-mph increments from 140 to 70 with the highest wind speeds at the southern tip of Florida and around New Orleans, then the winds gradually falling to the 70 mph bands in central Texas through Georgia and up the inland-East coast to Maine.">
            <a:extLst>
              <a:ext uri="{FF2B5EF4-FFF2-40B4-BE49-F238E27FC236}">
                <a16:creationId xmlns:a16="http://schemas.microsoft.com/office/drawing/2014/main" id="{FE08DF27-BA0C-4E8D-824E-4EA94CEFCCC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02480" y="1175194"/>
            <a:ext cx="4053840" cy="4517136"/>
          </a:xfrm>
          <a:prstGeom prst="rect">
            <a:avLst/>
          </a:prstGeom>
        </p:spPr>
      </p:pic>
      <p:sp>
        <p:nvSpPr>
          <p:cNvPr id="10" name="Slide Number Placeholder 9">
            <a:extLst>
              <a:ext uri="{FF2B5EF4-FFF2-40B4-BE49-F238E27FC236}">
                <a16:creationId xmlns:a16="http://schemas.microsoft.com/office/drawing/2014/main" id="{918D385B-A7AF-4661-B2C7-2247AA6AECEB}"/>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6</a:t>
            </a:fld>
            <a:endParaRPr lang="en-US"/>
          </a:p>
        </p:txBody>
      </p:sp>
    </p:spTree>
    <p:extLst>
      <p:ext uri="{BB962C8B-B14F-4D97-AF65-F5344CB8AC3E}">
        <p14:creationId xmlns:p14="http://schemas.microsoft.com/office/powerpoint/2010/main" val="20060453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Probabilistic Windspeeds (Cont'd.)</a:t>
            </a:r>
          </a:p>
        </p:txBody>
      </p:sp>
      <p:sp>
        <p:nvSpPr>
          <p:cNvPr id="3" name="Content Placeholder 2">
            <a:extLst>
              <a:ext uri="{FF2B5EF4-FFF2-40B4-BE49-F238E27FC236}">
                <a16:creationId xmlns:a16="http://schemas.microsoft.com/office/drawing/2014/main" id="{7AB2AC03-D74F-4CE2-BECD-ED323CBF9478}"/>
              </a:ext>
            </a:extLst>
          </p:cNvPr>
          <p:cNvSpPr>
            <a:spLocks noGrp="1"/>
          </p:cNvSpPr>
          <p:nvPr>
            <p:ph sz="quarter" idx="13"/>
          </p:nvPr>
        </p:nvSpPr>
        <p:spPr/>
        <p:txBody>
          <a:bodyPr>
            <a:normAutofit fontScale="92500" lnSpcReduction="10000"/>
          </a:bodyPr>
          <a:lstStyle/>
          <a:p>
            <a:pPr fontAlgn="auto">
              <a:spcBef>
                <a:spcPct val="100000"/>
              </a:spcBef>
              <a:spcAft>
                <a:spcPts val="0"/>
              </a:spcAft>
              <a:buSzPct val="99000"/>
              <a:tabLst/>
            </a:pPr>
            <a:r>
              <a:rPr lang="en-US" kern="1200" dirty="0">
                <a:sym typeface="Arial"/>
              </a:rPr>
              <a:t>These layers answer the question: </a:t>
            </a:r>
          </a:p>
          <a:p>
            <a:pPr marL="254000" lvl="1" indent="-254000" fontAlgn="auto">
              <a:spcBef>
                <a:spcPct val="100000"/>
              </a:spcBef>
              <a:spcAft>
                <a:spcPts val="0"/>
              </a:spcAft>
              <a:buSzPct val="99000"/>
              <a:buFont typeface="Arial"/>
              <a:buChar char="•"/>
              <a:tabLst/>
            </a:pPr>
            <a:r>
              <a:rPr lang="en-US" kern="1200" dirty="0">
                <a:ea typeface="+mn-ea"/>
                <a:sym typeface="Arial"/>
              </a:rPr>
              <a:t>What is the windspeed for this tract that equates to a given recurrence interval? </a:t>
            </a:r>
          </a:p>
          <a:p>
            <a:pPr marL="254000" lvl="1" indent="-254000" fontAlgn="auto">
              <a:spcBef>
                <a:spcPct val="100000"/>
              </a:spcBef>
              <a:spcAft>
                <a:spcPts val="0"/>
              </a:spcAft>
              <a:buSzPct val="99000"/>
              <a:buFont typeface="Arial"/>
              <a:buChar char="•"/>
              <a:tabLst/>
            </a:pPr>
            <a:r>
              <a:rPr lang="en-US" kern="1200" dirty="0">
                <a:ea typeface="+mn-ea"/>
                <a:sym typeface="Arial"/>
              </a:rPr>
              <a:t>For example, 115 MPH winds for tract 12103024901 for the 1% annual chance</a:t>
            </a:r>
            <a:endParaRPr lang="en-US" dirty="0"/>
          </a:p>
        </p:txBody>
      </p:sp>
      <p:pic>
        <p:nvPicPr>
          <p:cNvPr id="8" name="Content Placeholder 7" descr="A Hazus-made map showing the 100-year return period peak gust in Florida by county. The Table of Contents is provided to show the symbology has been changed to match the probabilistic windspeeds provided in the previous slide.">
            <a:extLst>
              <a:ext uri="{FF2B5EF4-FFF2-40B4-BE49-F238E27FC236}">
                <a16:creationId xmlns:a16="http://schemas.microsoft.com/office/drawing/2014/main" id="{0C01CD89-6D1C-46BF-98C9-7DB29A910A0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450727"/>
            <a:ext cx="4114800" cy="3966071"/>
          </a:xfrm>
          <a:prstGeom prst="rect">
            <a:avLst/>
          </a:prstGeom>
        </p:spPr>
      </p:pic>
      <p:sp>
        <p:nvSpPr>
          <p:cNvPr id="9" name="Slide Number Placeholder 8">
            <a:extLst>
              <a:ext uri="{FF2B5EF4-FFF2-40B4-BE49-F238E27FC236}">
                <a16:creationId xmlns:a16="http://schemas.microsoft.com/office/drawing/2014/main" id="{5385A7F2-A6E2-4E97-80C6-D4145CA21F0B}"/>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7</a:t>
            </a:fld>
            <a:endParaRPr lang="en-US"/>
          </a:p>
        </p:txBody>
      </p:sp>
    </p:spTree>
    <p:extLst>
      <p:ext uri="{BB962C8B-B14F-4D97-AF65-F5344CB8AC3E}">
        <p14:creationId xmlns:p14="http://schemas.microsoft.com/office/powerpoint/2010/main" val="76706938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Probabilistic Windspeeds</a:t>
            </a:r>
          </a:p>
        </p:txBody>
      </p:sp>
      <p:sp>
        <p:nvSpPr>
          <p:cNvPr id="3" name="Content Placeholder 2">
            <a:extLst>
              <a:ext uri="{FF2B5EF4-FFF2-40B4-BE49-F238E27FC236}">
                <a16:creationId xmlns:a16="http://schemas.microsoft.com/office/drawing/2014/main" id="{2DDF2D0E-6E55-4F24-9152-C8BFBEAB070A}"/>
              </a:ext>
            </a:extLst>
          </p:cNvPr>
          <p:cNvSpPr>
            <a:spLocks noGrp="1"/>
          </p:cNvSpPr>
          <p:nvPr>
            <p:ph sz="quarter" idx="13"/>
          </p:nvPr>
        </p:nvSpPr>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For an actual hurricane: </a:t>
            </a:r>
          </a:p>
          <a:p>
            <a:pPr marL="635000" lvl="2" indent="-254000" fontAlgn="auto">
              <a:spcBef>
                <a:spcPct val="100000"/>
              </a:spcBef>
              <a:spcAft>
                <a:spcPts val="0"/>
              </a:spcAft>
              <a:buSzPct val="99000"/>
              <a:buFont typeface="Wingdings"/>
              <a:buChar char="§"/>
              <a:tabLst/>
            </a:pPr>
            <a:r>
              <a:rPr lang="en-US" kern="1200" dirty="0">
                <a:ea typeface="+mn-ea"/>
                <a:sym typeface="Arial"/>
              </a:rPr>
              <a:t>Windspeeds are not uniform across the storm. </a:t>
            </a:r>
          </a:p>
          <a:p>
            <a:pPr marL="635000" lvl="2" indent="-254000" fontAlgn="auto">
              <a:spcBef>
                <a:spcPct val="100000"/>
              </a:spcBef>
              <a:spcAft>
                <a:spcPts val="0"/>
              </a:spcAft>
              <a:buSzPct val="99000"/>
              <a:buFont typeface="Wingdings"/>
              <a:buChar char="§"/>
              <a:tabLst/>
            </a:pPr>
            <a:r>
              <a:rPr lang="en-US" kern="1200" dirty="0">
                <a:ea typeface="+mn-ea"/>
                <a:sym typeface="Arial"/>
              </a:rPr>
              <a:t>Windspeeds are higher at eyewall and lower farther away. </a:t>
            </a:r>
          </a:p>
          <a:p>
            <a:pPr marL="254000" lvl="1" indent="-254000" fontAlgn="auto">
              <a:spcBef>
                <a:spcPct val="100000"/>
              </a:spcBef>
              <a:spcAft>
                <a:spcPts val="0"/>
              </a:spcAft>
              <a:buSzPct val="99000"/>
              <a:buFont typeface="Arial"/>
              <a:buChar char="•"/>
              <a:tabLst/>
            </a:pPr>
            <a:r>
              <a:rPr lang="en-US" kern="1200" dirty="0">
                <a:ea typeface="+mn-ea"/>
                <a:sym typeface="Arial"/>
              </a:rPr>
              <a:t>Using these layers: </a:t>
            </a:r>
          </a:p>
          <a:p>
            <a:pPr marL="635000" lvl="2" indent="-254000" fontAlgn="auto">
              <a:spcBef>
                <a:spcPct val="100000"/>
              </a:spcBef>
              <a:spcAft>
                <a:spcPts val="0"/>
              </a:spcAft>
              <a:buSzPct val="99000"/>
              <a:buFont typeface="Wingdings"/>
              <a:buChar char="§"/>
              <a:tabLst/>
            </a:pPr>
            <a:r>
              <a:rPr lang="en-US" kern="1200" dirty="0">
                <a:ea typeface="+mn-ea"/>
                <a:sym typeface="Arial"/>
              </a:rPr>
              <a:t>Assume the recurrence interval (100 year) at every location in the study region </a:t>
            </a:r>
          </a:p>
          <a:p>
            <a:pPr marL="635000" lvl="2" indent="-254000" fontAlgn="auto">
              <a:spcBef>
                <a:spcPct val="100000"/>
              </a:spcBef>
              <a:spcAft>
                <a:spcPts val="0"/>
              </a:spcAft>
              <a:buSzPct val="99000"/>
              <a:buFont typeface="Wingdings"/>
              <a:buChar char="§"/>
              <a:tabLst/>
            </a:pPr>
            <a:r>
              <a:rPr lang="en-US" kern="1200" dirty="0">
                <a:ea typeface="+mn-ea"/>
                <a:sym typeface="Arial"/>
              </a:rPr>
              <a:t>Good for building codes, but may not be best for planning</a:t>
            </a:r>
            <a:endParaRPr lang="en-US" dirty="0"/>
          </a:p>
        </p:txBody>
      </p:sp>
      <p:pic>
        <p:nvPicPr>
          <p:cNvPr id="8" name="Content Placeholder 7" descr="Map showing the windspeeds in Mississippi and Alabama during Hurricane Katrina. Text accompanying the image says, “For a given county the windspeeds will vary geographically across the region during an actual hurricane event.” The arrow points to a county that has windspeeds of 61.95 to 74.89 mph and windspeeds of 74.9 to 87.83 mph. ">
            <a:extLst>
              <a:ext uri="{FF2B5EF4-FFF2-40B4-BE49-F238E27FC236}">
                <a16:creationId xmlns:a16="http://schemas.microsoft.com/office/drawing/2014/main" id="{EC424A33-F789-49C9-92D8-0C3B1C5F341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34037" y="1152525"/>
            <a:ext cx="3590726" cy="4562475"/>
          </a:xfrm>
          <a:prstGeom prst="rect">
            <a:avLst/>
          </a:prstGeom>
        </p:spPr>
      </p:pic>
      <p:sp>
        <p:nvSpPr>
          <p:cNvPr id="9" name="Slide Number Placeholder 8">
            <a:extLst>
              <a:ext uri="{FF2B5EF4-FFF2-40B4-BE49-F238E27FC236}">
                <a16:creationId xmlns:a16="http://schemas.microsoft.com/office/drawing/2014/main" id="{6CA1BD3B-6801-45AF-B6CC-E06443367FD8}"/>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8</a:t>
            </a:fld>
            <a:endParaRPr lang="en-US"/>
          </a:p>
        </p:txBody>
      </p:sp>
    </p:spTree>
    <p:extLst>
      <p:ext uri="{BB962C8B-B14F-4D97-AF65-F5344CB8AC3E}">
        <p14:creationId xmlns:p14="http://schemas.microsoft.com/office/powerpoint/2010/main" val="64610851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it-IT"/>
              <a:t>Probabilistic Scenario: Scenario Driven</a:t>
            </a:r>
            <a:endParaRPr lang="en-US"/>
          </a:p>
        </p:txBody>
      </p:sp>
      <p:sp>
        <p:nvSpPr>
          <p:cNvPr id="3" name="Content Placeholder 2">
            <a:extLst>
              <a:ext uri="{FF2B5EF4-FFF2-40B4-BE49-F238E27FC236}">
                <a16:creationId xmlns:a16="http://schemas.microsoft.com/office/drawing/2014/main" id="{1BC517CF-73DB-4E1F-B2C5-B952160F3C1B}"/>
              </a:ext>
            </a:extLst>
          </p:cNvPr>
          <p:cNvSpPr>
            <a:spLocks noGrp="1"/>
          </p:cNvSpPr>
          <p:nvPr>
            <p:ph sz="quarter" idx="13"/>
          </p:nvPr>
        </p:nvSpPr>
        <p:spPr/>
        <p:txBody>
          <a:bodyPr>
            <a:normAutofit fontScale="55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Table of Contents windspeed probabilities should not be confused with the probabilistic scenario. </a:t>
            </a:r>
          </a:p>
          <a:p>
            <a:pPr marL="254000" lvl="1" indent="-254000" fontAlgn="auto">
              <a:spcBef>
                <a:spcPct val="100000"/>
              </a:spcBef>
              <a:spcAft>
                <a:spcPts val="0"/>
              </a:spcAft>
              <a:buSzPct val="99000"/>
              <a:buFont typeface="Arial"/>
              <a:buChar char="•"/>
              <a:tabLst/>
            </a:pPr>
            <a:r>
              <a:rPr lang="en-US" kern="1200" dirty="0">
                <a:ea typeface="+mn-ea"/>
                <a:sym typeface="Arial"/>
              </a:rPr>
              <a:t>Table of Contents layers: </a:t>
            </a:r>
          </a:p>
          <a:p>
            <a:pPr marL="635000" lvl="2" indent="-254000" fontAlgn="auto">
              <a:spcBef>
                <a:spcPct val="100000"/>
              </a:spcBef>
              <a:spcAft>
                <a:spcPts val="0"/>
              </a:spcAft>
              <a:buSzPct val="99000"/>
              <a:buFont typeface="Wingdings"/>
              <a:buChar char="§"/>
              <a:tabLst/>
            </a:pPr>
            <a:r>
              <a:rPr lang="en-US" kern="1200" dirty="0">
                <a:ea typeface="+mn-ea"/>
                <a:sym typeface="Arial"/>
              </a:rPr>
              <a:t>Provide communities with the recurrence interval windspeed for each tract. </a:t>
            </a:r>
          </a:p>
          <a:p>
            <a:pPr marL="254000" lvl="1" indent="-254000" fontAlgn="auto">
              <a:spcBef>
                <a:spcPct val="100000"/>
              </a:spcBef>
              <a:spcAft>
                <a:spcPts val="0"/>
              </a:spcAft>
              <a:buSzPct val="99000"/>
              <a:buFont typeface="Arial"/>
              <a:buChar char="•"/>
              <a:tabLst/>
            </a:pPr>
            <a:r>
              <a:rPr lang="en-US" kern="1200" dirty="0">
                <a:ea typeface="+mn-ea"/>
                <a:sym typeface="Arial"/>
              </a:rPr>
              <a:t>Probabilistic scenario:</a:t>
            </a:r>
          </a:p>
          <a:p>
            <a:pPr marL="635000" lvl="2" indent="-254000" fontAlgn="auto">
              <a:spcBef>
                <a:spcPct val="100000"/>
              </a:spcBef>
              <a:spcAft>
                <a:spcPts val="0"/>
              </a:spcAft>
              <a:buSzPct val="99000"/>
              <a:buFont typeface="Wingdings"/>
              <a:buChar char="§"/>
              <a:tabLst/>
            </a:pPr>
            <a:r>
              <a:rPr lang="en-US" kern="1200" dirty="0">
                <a:ea typeface="+mn-ea"/>
                <a:sym typeface="Arial"/>
              </a:rPr>
              <a:t>Provide communities with a representative recurrence interval event based on loss for the study region.</a:t>
            </a:r>
          </a:p>
          <a:p>
            <a:pPr marL="635000" lvl="2" indent="-254000" fontAlgn="auto">
              <a:spcBef>
                <a:spcPct val="100000"/>
              </a:spcBef>
              <a:spcAft>
                <a:spcPts val="0"/>
              </a:spcAft>
              <a:buSzPct val="99000"/>
              <a:buFont typeface="Wingdings"/>
              <a:buChar char="§"/>
              <a:tabLst/>
            </a:pPr>
            <a:r>
              <a:rPr lang="en-US" kern="1200" dirty="0">
                <a:ea typeface="+mn-ea"/>
                <a:sym typeface="Arial"/>
              </a:rPr>
              <a:t>Losses are representative of the specific event, not the recurrence interval windspeeds. </a:t>
            </a:r>
            <a:endParaRPr lang="en-US" dirty="0"/>
          </a:p>
        </p:txBody>
      </p:sp>
      <p:pic>
        <p:nvPicPr>
          <p:cNvPr id="8" name="Content Placeholder 7" descr="Screen shot of the Scenario Wizard Scenario Operation window. Under Hurricane Scenarios, Probabilistic is selected.">
            <a:extLst>
              <a:ext uri="{FF2B5EF4-FFF2-40B4-BE49-F238E27FC236}">
                <a16:creationId xmlns:a16="http://schemas.microsoft.com/office/drawing/2014/main" id="{F1886028-32C2-41F7-852D-BDF4DCAED42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9744" y="1845754"/>
            <a:ext cx="3639312" cy="3176016"/>
          </a:xfrm>
          <a:prstGeom prst="rect">
            <a:avLst/>
          </a:prstGeom>
        </p:spPr>
      </p:pic>
      <p:sp>
        <p:nvSpPr>
          <p:cNvPr id="9" name="Slide Number Placeholder 8">
            <a:extLst>
              <a:ext uri="{FF2B5EF4-FFF2-40B4-BE49-F238E27FC236}">
                <a16:creationId xmlns:a16="http://schemas.microsoft.com/office/drawing/2014/main" id="{08B3B8E4-0A75-4A4B-85EB-99B34DE52C3F}"/>
              </a:ext>
            </a:extLst>
          </p:cNvPr>
          <p:cNvSpPr>
            <a:spLocks noGrp="1"/>
          </p:cNvSpPr>
          <p:nvPr>
            <p:ph type="sldNum" sz="quarter" idx="12"/>
          </p:nvPr>
        </p:nvSpPr>
        <p:spPr/>
        <p:txBody>
          <a:bodyPr/>
          <a:lstStyle/>
          <a:p>
            <a:pPr>
              <a:spcBef>
                <a:spcPts val="100"/>
              </a:spcBef>
              <a:buSzPct val="99000"/>
            </a:pPr>
            <a:fld id="{01CBBF83-2185-4ED1-8638-20D6E26305E0}" type="slidenum">
              <a:rPr lang="en-US" smtClean="0"/>
              <a:pPr>
                <a:spcBef>
                  <a:spcPts val="100"/>
                </a:spcBef>
                <a:buSzPct val="99000"/>
              </a:pPr>
              <a:t>9</a:t>
            </a:fld>
            <a:endParaRPr lang="en-US"/>
          </a:p>
        </p:txBody>
      </p:sp>
    </p:spTree>
    <p:extLst>
      <p:ext uri="{BB962C8B-B14F-4D97-AF65-F5344CB8AC3E}">
        <p14:creationId xmlns:p14="http://schemas.microsoft.com/office/powerpoint/2010/main" val="2818502078"/>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CD15836D-19A3-483E-9D97-9BDA5B754403}"/>
</file>

<file path=customXml/itemProps2.xml><?xml version="1.0" encoding="utf-8"?>
<ds:datastoreItem xmlns:ds="http://schemas.openxmlformats.org/officeDocument/2006/customXml" ds:itemID="{5432B030-1427-4107-9DF8-3C8AB472751A}"/>
</file>

<file path=customXml/itemProps3.xml><?xml version="1.0" encoding="utf-8"?>
<ds:datastoreItem xmlns:ds="http://schemas.openxmlformats.org/officeDocument/2006/customXml" ds:itemID="{A4418889-3343-4A53-A778-2BB258F826EE}"/>
</file>

<file path=customXml/itemProps4.xml><?xml version="1.0" encoding="utf-8"?>
<ds:datastoreItem xmlns:ds="http://schemas.openxmlformats.org/officeDocument/2006/customXml" ds:itemID="{F317B17A-E749-49B3-BEA8-96046FD9C9E2}"/>
</file>

<file path=docProps/app.xml><?xml version="1.0" encoding="utf-8"?>
<Properties xmlns="http://schemas.openxmlformats.org/officeDocument/2006/extended-properties" xmlns:vt="http://schemas.openxmlformats.org/officeDocument/2006/docPropsVTypes">
  <Template>EMI_PPT_V7</Template>
  <TotalTime>0</TotalTime>
  <Words>992</Words>
  <Application>Microsoft Office PowerPoint</Application>
  <PresentationFormat>On-screen Show (4:3)</PresentationFormat>
  <Paragraphs>168</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Times New Roman</vt:lpstr>
      <vt:lpstr>Wingdings</vt:lpstr>
      <vt:lpstr>EMI_PPT</vt:lpstr>
      <vt:lpstr>Lesson 5: Probabilistic Storm Parameters</vt:lpstr>
      <vt:lpstr>Goal and Objectives</vt:lpstr>
      <vt:lpstr>Scenario Operations</vt:lpstr>
      <vt:lpstr>Probabilistic vs. Deterministic</vt:lpstr>
      <vt:lpstr>Modeling Risk</vt:lpstr>
      <vt:lpstr>Probabilistic Windspeeds</vt:lpstr>
      <vt:lpstr>Probabilistic Windspeeds (Cont'd.)</vt:lpstr>
      <vt:lpstr>Probabilistic Windspeeds</vt:lpstr>
      <vt:lpstr>Probabilistic Scenario: Scenario Driven</vt:lpstr>
      <vt:lpstr>Probabilistic Scenario: Scenario Driven </vt:lpstr>
      <vt:lpstr>Probabilistic Scenario: Scenario Driven</vt:lpstr>
      <vt:lpstr>Seven Return Period Events</vt:lpstr>
      <vt:lpstr>Discussion 5.1: 500-Year Event</vt:lpstr>
      <vt:lpstr>Discussion 5.1: 500-Year Event </vt:lpstr>
      <vt:lpstr>Outputs: Return Period Event</vt:lpstr>
      <vt:lpstr>Study Region Characteristics &amp; Losses</vt:lpstr>
      <vt:lpstr>Study Region Characteristics &amp; Losses</vt:lpstr>
      <vt:lpstr>Uses of Probabilistic Layers</vt:lpstr>
      <vt:lpstr>Uses of Probabilistic Layers</vt:lpstr>
      <vt:lpstr>Probabilistic Losses</vt:lpstr>
      <vt:lpstr>Exercise 5.2: Probabilistic Scenario</vt:lpstr>
      <vt:lpstr>Exercise 5.2: Tasks</vt:lpstr>
      <vt:lpstr>Annualized Hurricane Loss (AHL)</vt:lpstr>
      <vt:lpstr>Annualized Hurricane Loss (AHL)</vt:lpstr>
      <vt:lpstr>Probabilistic Return Intervals vs. AHL</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2020-08-06T12:46:51Z</dcterms:created>
  <dcterms:modified xsi:type="dcterms:W3CDTF">2020-08-07T16:41:23Z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