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mX5JGUQkkPWxPpeOfgoPiA==" hashData="SEFsystHyB0wimEcNln8s9yQPrsILKfM9lrZeJC0T38niTPx6+oLcci9AkXWk2w2oZ6TjkmeyJme2CV+j4IA1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556"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D16EAFFA-733D-425A-A6E4-A9A0B71F4653}"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16EAFFA-733D-425A-A6E4-A9A0B71F4653}"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94AD00-3200-4D4A-A61D-DAFB97AD4FB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16EAFFA-733D-425A-A6E4-A9A0B71F4653}"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194AD00-3200-4D4A-A61D-DAFB97AD4FB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D16EAFFA-733D-425A-A6E4-A9A0B71F4653}"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3194AD00-3200-4D4A-A61D-DAFB97AD4FB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12: Hazus for Response and Recovery</a:t>
            </a:r>
          </a:p>
        </p:txBody>
      </p:sp>
      <p:sp>
        <p:nvSpPr>
          <p:cNvPr id="5" name="TextBox 4"/>
          <p:cNvSpPr txBox="1"/>
          <p:nvPr/>
        </p:nvSpPr>
        <p:spPr>
          <a:xfrm>
            <a:off x="457200" y="22606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56EC20E1-D311-476D-B815-77847C5C97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B289DA58-32A8-426C-8455-FBD81457937F}"/>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a:t>
            </a:fld>
            <a:endParaRPr lang="en-US"/>
          </a:p>
        </p:txBody>
      </p:sp>
    </p:spTree>
    <p:extLst>
      <p:ext uri="{BB962C8B-B14F-4D97-AF65-F5344CB8AC3E}">
        <p14:creationId xmlns:p14="http://schemas.microsoft.com/office/powerpoint/2010/main" val="325288491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Editing Storm Information</a:t>
            </a:r>
          </a:p>
        </p:txBody>
      </p:sp>
      <p:sp>
        <p:nvSpPr>
          <p:cNvPr id="3" name="Content Placeholder 2">
            <a:extLst>
              <a:ext uri="{FF2B5EF4-FFF2-40B4-BE49-F238E27FC236}">
                <a16:creationId xmlns:a16="http://schemas.microsoft.com/office/drawing/2014/main" id="{FBBED4B6-A3D3-4608-A98D-B457DCD0B289}"/>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Delete rows by right-clicking on header.</a:t>
            </a:r>
          </a:p>
          <a:p>
            <a:pPr marL="254000" lvl="1" indent="-254000" fontAlgn="auto">
              <a:spcBef>
                <a:spcPct val="100000"/>
              </a:spcBef>
              <a:spcAft>
                <a:spcPts val="0"/>
              </a:spcAft>
              <a:buSzPct val="99000"/>
              <a:buFont typeface="Arial"/>
              <a:buChar char="•"/>
              <a:tabLst/>
            </a:pPr>
            <a:r>
              <a:rPr lang="en-US" kern="1200" dirty="0">
                <a:ea typeface="+mn-ea"/>
                <a:sym typeface="Arial"/>
              </a:rPr>
              <a:t>Make sure there is only one blank row at bottom before clicking “Next.”</a:t>
            </a:r>
          </a:p>
          <a:p>
            <a:pPr marL="254000" lvl="1" indent="-254000" fontAlgn="auto">
              <a:spcBef>
                <a:spcPct val="100000"/>
              </a:spcBef>
              <a:spcAft>
                <a:spcPts val="0"/>
              </a:spcAft>
              <a:buSzPct val="99000"/>
              <a:buFont typeface="Arial"/>
              <a:buChar char="•"/>
              <a:tabLst/>
            </a:pPr>
            <a:r>
              <a:rPr lang="en-US" kern="1200" dirty="0">
                <a:ea typeface="+mn-ea"/>
                <a:sym typeface="Arial"/>
              </a:rPr>
              <a:t>“Time (hours)” format needed for Uncertainty Analysis.</a:t>
            </a:r>
          </a:p>
          <a:p>
            <a:pPr marL="254000" lvl="1" indent="-254000" fontAlgn="auto">
              <a:spcBef>
                <a:spcPct val="100000"/>
              </a:spcBef>
              <a:spcAft>
                <a:spcPts val="0"/>
              </a:spcAft>
              <a:buSzPct val="99000"/>
              <a:buFont typeface="Arial"/>
              <a:buChar char="•"/>
              <a:tabLst/>
            </a:pPr>
            <a:r>
              <a:rPr lang="en-US" kern="1200" dirty="0">
                <a:ea typeface="+mn-ea"/>
                <a:sym typeface="Arial"/>
              </a:rPr>
              <a:t>“Central Pressure (mbar)” and “Inland” taken from Advisory. </a:t>
            </a:r>
            <a:endParaRPr lang="en-US" dirty="0"/>
          </a:p>
        </p:txBody>
      </p:sp>
      <p:pic>
        <p:nvPicPr>
          <p:cNvPr id="8" name="Content Placeholder 7" descr="A screen shot of the Edit Storm Track window in Hazus.">
            <a:extLst>
              <a:ext uri="{FF2B5EF4-FFF2-40B4-BE49-F238E27FC236}">
                <a16:creationId xmlns:a16="http://schemas.microsoft.com/office/drawing/2014/main" id="{88884B17-5BF3-4103-AE44-272CAD13BC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34757"/>
            <a:ext cx="4114800" cy="2998011"/>
          </a:xfrm>
          <a:prstGeom prst="rect">
            <a:avLst/>
          </a:prstGeom>
        </p:spPr>
      </p:pic>
      <p:sp>
        <p:nvSpPr>
          <p:cNvPr id="9" name="Slide Number Placeholder 8">
            <a:extLst>
              <a:ext uri="{FF2B5EF4-FFF2-40B4-BE49-F238E27FC236}">
                <a16:creationId xmlns:a16="http://schemas.microsoft.com/office/drawing/2014/main" id="{2C4A67B9-7DDB-43DB-9310-6CAD88DC72DA}"/>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10</a:t>
            </a:fld>
            <a:endParaRPr lang="en-US"/>
          </a:p>
        </p:txBody>
      </p:sp>
    </p:spTree>
    <p:extLst>
      <p:ext uri="{BB962C8B-B14F-4D97-AF65-F5344CB8AC3E}">
        <p14:creationId xmlns:p14="http://schemas.microsoft.com/office/powerpoint/2010/main" val="29371460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Entering in Forecast Advisories</a:t>
            </a:r>
          </a:p>
        </p:txBody>
      </p:sp>
      <p:pic>
        <p:nvPicPr>
          <p:cNvPr id="6" name="Content Placeholder 5" descr="A composite image of segments of screenshots of a forecast advisory and of the edit storm track window in Hazus. A line of the advisory is highlighted with the accompanying text explaining that these are the &quot;Distances from center in each quadrant, where 64, 50, and 34 knot winds extend. Hazus asks for 1 value - use the highest&quot; and connects the figures to the columns in the edit storm track window labeled &quot;Radius to 64/50/34 knot winds&quot; and &quot;Radius Type&quot; as their respective destinations. Another arrow connects the max wind figure in the forecast advisory to the &quot;Wind Speed&quot; column in the edit storm track window and the accompanying text &quot;Use the MAX WIND and the gust as the input variable.&quot; In the picture are notes saying there are 1.15 miles per nautical mile, 1.15 knots to mile per hour, and that Hazus requires units in miles while forecast advisories are in knots.">
            <a:extLst>
              <a:ext uri="{FF2B5EF4-FFF2-40B4-BE49-F238E27FC236}">
                <a16:creationId xmlns:a16="http://schemas.microsoft.com/office/drawing/2014/main" id="{B4F75357-A5FD-4E84-9E2E-42D3432CA4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3601" y="1217581"/>
            <a:ext cx="7340600" cy="4393836"/>
          </a:xfrm>
          <a:prstGeom prst="rect">
            <a:avLst/>
          </a:prstGeom>
        </p:spPr>
      </p:pic>
      <p:sp>
        <p:nvSpPr>
          <p:cNvPr id="7" name="Slide Number Placeholder 6">
            <a:extLst>
              <a:ext uri="{FF2B5EF4-FFF2-40B4-BE49-F238E27FC236}">
                <a16:creationId xmlns:a16="http://schemas.microsoft.com/office/drawing/2014/main" id="{BB722112-0207-4F5B-BD53-0D75B95E783C}"/>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11</a:t>
            </a:fld>
            <a:endParaRPr lang="en-US"/>
          </a:p>
        </p:txBody>
      </p:sp>
    </p:spTree>
    <p:extLst>
      <p:ext uri="{BB962C8B-B14F-4D97-AF65-F5344CB8AC3E}">
        <p14:creationId xmlns:p14="http://schemas.microsoft.com/office/powerpoint/2010/main" val="399513276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NHC Advisories</a:t>
            </a:r>
          </a:p>
        </p:txBody>
      </p:sp>
      <p:sp>
        <p:nvSpPr>
          <p:cNvPr id="3" name="Content Placeholder 2">
            <a:extLst>
              <a:ext uri="{FF2B5EF4-FFF2-40B4-BE49-F238E27FC236}">
                <a16:creationId xmlns:a16="http://schemas.microsoft.com/office/drawing/2014/main" id="{C0715797-CB35-4D66-9E9C-75B2E8F64713}"/>
              </a:ext>
            </a:extLst>
          </p:cNvPr>
          <p:cNvSpPr>
            <a:spLocks noGrp="1"/>
          </p:cNvSpPr>
          <p:nvPr>
            <p:ph idx="1"/>
          </p:nvPr>
        </p:nvSpPr>
        <p:spPr/>
        <p:txBody>
          <a:bodyPr>
            <a:normAutofit lnSpcReduction="10000"/>
          </a:bodyPr>
          <a:lstStyle/>
          <a:p>
            <a:pPr fontAlgn="auto">
              <a:spcBef>
                <a:spcPct val="100000"/>
              </a:spcBef>
              <a:buSzPct val="99000"/>
              <a:tabLst/>
            </a:pPr>
            <a:r>
              <a:rPr lang="en-US" kern="1200">
                <a:sym typeface="Arial"/>
              </a:rPr>
              <a:t> Forecast advisories:</a:t>
            </a:r>
          </a:p>
          <a:p>
            <a:pPr marL="254000" lvl="1" indent="-254000" fontAlgn="auto">
              <a:spcBef>
                <a:spcPct val="100000"/>
              </a:spcBef>
              <a:buSzPct val="99000"/>
              <a:buFont typeface="Arial"/>
              <a:buChar char="•"/>
              <a:tabLst/>
            </a:pPr>
            <a:r>
              <a:rPr lang="en-US" kern="1200">
                <a:ea typeface="+mn-ea"/>
                <a:sym typeface="Arial"/>
              </a:rPr>
              <a:t>Conservative estimates</a:t>
            </a:r>
          </a:p>
          <a:p>
            <a:pPr marL="254000" lvl="1" indent="-254000" fontAlgn="auto">
              <a:spcBef>
                <a:spcPct val="100000"/>
              </a:spcBef>
              <a:buSzPct val="99000"/>
              <a:buFont typeface="Arial"/>
              <a:buChar char="•"/>
              <a:tabLst/>
            </a:pPr>
            <a:r>
              <a:rPr lang="en-US" kern="1200">
                <a:ea typeface="+mn-ea"/>
                <a:sym typeface="Arial"/>
              </a:rPr>
              <a:t>Don't update central pressure</a:t>
            </a:r>
          </a:p>
          <a:p>
            <a:pPr marL="254000" lvl="1" indent="-254000" fontAlgn="auto">
              <a:spcBef>
                <a:spcPct val="100000"/>
              </a:spcBef>
              <a:buSzPct val="99000"/>
              <a:buFont typeface="Arial"/>
              <a:buChar char="•"/>
              <a:tabLst/>
            </a:pPr>
            <a:r>
              <a:rPr lang="en-US" kern="1200">
                <a:ea typeface="+mn-ea"/>
                <a:sym typeface="Arial"/>
              </a:rPr>
              <a:t>Don't update radius to wind speeds realistically</a:t>
            </a:r>
          </a:p>
          <a:p>
            <a:pPr>
              <a:spcBef>
                <a:spcPct val="100000"/>
              </a:spcBef>
              <a:buSzPct val="99000"/>
            </a:pPr>
            <a:r>
              <a:rPr lang="en-US" kern="1200">
                <a:sym typeface="Arial"/>
              </a:rPr>
              <a:t>Hazus model enforces a realistic relationship between radius, central pressure, and wind speeds.</a:t>
            </a:r>
            <a:endParaRPr lang="en-US"/>
          </a:p>
        </p:txBody>
      </p:sp>
      <p:sp>
        <p:nvSpPr>
          <p:cNvPr id="6" name="Slide Number Placeholder 5">
            <a:extLst>
              <a:ext uri="{FF2B5EF4-FFF2-40B4-BE49-F238E27FC236}">
                <a16:creationId xmlns:a16="http://schemas.microsoft.com/office/drawing/2014/main" id="{0E5DE87A-C180-44A7-B98B-538DD1EE1211}"/>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12</a:t>
            </a:fld>
            <a:endParaRPr lang="en-US"/>
          </a:p>
        </p:txBody>
      </p:sp>
    </p:spTree>
    <p:extLst>
      <p:ext uri="{BB962C8B-B14F-4D97-AF65-F5344CB8AC3E}">
        <p14:creationId xmlns:p14="http://schemas.microsoft.com/office/powerpoint/2010/main" val="348931838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Hurrevac</a:t>
            </a:r>
          </a:p>
        </p:txBody>
      </p:sp>
      <p:sp>
        <p:nvSpPr>
          <p:cNvPr id="3" name="Content Placeholder 2">
            <a:extLst>
              <a:ext uri="{FF2B5EF4-FFF2-40B4-BE49-F238E27FC236}">
                <a16:creationId xmlns:a16="http://schemas.microsoft.com/office/drawing/2014/main" id="{2A4413D6-40AD-4CBE-AB5D-8F4E8F266361}"/>
              </a:ext>
            </a:extLst>
          </p:cNvPr>
          <p:cNvSpPr>
            <a:spLocks noGrp="1"/>
          </p:cNvSpPr>
          <p:nvPr>
            <p:ph sz="quarter" idx="13"/>
          </p:nvPr>
        </p:nvSpPr>
        <p:spPr/>
        <p:txBody>
          <a:bodyPr>
            <a:normAutofit fontScale="92500"/>
          </a:bodyPr>
          <a:lstStyle/>
          <a:p>
            <a:pPr marL="254000" lvl="1" indent="-254000" fontAlgn="auto">
              <a:spcBef>
                <a:spcPct val="100000"/>
              </a:spcBef>
              <a:spcAft>
                <a:spcPts val="0"/>
              </a:spcAft>
              <a:buSzPct val="99000"/>
              <a:buFont typeface="Arial"/>
              <a:buChar char="•"/>
              <a:tabLst/>
            </a:pPr>
            <a:r>
              <a:rPr lang="en-US" kern="1200" dirty="0" err="1">
                <a:ea typeface="+mn-ea"/>
                <a:sym typeface="Arial"/>
              </a:rPr>
              <a:t>HURRicane</a:t>
            </a:r>
            <a:r>
              <a:rPr lang="en-US" kern="1200" dirty="0">
                <a:ea typeface="+mn-ea"/>
                <a:sym typeface="Arial"/>
              </a:rPr>
              <a:t> </a:t>
            </a:r>
            <a:r>
              <a:rPr lang="en-US" kern="1200" dirty="0" err="1">
                <a:ea typeface="+mn-ea"/>
                <a:sym typeface="Arial"/>
              </a:rPr>
              <a:t>EVACuation</a:t>
            </a:r>
            <a:endParaRPr lang="en-US" kern="1200" dirty="0">
              <a:ea typeface="+mn-ea"/>
              <a:sym typeface="Arial"/>
            </a:endParaRPr>
          </a:p>
          <a:p>
            <a:pPr marL="254000" lvl="1" indent="-254000" fontAlgn="auto">
              <a:spcBef>
                <a:spcPct val="100000"/>
              </a:spcBef>
              <a:spcAft>
                <a:spcPts val="0"/>
              </a:spcAft>
              <a:buSzPct val="99000"/>
              <a:buFont typeface="Arial"/>
              <a:buChar char="•"/>
              <a:tabLst/>
            </a:pPr>
            <a:r>
              <a:rPr lang="en-US" kern="1200" dirty="0">
                <a:ea typeface="+mn-ea"/>
                <a:sym typeface="Arial"/>
              </a:rPr>
              <a:t>Taken from NHC advisory information</a:t>
            </a:r>
          </a:p>
          <a:p>
            <a:pPr marL="254000" lvl="1" indent="-254000" fontAlgn="auto">
              <a:spcBef>
                <a:spcPct val="100000"/>
              </a:spcBef>
              <a:spcAft>
                <a:spcPts val="0"/>
              </a:spcAft>
              <a:buSzPct val="99000"/>
              <a:buFont typeface="Arial"/>
              <a:buChar char="•"/>
              <a:tabLst/>
            </a:pPr>
            <a:r>
              <a:rPr lang="en-US" kern="1200" dirty="0">
                <a:ea typeface="+mn-ea"/>
                <a:sym typeface="Arial"/>
              </a:rPr>
              <a:t>Historical storms database</a:t>
            </a:r>
          </a:p>
          <a:p>
            <a:pPr marL="254000" lvl="1" indent="-254000" fontAlgn="auto">
              <a:spcBef>
                <a:spcPct val="100000"/>
              </a:spcBef>
              <a:spcAft>
                <a:spcPts val="0"/>
              </a:spcAft>
              <a:buSzPct val="99000"/>
              <a:buFont typeface="Arial"/>
              <a:buChar char="•"/>
              <a:tabLst/>
            </a:pPr>
            <a:r>
              <a:rPr lang="en-US" kern="1200" dirty="0">
                <a:ea typeface="+mn-ea"/>
                <a:sym typeface="Arial"/>
              </a:rPr>
              <a:t>Eliminates entering information from the text-based advisories</a:t>
            </a:r>
            <a:endParaRPr lang="en-US" dirty="0"/>
          </a:p>
        </p:txBody>
      </p:sp>
      <p:pic>
        <p:nvPicPr>
          <p:cNvPr id="8" name="Content Placeholder 7" descr="A screen shot of the Hurrevac storm advisory download and selection window inside Hazus. The Download button is highlighted for a user's reference if his/her desired Hurrevac is not visible in the populated list of available Hurrevac data for storms.">
            <a:extLst>
              <a:ext uri="{FF2B5EF4-FFF2-40B4-BE49-F238E27FC236}">
                <a16:creationId xmlns:a16="http://schemas.microsoft.com/office/drawing/2014/main" id="{923DD7A2-1BB7-4858-8AAD-2EF955A44E2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00575" y="1290637"/>
            <a:ext cx="4057650" cy="4286250"/>
          </a:xfrm>
          <a:prstGeom prst="rect">
            <a:avLst/>
          </a:prstGeom>
        </p:spPr>
      </p:pic>
      <p:sp>
        <p:nvSpPr>
          <p:cNvPr id="9" name="Slide Number Placeholder 8">
            <a:extLst>
              <a:ext uri="{FF2B5EF4-FFF2-40B4-BE49-F238E27FC236}">
                <a16:creationId xmlns:a16="http://schemas.microsoft.com/office/drawing/2014/main" id="{B0306CFB-4067-4874-AA06-54681E16CD11}"/>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13</a:t>
            </a:fld>
            <a:endParaRPr lang="en-US"/>
          </a:p>
        </p:txBody>
      </p:sp>
    </p:spTree>
    <p:extLst>
      <p:ext uri="{BB962C8B-B14F-4D97-AF65-F5344CB8AC3E}">
        <p14:creationId xmlns:p14="http://schemas.microsoft.com/office/powerpoint/2010/main" val="412583951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Response and Recovery Points</a:t>
            </a:r>
          </a:p>
        </p:txBody>
      </p:sp>
      <p:sp>
        <p:nvSpPr>
          <p:cNvPr id="3" name="Content Placeholder 2">
            <a:extLst>
              <a:ext uri="{FF2B5EF4-FFF2-40B4-BE49-F238E27FC236}">
                <a16:creationId xmlns:a16="http://schemas.microsoft.com/office/drawing/2014/main" id="{33D2AF3E-7192-4900-91AA-EF7E4D526102}"/>
              </a:ext>
            </a:extLst>
          </p:cNvPr>
          <p:cNvSpPr>
            <a:spLocks noGrp="1"/>
          </p:cNvSpPr>
          <p:nvPr>
            <p:ph sz="quarter" idx="13"/>
          </p:nvPr>
        </p:nvSpPr>
        <p:spPr/>
        <p:txBody>
          <a:bodyPr>
            <a:normAutofit fontScale="70000" lnSpcReduction="20000"/>
          </a:bodyPr>
          <a:lstStyle/>
          <a:p>
            <a:pPr marL="254000" lvl="1" indent="-254000" fontAlgn="auto">
              <a:spcBef>
                <a:spcPct val="100000"/>
              </a:spcBef>
              <a:buSzPct val="99000"/>
              <a:buFont typeface="Arial"/>
              <a:buChar char="•"/>
              <a:tabLst/>
            </a:pPr>
            <a:r>
              <a:rPr lang="en-US" kern="1200" dirty="0">
                <a:ea typeface="+mn-ea"/>
                <a:sym typeface="Arial"/>
              </a:rPr>
              <a:t>There are uncertainties within </a:t>
            </a:r>
            <a:r>
              <a:rPr lang="en-US" kern="1200" dirty="0" err="1">
                <a:ea typeface="+mn-ea"/>
                <a:sym typeface="Arial"/>
              </a:rPr>
              <a:t>Hazus</a:t>
            </a:r>
            <a:r>
              <a:rPr lang="en-US" kern="1200" dirty="0">
                <a:ea typeface="+mn-ea"/>
                <a:sym typeface="Arial"/>
              </a:rPr>
              <a:t>.</a:t>
            </a:r>
          </a:p>
          <a:p>
            <a:pPr marL="254000" lvl="1" indent="-254000" fontAlgn="auto">
              <a:spcBef>
                <a:spcPct val="100000"/>
              </a:spcBef>
              <a:buSzPct val="99000"/>
              <a:buFont typeface="Arial"/>
              <a:buChar char="•"/>
              <a:tabLst/>
            </a:pPr>
            <a:r>
              <a:rPr lang="en-US" kern="1200" dirty="0">
                <a:ea typeface="+mn-ea"/>
                <a:sym typeface="Arial"/>
              </a:rPr>
              <a:t>Forecasts are subject to changes in track and intensity.</a:t>
            </a:r>
          </a:p>
          <a:p>
            <a:pPr marL="635000" lvl="2" indent="-254000" fontAlgn="auto">
              <a:spcBef>
                <a:spcPct val="100000"/>
              </a:spcBef>
              <a:buSzPct val="99000"/>
              <a:buFont typeface="Wingdings"/>
              <a:buChar char="§"/>
              <a:tabLst/>
            </a:pPr>
            <a:r>
              <a:rPr lang="en-US" kern="1200" dirty="0">
                <a:ea typeface="+mn-ea"/>
                <a:sym typeface="Arial"/>
              </a:rPr>
              <a:t>Causes changes in damage and loss estimations.</a:t>
            </a:r>
          </a:p>
          <a:p>
            <a:pPr marL="254000" lvl="1" indent="-254000" fontAlgn="auto">
              <a:spcBef>
                <a:spcPct val="100000"/>
              </a:spcBef>
              <a:buSzPct val="99000"/>
              <a:buFont typeface="Arial"/>
              <a:buChar char="•"/>
              <a:tabLst/>
            </a:pPr>
            <a:r>
              <a:rPr lang="en-US" kern="1200" dirty="0">
                <a:ea typeface="+mn-ea"/>
                <a:sym typeface="Arial"/>
              </a:rPr>
              <a:t>Damages and losses are based on windspeeds. </a:t>
            </a:r>
          </a:p>
          <a:p>
            <a:pPr marL="635000" lvl="2" indent="-254000">
              <a:spcBef>
                <a:spcPct val="100000"/>
              </a:spcBef>
              <a:buSzPct val="99000"/>
            </a:pPr>
            <a:r>
              <a:rPr lang="en-US" kern="1200" dirty="0">
                <a:sym typeface="Arial"/>
              </a:rPr>
              <a:t>If these change, damage and loss calculations also change.</a:t>
            </a:r>
            <a:endParaRPr lang="en-US" dirty="0"/>
          </a:p>
        </p:txBody>
      </p:sp>
      <p:pic>
        <p:nvPicPr>
          <p:cNvPr id="8" name="Content Placeholder 7" descr="Map depicting Hurricane Irma's path with the cone of uncertainty.">
            <a:extLst>
              <a:ext uri="{FF2B5EF4-FFF2-40B4-BE49-F238E27FC236}">
                <a16:creationId xmlns:a16="http://schemas.microsoft.com/office/drawing/2014/main" id="{101F2112-1CED-4919-B77F-28BDECA7EDD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02304" y="1772458"/>
            <a:ext cx="4054191" cy="3322608"/>
          </a:xfrm>
          <a:prstGeom prst="rect">
            <a:avLst/>
          </a:prstGeom>
        </p:spPr>
      </p:pic>
      <p:sp>
        <p:nvSpPr>
          <p:cNvPr id="9" name="Slide Number Placeholder 8">
            <a:extLst>
              <a:ext uri="{FF2B5EF4-FFF2-40B4-BE49-F238E27FC236}">
                <a16:creationId xmlns:a16="http://schemas.microsoft.com/office/drawing/2014/main" id="{CEFADBBE-CBA1-468C-BE9D-8F28FC550E0F}"/>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14</a:t>
            </a:fld>
            <a:endParaRPr lang="en-US"/>
          </a:p>
        </p:txBody>
      </p:sp>
    </p:spTree>
    <p:extLst>
      <p:ext uri="{BB962C8B-B14F-4D97-AF65-F5344CB8AC3E}">
        <p14:creationId xmlns:p14="http://schemas.microsoft.com/office/powerpoint/2010/main" val="427893673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Track Comparison</a:t>
            </a:r>
          </a:p>
        </p:txBody>
      </p:sp>
      <p:sp>
        <p:nvSpPr>
          <p:cNvPr id="3" name="Content Placeholder 2">
            <a:extLst>
              <a:ext uri="{FF2B5EF4-FFF2-40B4-BE49-F238E27FC236}">
                <a16:creationId xmlns:a16="http://schemas.microsoft.com/office/drawing/2014/main" id="{A78B6515-D47A-436A-A1CE-BB0077D8DE31}"/>
              </a:ext>
            </a:extLst>
          </p:cNvPr>
          <p:cNvSpPr>
            <a:spLocks noGrp="1"/>
          </p:cNvSpPr>
          <p:nvPr>
            <p:ph sz="quarter" idx="13"/>
          </p:nvPr>
        </p:nvSpPr>
        <p:spPr/>
        <p:txBody>
          <a:bodyPr>
            <a:normAutofit fontScale="77500" lnSpcReduction="20000"/>
          </a:bodyPr>
          <a:lstStyle/>
          <a:p>
            <a:pPr marL="254000" lvl="1" indent="-254000" fontAlgn="auto">
              <a:spcBef>
                <a:spcPct val="100000"/>
              </a:spcBef>
              <a:buSzPct val="99000"/>
              <a:buFont typeface="Arial"/>
              <a:buChar char="•"/>
              <a:tabLst/>
            </a:pPr>
            <a:r>
              <a:rPr lang="en-US" kern="1200" dirty="0">
                <a:ea typeface="+mn-ea"/>
                <a:sym typeface="Arial"/>
              </a:rPr>
              <a:t>Changes in position of a hurricane track can make significant changes to results. </a:t>
            </a:r>
          </a:p>
          <a:p>
            <a:pPr marL="254000" lvl="1" indent="-254000" fontAlgn="auto">
              <a:spcBef>
                <a:spcPct val="100000"/>
              </a:spcBef>
              <a:buSzPct val="99000"/>
              <a:buFont typeface="Arial"/>
              <a:buChar char="•"/>
              <a:tabLst/>
            </a:pPr>
            <a:r>
              <a:rPr lang="en-US" kern="1200" dirty="0">
                <a:ea typeface="+mn-ea"/>
                <a:sym typeface="Arial"/>
              </a:rPr>
              <a:t>Discussed further in the next section</a:t>
            </a:r>
            <a:endParaRPr lang="en-US" kern="1200" dirty="0">
              <a:sym typeface="Arial"/>
            </a:endParaRPr>
          </a:p>
          <a:p>
            <a:pPr>
              <a:spcBef>
                <a:spcPct val="100000"/>
              </a:spcBef>
              <a:buSzPct val="99000"/>
            </a:pPr>
            <a:r>
              <a:rPr lang="en-US" kern="1200" dirty="0">
                <a:sym typeface="Arial"/>
              </a:rPr>
              <a:t> NHC official track forecasts (dashed blue lines) for Hurricane Irma from 0000 UTC 5 September 2017 to 0000 UTC 12 September 2017. The best track is given by the white line with positions given at 6 hour intervals. </a:t>
            </a:r>
            <a:endParaRPr lang="en-US" dirty="0"/>
          </a:p>
        </p:txBody>
      </p:sp>
      <p:pic>
        <p:nvPicPr>
          <p:cNvPr id="9" name="Content Placeholder 8" descr="A map of the NHC's official track forecasts for Hurricane Irma between September 5th adn 12th 2017.">
            <a:extLst>
              <a:ext uri="{FF2B5EF4-FFF2-40B4-BE49-F238E27FC236}">
                <a16:creationId xmlns:a16="http://schemas.microsoft.com/office/drawing/2014/main" id="{A51F7B3E-6395-4F8F-8604-80BB4B04851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13753"/>
            <a:ext cx="4114800" cy="2840018"/>
          </a:xfrm>
          <a:prstGeom prst="rect">
            <a:avLst/>
          </a:prstGeom>
        </p:spPr>
      </p:pic>
      <p:sp>
        <p:nvSpPr>
          <p:cNvPr id="10" name="Slide Number Placeholder 9">
            <a:extLst>
              <a:ext uri="{FF2B5EF4-FFF2-40B4-BE49-F238E27FC236}">
                <a16:creationId xmlns:a16="http://schemas.microsoft.com/office/drawing/2014/main" id="{6DF415E7-C02D-4A2A-9A05-C02B331071F3}"/>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15</a:t>
            </a:fld>
            <a:endParaRPr lang="en-US"/>
          </a:p>
        </p:txBody>
      </p:sp>
    </p:spTree>
    <p:extLst>
      <p:ext uri="{BB962C8B-B14F-4D97-AF65-F5344CB8AC3E}">
        <p14:creationId xmlns:p14="http://schemas.microsoft.com/office/powerpoint/2010/main" val="159192770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Errors in Forecasts</a:t>
            </a:r>
          </a:p>
        </p:txBody>
      </p:sp>
      <p:sp>
        <p:nvSpPr>
          <p:cNvPr id="3" name="Content Placeholder 2">
            <a:extLst>
              <a:ext uri="{FF2B5EF4-FFF2-40B4-BE49-F238E27FC236}">
                <a16:creationId xmlns:a16="http://schemas.microsoft.com/office/drawing/2014/main" id="{A02784BE-4438-454A-9C76-E6C2F7CE9BD8}"/>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dirty="0">
                <a:sym typeface="Arial"/>
              </a:rPr>
              <a:t>"Official forecast intensity errors were above the mean official errors for the previous 5-year period through 48 hours, then considerably lower than average after that through 5 days. A homogenous comparison of the official intensity errors with selected guidance models is given in Table 7b. The NHC intensity forecast performed better than all of the intensity model guidance at 12, 96, and 120 hours, but was worse than all of guidance at 36 and 48 hours. This unusual dichotomy appears to be due to the cyclone weakening faster than expected over land at 36 and 48 hours, but NHC correctly forecasting Harvey to stay a weak cyclone at long range, with almost every forecast point verifying over land."</a:t>
            </a:r>
          </a:p>
          <a:p>
            <a:pPr fontAlgn="auto">
              <a:spcBef>
                <a:spcPct val="100000"/>
              </a:spcBef>
              <a:buSzPct val="99000"/>
              <a:tabLst/>
            </a:pPr>
            <a:r>
              <a:rPr lang="en-US" kern="1200" dirty="0">
                <a:sym typeface="Arial"/>
              </a:rPr>
              <a:t>NHC Tropical Cyclone Report - Hurricane Harvey, May 2018</a:t>
            </a:r>
          </a:p>
          <a:p>
            <a:pPr>
              <a:spcBef>
                <a:spcPct val="100000"/>
              </a:spcBef>
              <a:buSzPct val="99000"/>
            </a:pPr>
            <a:r>
              <a:rPr lang="en-US" kern="1200" dirty="0">
                <a:sym typeface="Arial"/>
              </a:rPr>
              <a:t>NHC Tropical Cyclone Report – Hurricane Harvey, May 2018 https://www.nhc.noaa.gov/data/tcr/AL092017_Harvey.pdf</a:t>
            </a:r>
            <a:endParaRPr lang="en-US" dirty="0"/>
          </a:p>
        </p:txBody>
      </p:sp>
      <p:pic>
        <p:nvPicPr>
          <p:cNvPr id="10" name="Content Placeholder 9" descr="National Hurricane Center Hurricane Harvey Report">
            <a:extLst>
              <a:ext uri="{FF2B5EF4-FFF2-40B4-BE49-F238E27FC236}">
                <a16:creationId xmlns:a16="http://schemas.microsoft.com/office/drawing/2014/main" id="{C773B317-A8DE-47D9-90D3-BF417AD39D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28423" y="1152525"/>
            <a:ext cx="3601953" cy="4562475"/>
          </a:xfrm>
          <a:prstGeom prst="rect">
            <a:avLst/>
          </a:prstGeom>
        </p:spPr>
      </p:pic>
      <p:sp>
        <p:nvSpPr>
          <p:cNvPr id="11" name="Slide Number Placeholder 10">
            <a:extLst>
              <a:ext uri="{FF2B5EF4-FFF2-40B4-BE49-F238E27FC236}">
                <a16:creationId xmlns:a16="http://schemas.microsoft.com/office/drawing/2014/main" id="{0969F7B1-7E66-4C6E-B19F-C1FC093631B7}"/>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16</a:t>
            </a:fld>
            <a:endParaRPr lang="en-US"/>
          </a:p>
        </p:txBody>
      </p:sp>
    </p:spTree>
    <p:extLst>
      <p:ext uri="{BB962C8B-B14F-4D97-AF65-F5344CB8AC3E}">
        <p14:creationId xmlns:p14="http://schemas.microsoft.com/office/powerpoint/2010/main" val="301532750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Demonstration 12.1: Forecast Advisory Uncertainties</a:t>
            </a:r>
          </a:p>
        </p:txBody>
      </p:sp>
      <p:sp>
        <p:nvSpPr>
          <p:cNvPr id="3" name="Content Placeholder 2">
            <a:extLst>
              <a:ext uri="{FF2B5EF4-FFF2-40B4-BE49-F238E27FC236}">
                <a16:creationId xmlns:a16="http://schemas.microsoft.com/office/drawing/2014/main" id="{BCD5D1BC-B4C2-4B2A-B0B5-04342B5DC9BD}"/>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Discuss and demonstrate Forecast Advisory uncertainties. </a:t>
            </a:r>
          </a:p>
          <a:p>
            <a:pPr fontAlgn="auto">
              <a:spcBef>
                <a:spcPct val="100000"/>
              </a:spcBef>
              <a:spcAft>
                <a:spcPts val="0"/>
              </a:spcAft>
              <a:buSzPct val="99000"/>
              <a:tabLst/>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7726EC39-79CA-48FF-8C5A-27BD976A306D}"/>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17</a:t>
            </a:fld>
            <a:endParaRPr lang="en-US"/>
          </a:p>
        </p:txBody>
      </p:sp>
    </p:spTree>
    <p:extLst>
      <p:ext uri="{BB962C8B-B14F-4D97-AF65-F5344CB8AC3E}">
        <p14:creationId xmlns:p14="http://schemas.microsoft.com/office/powerpoint/2010/main" val="319102531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12.2 Forecast Advisory</a:t>
            </a:r>
          </a:p>
        </p:txBody>
      </p:sp>
      <p:sp>
        <p:nvSpPr>
          <p:cNvPr id="3" name="Content Placeholder 2">
            <a:extLst>
              <a:ext uri="{FF2B5EF4-FFF2-40B4-BE49-F238E27FC236}">
                <a16:creationId xmlns:a16="http://schemas.microsoft.com/office/drawing/2014/main" id="{3FDBEC3E-EB72-42C6-8987-8B87E64DE931}"/>
              </a:ext>
            </a:extLst>
          </p:cNvPr>
          <p:cNvSpPr>
            <a:spLocks noGrp="1"/>
          </p:cNvSpPr>
          <p:nvPr>
            <p:ph idx="1"/>
          </p:nvPr>
        </p:nvSpPr>
        <p:spPr/>
        <p:txBody>
          <a:bodyPr/>
          <a:lstStyle/>
          <a:p>
            <a:pPr fontAlgn="auto">
              <a:spcBef>
                <a:spcPct val="100000"/>
              </a:spcBef>
              <a:buSzPct val="99000"/>
              <a:tabLst/>
            </a:pPr>
            <a:r>
              <a:rPr lang="en-US" kern="1200">
                <a:sym typeface="Arial"/>
              </a:rPr>
              <a:t> Goals:</a:t>
            </a:r>
          </a:p>
          <a:p>
            <a:pPr marL="254000" lvl="1" indent="-254000" fontAlgn="auto">
              <a:spcBef>
                <a:spcPct val="100000"/>
              </a:spcBef>
              <a:buSzPct val="99000"/>
              <a:buFont typeface="Arial"/>
              <a:buChar char="•"/>
              <a:tabLst/>
            </a:pPr>
            <a:r>
              <a:rPr lang="en-US" kern="1200">
                <a:ea typeface="+mn-ea"/>
                <a:sym typeface="Arial"/>
              </a:rPr>
              <a:t>Run various user-defined scenarios. </a:t>
            </a:r>
          </a:p>
          <a:p>
            <a:pPr marL="254000" lvl="1" indent="-254000" fontAlgn="auto">
              <a:spcBef>
                <a:spcPct val="100000"/>
              </a:spcBef>
              <a:buSzPct val="99000"/>
              <a:buFont typeface="Arial"/>
              <a:buChar char="•"/>
              <a:tabLst/>
            </a:pPr>
            <a:r>
              <a:rPr lang="en-US" kern="1200">
                <a:ea typeface="+mn-ea"/>
                <a:sym typeface="Arial"/>
              </a:rPr>
              <a:t>Compare the results. </a:t>
            </a:r>
          </a:p>
          <a:p>
            <a:pPr>
              <a:spcBef>
                <a:spcPct val="100000"/>
              </a:spcBef>
              <a:buSzPct val="99000"/>
            </a:pPr>
            <a:r>
              <a:rPr lang="en-US" kern="1200">
                <a:sym typeface="Arial"/>
              </a:rPr>
              <a:t>Time: 30 Minutes</a:t>
            </a:r>
            <a:endParaRPr lang="en-US"/>
          </a:p>
        </p:txBody>
      </p:sp>
      <p:sp>
        <p:nvSpPr>
          <p:cNvPr id="6" name="Slide Number Placeholder 5">
            <a:extLst>
              <a:ext uri="{FF2B5EF4-FFF2-40B4-BE49-F238E27FC236}">
                <a16:creationId xmlns:a16="http://schemas.microsoft.com/office/drawing/2014/main" id="{36D87E83-F05D-4633-BB1A-08333A89D45E}"/>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18</a:t>
            </a:fld>
            <a:endParaRPr lang="en-US"/>
          </a:p>
        </p:txBody>
      </p:sp>
    </p:spTree>
    <p:extLst>
      <p:ext uri="{BB962C8B-B14F-4D97-AF65-F5344CB8AC3E}">
        <p14:creationId xmlns:p14="http://schemas.microsoft.com/office/powerpoint/2010/main" val="213905577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12.2: Tasks</a:t>
            </a:r>
          </a:p>
        </p:txBody>
      </p:sp>
      <p:sp>
        <p:nvSpPr>
          <p:cNvPr id="3" name="Content Placeholder 2">
            <a:extLst>
              <a:ext uri="{FF2B5EF4-FFF2-40B4-BE49-F238E27FC236}">
                <a16:creationId xmlns:a16="http://schemas.microsoft.com/office/drawing/2014/main" id="{1B7E1BEF-0181-4841-B4BD-D6054217F813}"/>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Investigate Hurricane Harvey Scenarios. </a:t>
            </a:r>
          </a:p>
          <a:p>
            <a:pPr fontAlgn="auto">
              <a:spcBef>
                <a:spcPct val="100000"/>
              </a:spcBef>
              <a:spcAft>
                <a:spcPts val="0"/>
              </a:spcAft>
              <a:buSzPct val="99000"/>
              <a:tabLst/>
            </a:pPr>
            <a:r>
              <a:rPr lang="en-US" kern="1200">
                <a:sym typeface="Arial"/>
              </a:rPr>
              <a:t>Task 2: Import the Final Track using HURREVAC.</a:t>
            </a:r>
          </a:p>
          <a:p>
            <a:pPr fontAlgn="auto">
              <a:spcBef>
                <a:spcPct val="100000"/>
              </a:spcBef>
              <a:spcAft>
                <a:spcPts val="0"/>
              </a:spcAft>
              <a:buSzPct val="99000"/>
              <a:tabLst/>
            </a:pPr>
            <a:r>
              <a:rPr lang="en-US" kern="1200">
                <a:sym typeface="Arial"/>
              </a:rPr>
              <a:t>Task 3: Explore the use of H*Wind files. </a:t>
            </a:r>
          </a:p>
          <a:p>
            <a:pPr fontAlgn="auto">
              <a:spcBef>
                <a:spcPct val="100000"/>
              </a:spcBef>
              <a:spcAft>
                <a:spcPts val="0"/>
              </a:spcAft>
              <a:buSzPct val="99000"/>
              <a:tabLst/>
            </a:pPr>
            <a:r>
              <a:rPr lang="en-US" kern="1200">
                <a:sym typeface="Arial"/>
              </a:rPr>
              <a:t>Task 4: Compare the results.</a:t>
            </a:r>
            <a:endParaRPr lang="en-US"/>
          </a:p>
        </p:txBody>
      </p:sp>
      <p:sp>
        <p:nvSpPr>
          <p:cNvPr id="6" name="Slide Number Placeholder 5">
            <a:extLst>
              <a:ext uri="{FF2B5EF4-FFF2-40B4-BE49-F238E27FC236}">
                <a16:creationId xmlns:a16="http://schemas.microsoft.com/office/drawing/2014/main" id="{5E7CAC66-BFAE-4A12-84CE-9B484F24D106}"/>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19</a:t>
            </a:fld>
            <a:endParaRPr lang="en-US"/>
          </a:p>
        </p:txBody>
      </p:sp>
    </p:spTree>
    <p:extLst>
      <p:ext uri="{BB962C8B-B14F-4D97-AF65-F5344CB8AC3E}">
        <p14:creationId xmlns:p14="http://schemas.microsoft.com/office/powerpoint/2010/main" val="1479293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12: Goal and Objectives</a:t>
            </a:r>
          </a:p>
        </p:txBody>
      </p:sp>
      <p:sp>
        <p:nvSpPr>
          <p:cNvPr id="3" name="Content Placeholder 2">
            <a:extLst>
              <a:ext uri="{FF2B5EF4-FFF2-40B4-BE49-F238E27FC236}">
                <a16:creationId xmlns:a16="http://schemas.microsoft.com/office/drawing/2014/main" id="{060FE6AC-CFD6-4DDA-8377-60C8D0D35279}"/>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To provide an overview of how to set up Hazus for response and recovery operations.</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Read and understand a Tropical Forecast Advisory.</a:t>
            </a:r>
          </a:p>
          <a:p>
            <a:pPr marL="254000" lvl="1" indent="-254000" fontAlgn="auto">
              <a:spcBef>
                <a:spcPct val="100000"/>
              </a:spcBef>
              <a:spcAft>
                <a:spcPts val="0"/>
              </a:spcAft>
              <a:buSzPct val="99000"/>
              <a:buFont typeface="Arial"/>
              <a:buChar char="•"/>
              <a:tabLst/>
            </a:pPr>
            <a:r>
              <a:rPr lang="en-US" kern="1200">
                <a:ea typeface="+mn-ea"/>
                <a:sym typeface="Arial"/>
              </a:rPr>
              <a:t>Understand how to input a Tropical Forecast Advisory into Hazus.</a:t>
            </a:r>
            <a:endParaRPr lang="en-US"/>
          </a:p>
        </p:txBody>
      </p:sp>
      <p:sp>
        <p:nvSpPr>
          <p:cNvPr id="6" name="Slide Number Placeholder 5">
            <a:extLst>
              <a:ext uri="{FF2B5EF4-FFF2-40B4-BE49-F238E27FC236}">
                <a16:creationId xmlns:a16="http://schemas.microsoft.com/office/drawing/2014/main" id="{5A1A37A7-8E29-4492-AB03-D10B43CB3C03}"/>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2</a:t>
            </a:fld>
            <a:endParaRPr lang="en-US"/>
          </a:p>
        </p:txBody>
      </p:sp>
    </p:spTree>
    <p:extLst>
      <p:ext uri="{BB962C8B-B14F-4D97-AF65-F5344CB8AC3E}">
        <p14:creationId xmlns:p14="http://schemas.microsoft.com/office/powerpoint/2010/main" val="47591741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Recovery Timeline</a:t>
            </a:r>
          </a:p>
        </p:txBody>
      </p:sp>
      <p:sp>
        <p:nvSpPr>
          <p:cNvPr id="3" name="Content Placeholder 2">
            <a:extLst>
              <a:ext uri="{FF2B5EF4-FFF2-40B4-BE49-F238E27FC236}">
                <a16:creationId xmlns:a16="http://schemas.microsoft.com/office/drawing/2014/main" id="{0506C2FC-DEA0-4F4F-93FB-62CEEEA0F0A8}"/>
              </a:ext>
            </a:extLst>
          </p:cNvPr>
          <p:cNvSpPr>
            <a:spLocks noGrp="1"/>
          </p:cNvSpPr>
          <p:nvPr>
            <p:ph idx="1"/>
          </p:nvPr>
        </p:nvSpPr>
        <p:spPr/>
        <p:txBody>
          <a:bodyPr>
            <a:normAutofit fontScale="92500"/>
          </a:bodyPr>
          <a:lstStyle/>
          <a:p>
            <a:pPr fontAlgn="auto">
              <a:spcBef>
                <a:spcPct val="100000"/>
              </a:spcBef>
              <a:spcAft>
                <a:spcPts val="0"/>
              </a:spcAft>
              <a:buSzPct val="99000"/>
              <a:tabLst/>
            </a:pPr>
            <a:r>
              <a:rPr lang="en-US" kern="1200">
                <a:sym typeface="Arial"/>
              </a:rPr>
              <a:t> Length of recovery operations: </a:t>
            </a:r>
          </a:p>
          <a:p>
            <a:pPr marL="254000" lvl="1" indent="-254000" fontAlgn="auto">
              <a:spcBef>
                <a:spcPct val="100000"/>
              </a:spcBef>
              <a:spcAft>
                <a:spcPts val="0"/>
              </a:spcAft>
              <a:buSzPct val="99000"/>
              <a:buFont typeface="Arial"/>
              <a:buChar char="•"/>
              <a:tabLst/>
            </a:pPr>
            <a:r>
              <a:rPr lang="en-US" kern="1200">
                <a:ea typeface="+mn-ea"/>
                <a:sym typeface="Arial"/>
              </a:rPr>
              <a:t>Days (Short-term): Resource Allocation </a:t>
            </a:r>
          </a:p>
          <a:p>
            <a:pPr marL="254000" lvl="1" indent="-254000" fontAlgn="auto">
              <a:spcBef>
                <a:spcPct val="100000"/>
              </a:spcBef>
              <a:spcAft>
                <a:spcPts val="0"/>
              </a:spcAft>
              <a:buSzPct val="99000"/>
              <a:buFont typeface="Arial"/>
              <a:buChar char="•"/>
              <a:tabLst/>
            </a:pPr>
            <a:r>
              <a:rPr lang="en-US" kern="1200">
                <a:ea typeface="+mn-ea"/>
                <a:sym typeface="Arial"/>
              </a:rPr>
              <a:t>Weeks/Months (Intermediate): Clean up operations </a:t>
            </a:r>
          </a:p>
          <a:p>
            <a:pPr marL="254000" lvl="1" indent="-254000" fontAlgn="auto">
              <a:spcBef>
                <a:spcPct val="100000"/>
              </a:spcBef>
              <a:spcAft>
                <a:spcPts val="0"/>
              </a:spcAft>
              <a:buSzPct val="99000"/>
              <a:buFont typeface="Arial"/>
              <a:buChar char="•"/>
              <a:tabLst/>
            </a:pPr>
            <a:r>
              <a:rPr lang="en-US" kern="1200">
                <a:ea typeface="+mn-ea"/>
                <a:sym typeface="Arial"/>
              </a:rPr>
              <a:t>Months/Years (Long-term): Rebuilding </a:t>
            </a:r>
          </a:p>
          <a:p>
            <a:pPr marL="254000" lvl="1" indent="-254000" fontAlgn="auto">
              <a:spcBef>
                <a:spcPct val="100000"/>
              </a:spcBef>
              <a:spcAft>
                <a:spcPts val="0"/>
              </a:spcAft>
              <a:buSzPct val="99000"/>
              <a:buFont typeface="Arial"/>
              <a:buChar char="•"/>
              <a:tabLst/>
            </a:pPr>
            <a:r>
              <a:rPr lang="en-US" kern="1200">
                <a:ea typeface="+mn-ea"/>
                <a:sym typeface="Arial"/>
              </a:rPr>
              <a:t>Recovery groups: Economic, Health and Social Services, Housing, Natural and Cultural Resources</a:t>
            </a:r>
            <a:endParaRPr lang="en-US"/>
          </a:p>
        </p:txBody>
      </p:sp>
      <p:sp>
        <p:nvSpPr>
          <p:cNvPr id="6" name="Slide Number Placeholder 5">
            <a:extLst>
              <a:ext uri="{FF2B5EF4-FFF2-40B4-BE49-F238E27FC236}">
                <a16:creationId xmlns:a16="http://schemas.microsoft.com/office/drawing/2014/main" id="{F13EFB31-D05E-4966-965E-43457FCE9739}"/>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20</a:t>
            </a:fld>
            <a:endParaRPr lang="en-US"/>
          </a:p>
        </p:txBody>
      </p:sp>
    </p:spTree>
    <p:extLst>
      <p:ext uri="{BB962C8B-B14F-4D97-AF65-F5344CB8AC3E}">
        <p14:creationId xmlns:p14="http://schemas.microsoft.com/office/powerpoint/2010/main" val="20986976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12: Review</a:t>
            </a:r>
          </a:p>
        </p:txBody>
      </p:sp>
      <p:sp>
        <p:nvSpPr>
          <p:cNvPr id="3" name="Content Placeholder 2">
            <a:extLst>
              <a:ext uri="{FF2B5EF4-FFF2-40B4-BE49-F238E27FC236}">
                <a16:creationId xmlns:a16="http://schemas.microsoft.com/office/drawing/2014/main" id="{EFC80583-1E87-49EB-8359-45C92D19BCAA}"/>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How many hours are between the current location of a hurricane and the first forecast point?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elapsed time sequence required to run the uncertainty analysis when entering values into </a:t>
            </a:r>
            <a:r>
              <a:rPr lang="en-US" kern="1200" dirty="0" err="1">
                <a:ea typeface="+mn-ea"/>
                <a:sym typeface="Arial"/>
              </a:rPr>
              <a:t>Hazus</a:t>
            </a:r>
            <a:r>
              <a:rPr lang="en-US" kern="1200" dirty="0">
                <a:ea typeface="+mn-ea"/>
                <a:sym typeface="Arial"/>
              </a:rPr>
              <a:t> from a forecast advisory?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conversion factor from nautical miles to miles? </a:t>
            </a:r>
            <a:endParaRPr lang="en-US" dirty="0"/>
          </a:p>
        </p:txBody>
      </p:sp>
      <p:sp>
        <p:nvSpPr>
          <p:cNvPr id="6" name="Slide Number Placeholder 5">
            <a:extLst>
              <a:ext uri="{FF2B5EF4-FFF2-40B4-BE49-F238E27FC236}">
                <a16:creationId xmlns:a16="http://schemas.microsoft.com/office/drawing/2014/main" id="{8D047592-F1CB-490E-8877-1EE999A98E6F}"/>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21</a:t>
            </a:fld>
            <a:endParaRPr lang="en-US"/>
          </a:p>
        </p:txBody>
      </p:sp>
    </p:spTree>
    <p:extLst>
      <p:ext uri="{BB962C8B-B14F-4D97-AF65-F5344CB8AC3E}">
        <p14:creationId xmlns:p14="http://schemas.microsoft.com/office/powerpoint/2010/main" val="18691800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2C78C145-A29B-4040-9039-D0EF7C3F849E}"/>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155F0402-7BD9-4380-809C-A390BCCCBB1F}"/>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22</a:t>
            </a:fld>
            <a:endParaRPr lang="en-US"/>
          </a:p>
        </p:txBody>
      </p:sp>
    </p:spTree>
    <p:extLst>
      <p:ext uri="{BB962C8B-B14F-4D97-AF65-F5344CB8AC3E}">
        <p14:creationId xmlns:p14="http://schemas.microsoft.com/office/powerpoint/2010/main" val="194660313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Hazus for Response and Recovery</a:t>
            </a:r>
          </a:p>
        </p:txBody>
      </p:sp>
      <p:sp>
        <p:nvSpPr>
          <p:cNvPr id="3" name="Content Placeholder 2">
            <a:extLst>
              <a:ext uri="{FF2B5EF4-FFF2-40B4-BE49-F238E27FC236}">
                <a16:creationId xmlns:a16="http://schemas.microsoft.com/office/drawing/2014/main" id="{25093A04-FA33-4A7A-AAD9-DE7EDC3120F4}"/>
              </a:ext>
            </a:extLst>
          </p:cNvPr>
          <p:cNvSpPr>
            <a:spLocks noGrp="1"/>
          </p:cNvSpPr>
          <p:nvPr>
            <p:ph idx="1"/>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a:ea typeface="+mn-ea"/>
                <a:sym typeface="Arial"/>
              </a:rPr>
              <a:t> Predicting effects of hurricanes: Warning time of hurricanes is typically 3-5 days </a:t>
            </a:r>
          </a:p>
          <a:p>
            <a:pPr marL="254000" lvl="1" indent="-254000" fontAlgn="auto">
              <a:spcBef>
                <a:spcPct val="100000"/>
              </a:spcBef>
              <a:spcAft>
                <a:spcPts val="0"/>
              </a:spcAft>
              <a:buSzPct val="99000"/>
              <a:buFont typeface="Arial"/>
              <a:buChar char="•"/>
              <a:tabLst/>
            </a:pPr>
            <a:r>
              <a:rPr lang="en-US" kern="1200">
                <a:ea typeface="+mn-ea"/>
                <a:sym typeface="Arial"/>
              </a:rPr>
              <a:t>During hurricane season: Advisories are issued every six hours for all tropical storms with intermediate advisories for landfalling for rapidly changing storms </a:t>
            </a:r>
          </a:p>
          <a:p>
            <a:pPr marL="254000" lvl="1" indent="-254000" fontAlgn="auto">
              <a:spcBef>
                <a:spcPct val="100000"/>
              </a:spcBef>
              <a:spcAft>
                <a:spcPts val="0"/>
              </a:spcAft>
              <a:buSzPct val="99000"/>
              <a:buFont typeface="Arial"/>
              <a:buChar char="•"/>
              <a:tabLst/>
            </a:pPr>
            <a:r>
              <a:rPr lang="en-US" kern="1200">
                <a:ea typeface="+mn-ea"/>
                <a:sym typeface="Arial"/>
              </a:rPr>
              <a:t>Current position/strength and predicted position/strength can be used to make estimates of likely damage.</a:t>
            </a:r>
            <a:endParaRPr lang="en-US"/>
          </a:p>
        </p:txBody>
      </p:sp>
      <p:sp>
        <p:nvSpPr>
          <p:cNvPr id="6" name="Slide Number Placeholder 5">
            <a:extLst>
              <a:ext uri="{FF2B5EF4-FFF2-40B4-BE49-F238E27FC236}">
                <a16:creationId xmlns:a16="http://schemas.microsoft.com/office/drawing/2014/main" id="{624F7988-EDE5-46BE-8DB5-DC42A819A4B2}"/>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3</a:t>
            </a:fld>
            <a:endParaRPr lang="en-US"/>
          </a:p>
        </p:txBody>
      </p:sp>
    </p:spTree>
    <p:extLst>
      <p:ext uri="{BB962C8B-B14F-4D97-AF65-F5344CB8AC3E}">
        <p14:creationId xmlns:p14="http://schemas.microsoft.com/office/powerpoint/2010/main" val="75945916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When to Start Running Hazus</a:t>
            </a:r>
          </a:p>
        </p:txBody>
      </p:sp>
      <p:pic>
        <p:nvPicPr>
          <p:cNvPr id="6" name="Content Placeholder 5" descr="Image shows the hours when to running Hazus: 120 - 72 hours before landfall - event coordination and calibration; 72 hours before landfall to winds below 50 mph - run Mazus Wind for each major Advisory using Hurrevac; and 24-72 hours after weakening below 50 mph - create run(s) of record using observed data.">
            <a:extLst>
              <a:ext uri="{FF2B5EF4-FFF2-40B4-BE49-F238E27FC236}">
                <a16:creationId xmlns:a16="http://schemas.microsoft.com/office/drawing/2014/main" id="{790D950B-5AE4-422A-BCBE-ED6FCB42AE9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148298"/>
            <a:ext cx="8229600" cy="4486791"/>
          </a:xfrm>
          <a:prstGeom prst="rect">
            <a:avLst/>
          </a:prstGeom>
        </p:spPr>
      </p:pic>
      <p:sp>
        <p:nvSpPr>
          <p:cNvPr id="7" name="Slide Number Placeholder 6">
            <a:extLst>
              <a:ext uri="{FF2B5EF4-FFF2-40B4-BE49-F238E27FC236}">
                <a16:creationId xmlns:a16="http://schemas.microsoft.com/office/drawing/2014/main" id="{5D2E4096-EFA4-47ED-B3E4-0E5493ED8CA8}"/>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4</a:t>
            </a:fld>
            <a:endParaRPr lang="en-US"/>
          </a:p>
        </p:txBody>
      </p:sp>
    </p:spTree>
    <p:extLst>
      <p:ext uri="{BB962C8B-B14F-4D97-AF65-F5344CB8AC3E}">
        <p14:creationId xmlns:p14="http://schemas.microsoft.com/office/powerpoint/2010/main" val="34809876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Obtaining Storm Data</a:t>
            </a:r>
          </a:p>
        </p:txBody>
      </p:sp>
      <p:sp>
        <p:nvSpPr>
          <p:cNvPr id="3" name="Content Placeholder 2">
            <a:extLst>
              <a:ext uri="{FF2B5EF4-FFF2-40B4-BE49-F238E27FC236}">
                <a16:creationId xmlns:a16="http://schemas.microsoft.com/office/drawing/2014/main" id="{BAEB675C-025B-43B7-B245-4B43909A975E}"/>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Tools for manual entry of storm data: </a:t>
            </a:r>
          </a:p>
          <a:p>
            <a:pPr marL="635000" lvl="2" indent="-254000" fontAlgn="auto">
              <a:spcBef>
                <a:spcPct val="100000"/>
              </a:spcBef>
              <a:spcAft>
                <a:spcPts val="0"/>
              </a:spcAft>
              <a:buSzPct val="99000"/>
              <a:buFont typeface="Wingdings"/>
              <a:buChar char="§"/>
              <a:tabLst/>
            </a:pPr>
            <a:r>
              <a:rPr lang="en-US" kern="1200" dirty="0">
                <a:ea typeface="+mn-ea"/>
                <a:sym typeface="Arial"/>
              </a:rPr>
              <a:t>Designed to allow users to run analysis in </a:t>
            </a:r>
            <a:r>
              <a:rPr lang="en-US" kern="1200" dirty="0" err="1">
                <a:ea typeface="+mn-ea"/>
                <a:sym typeface="Arial"/>
              </a:rPr>
              <a:t>Hazus</a:t>
            </a:r>
            <a:r>
              <a:rPr lang="en-US" kern="1200" dirty="0">
                <a:ea typeface="+mn-ea"/>
                <a:sym typeface="Arial"/>
              </a:rPr>
              <a:t> based on forecast advisories. </a:t>
            </a:r>
          </a:p>
          <a:p>
            <a:pPr marL="635000" lvl="2" indent="-254000" fontAlgn="auto">
              <a:spcBef>
                <a:spcPct val="100000"/>
              </a:spcBef>
              <a:spcAft>
                <a:spcPts val="0"/>
              </a:spcAft>
              <a:buSzPct val="99000"/>
              <a:buFont typeface="Wingdings"/>
              <a:buChar char="§"/>
              <a:tabLst/>
            </a:pPr>
            <a:r>
              <a:rPr lang="en-US" kern="1200" dirty="0">
                <a:ea typeface="+mn-ea"/>
                <a:sym typeface="Arial"/>
              </a:rPr>
              <a:t>National Hurricane Center of the National Weather Service offers several products.</a:t>
            </a:r>
          </a:p>
          <a:p>
            <a:pPr marL="635000" lvl="2" indent="-254000" fontAlgn="auto">
              <a:spcBef>
                <a:spcPct val="100000"/>
              </a:spcBef>
              <a:spcAft>
                <a:spcPts val="0"/>
              </a:spcAft>
              <a:buSzPct val="99000"/>
              <a:buFont typeface="Wingdings"/>
              <a:buChar char="§"/>
              <a:tabLst/>
            </a:pPr>
            <a:r>
              <a:rPr lang="en-US" kern="1200" dirty="0">
                <a:ea typeface="+mn-ea"/>
                <a:sym typeface="Arial"/>
              </a:rPr>
              <a:t>Forecast advisories contain all information needed for </a:t>
            </a:r>
            <a:r>
              <a:rPr lang="en-US" kern="1200" dirty="0" err="1">
                <a:ea typeface="+mn-ea"/>
                <a:sym typeface="Arial"/>
              </a:rPr>
              <a:t>Hazus</a:t>
            </a:r>
            <a:r>
              <a:rPr lang="en-US" kern="1200" dirty="0">
                <a:ea typeface="+mn-ea"/>
                <a:sym typeface="Arial"/>
              </a:rPr>
              <a:t>.</a:t>
            </a:r>
            <a:endParaRPr lang="en-US" dirty="0"/>
          </a:p>
        </p:txBody>
      </p:sp>
      <p:pic>
        <p:nvPicPr>
          <p:cNvPr id="8" name="Content Placeholder 7" descr="A screen shot of the National Hurricane Center website.">
            <a:extLst>
              <a:ext uri="{FF2B5EF4-FFF2-40B4-BE49-F238E27FC236}">
                <a16:creationId xmlns:a16="http://schemas.microsoft.com/office/drawing/2014/main" id="{4D27C9F0-A0BA-42C4-AC5A-651A971E67F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8062" y="1879200"/>
            <a:ext cx="3962675" cy="3109124"/>
          </a:xfrm>
          <a:prstGeom prst="rect">
            <a:avLst/>
          </a:prstGeom>
        </p:spPr>
      </p:pic>
      <p:sp>
        <p:nvSpPr>
          <p:cNvPr id="9" name="Slide Number Placeholder 8">
            <a:extLst>
              <a:ext uri="{FF2B5EF4-FFF2-40B4-BE49-F238E27FC236}">
                <a16:creationId xmlns:a16="http://schemas.microsoft.com/office/drawing/2014/main" id="{14AEBA77-05EF-4842-9B20-A107C297B740}"/>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5</a:t>
            </a:fld>
            <a:endParaRPr lang="en-US"/>
          </a:p>
        </p:txBody>
      </p:sp>
    </p:spTree>
    <p:extLst>
      <p:ext uri="{BB962C8B-B14F-4D97-AF65-F5344CB8AC3E}">
        <p14:creationId xmlns:p14="http://schemas.microsoft.com/office/powerpoint/2010/main" val="3084349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User Defined (Single Storm) Scenario</a:t>
            </a:r>
          </a:p>
        </p:txBody>
      </p:sp>
      <p:sp>
        <p:nvSpPr>
          <p:cNvPr id="3" name="Content Placeholder 2">
            <a:extLst>
              <a:ext uri="{FF2B5EF4-FFF2-40B4-BE49-F238E27FC236}">
                <a16:creationId xmlns:a16="http://schemas.microsoft.com/office/drawing/2014/main" id="{D8DE3468-13B7-478F-8442-EF17E6BDE4F7}"/>
              </a:ext>
            </a:extLst>
          </p:cNvPr>
          <p:cNvSpPr>
            <a:spLocks noGrp="1"/>
          </p:cNvSpPr>
          <p:nvPr>
            <p:ph sz="quarter" idx="13"/>
          </p:nvPr>
        </p:nvSpPr>
        <p:spPr/>
        <p:txBody>
          <a:bodyPr>
            <a:normAutofit/>
          </a:bodyPr>
          <a:lstStyle/>
          <a:p>
            <a:pPr marL="254000" lvl="1" indent="-254000" fontAlgn="auto">
              <a:spcBef>
                <a:spcPct val="100000"/>
              </a:spcBef>
              <a:spcAft>
                <a:spcPts val="0"/>
              </a:spcAft>
              <a:buSzPct val="99000"/>
              <a:buFont typeface="Arial"/>
              <a:buChar char="•"/>
              <a:tabLst/>
            </a:pPr>
            <a:r>
              <a:rPr lang="en-US" kern="1200" dirty="0">
                <a:ea typeface="+mn-ea"/>
                <a:sym typeface="Arial"/>
              </a:rPr>
              <a:t>User-Defined Scenario Type offers four options for data</a:t>
            </a:r>
          </a:p>
          <a:p>
            <a:pPr marL="254000" lvl="1" indent="-254000" fontAlgn="auto">
              <a:spcBef>
                <a:spcPct val="100000"/>
              </a:spcBef>
              <a:spcAft>
                <a:spcPts val="0"/>
              </a:spcAft>
              <a:buSzPct val="99000"/>
              <a:buFont typeface="Arial"/>
              <a:buChar char="•"/>
              <a:tabLst/>
            </a:pPr>
            <a:r>
              <a:rPr lang="en-US" kern="1200" dirty="0" err="1">
                <a:ea typeface="+mn-ea"/>
                <a:sym typeface="Arial"/>
              </a:rPr>
              <a:t>Hurrevac</a:t>
            </a:r>
            <a:r>
              <a:rPr lang="en-US" kern="1200" dirty="0">
                <a:ea typeface="+mn-ea"/>
                <a:sym typeface="Arial"/>
              </a:rPr>
              <a:t> or Census tract data file should be used for recovery once observed data are available</a:t>
            </a:r>
            <a:endParaRPr lang="en-US" dirty="0"/>
          </a:p>
        </p:txBody>
      </p:sp>
      <p:pic>
        <p:nvPicPr>
          <p:cNvPr id="8" name="Content Placeholder 7" descr="A screen shot of the scenario wizard window in Hazus where the user selects the type of user defined scenario to create. The &quot;Import Hurrevac storm advisory&quot; option is selected.">
            <a:extLst>
              <a:ext uri="{FF2B5EF4-FFF2-40B4-BE49-F238E27FC236}">
                <a16:creationId xmlns:a16="http://schemas.microsoft.com/office/drawing/2014/main" id="{78824FEB-BD6D-489F-B0BA-75647FFD426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41549"/>
            <a:ext cx="4114800" cy="2984426"/>
          </a:xfrm>
          <a:prstGeom prst="rect">
            <a:avLst/>
          </a:prstGeom>
        </p:spPr>
      </p:pic>
      <p:sp>
        <p:nvSpPr>
          <p:cNvPr id="9" name="Slide Number Placeholder 8">
            <a:extLst>
              <a:ext uri="{FF2B5EF4-FFF2-40B4-BE49-F238E27FC236}">
                <a16:creationId xmlns:a16="http://schemas.microsoft.com/office/drawing/2014/main" id="{8F239A37-638D-4B5E-ADC6-1272A7A714B0}"/>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6</a:t>
            </a:fld>
            <a:endParaRPr lang="en-US"/>
          </a:p>
        </p:txBody>
      </p:sp>
    </p:spTree>
    <p:extLst>
      <p:ext uri="{BB962C8B-B14F-4D97-AF65-F5344CB8AC3E}">
        <p14:creationId xmlns:p14="http://schemas.microsoft.com/office/powerpoint/2010/main" val="301872932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Typical Storm Parameters</a:t>
            </a:r>
          </a:p>
        </p:txBody>
      </p:sp>
      <p:sp>
        <p:nvSpPr>
          <p:cNvPr id="3" name="Content Placeholder 2">
            <a:extLst>
              <a:ext uri="{FF2B5EF4-FFF2-40B4-BE49-F238E27FC236}">
                <a16:creationId xmlns:a16="http://schemas.microsoft.com/office/drawing/2014/main" id="{BAB9A25F-8832-428E-A41C-30D5CD77FBF1}"/>
              </a:ext>
            </a:extLst>
          </p:cNvPr>
          <p:cNvSpPr>
            <a:spLocks noGrp="1"/>
          </p:cNvSpPr>
          <p:nvPr>
            <p:ph idx="1"/>
          </p:nvPr>
        </p:nvSpPr>
        <p:spPr>
          <a:xfrm>
            <a:off x="457200" y="1068388"/>
            <a:ext cx="8229600" cy="1757939"/>
          </a:xfrm>
        </p:spPr>
        <p:txBody>
          <a:bodyPr>
            <a:normAutofit lnSpcReduction="10000"/>
          </a:bodyPr>
          <a:lstStyle/>
          <a:p>
            <a:pPr>
              <a:spcBef>
                <a:spcPct val="100000"/>
              </a:spcBef>
              <a:buSzPct val="99000"/>
            </a:pPr>
            <a:r>
              <a:rPr lang="en-US" kern="1200" dirty="0">
                <a:sym typeface="Arial"/>
              </a:rPr>
              <a:t>Typical Storm Parameters</a:t>
            </a:r>
          </a:p>
          <a:p>
            <a:pPr>
              <a:spcBef>
                <a:spcPct val="100000"/>
              </a:spcBef>
              <a:buSzPct val="99000"/>
            </a:pPr>
            <a:r>
              <a:rPr lang="en-US" kern="1200" dirty="0">
                <a:sym typeface="Arial"/>
              </a:rPr>
              <a:t>1 min mean = </a:t>
            </a:r>
            <a:r>
              <a:rPr lang="en-US" kern="1200" dirty="0" err="1">
                <a:sym typeface="Arial"/>
              </a:rPr>
              <a:t>Hazus</a:t>
            </a:r>
            <a:r>
              <a:rPr lang="en-US" kern="1200" dirty="0">
                <a:sym typeface="Arial"/>
              </a:rPr>
              <a:t> Input Windspeeds</a:t>
            </a:r>
            <a:br>
              <a:rPr lang="en-US" kern="1200" dirty="0">
                <a:sym typeface="Arial"/>
              </a:rPr>
            </a:br>
            <a:r>
              <a:rPr lang="en-US" kern="1200" dirty="0">
                <a:sym typeface="Arial"/>
              </a:rPr>
              <a:t>3 sec gust = </a:t>
            </a:r>
            <a:r>
              <a:rPr lang="en-US" kern="1200" dirty="0" err="1">
                <a:sym typeface="Arial"/>
              </a:rPr>
              <a:t>Hazus</a:t>
            </a:r>
            <a:r>
              <a:rPr lang="en-US" kern="1200" dirty="0">
                <a:sym typeface="Arial"/>
              </a:rPr>
              <a:t> Output Windspeeds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226184062"/>
              </p:ext>
            </p:extLst>
          </p:nvPr>
        </p:nvGraphicFramePr>
        <p:xfrm>
          <a:off x="457200" y="2752435"/>
          <a:ext cx="8229600" cy="2837845"/>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848705">
                <a:tc>
                  <a:txBody>
                    <a:bodyPr/>
                    <a:lstStyle/>
                    <a:p>
                      <a:pPr lvl="0" algn="l">
                        <a:spcBef>
                          <a:spcPct val="100000"/>
                        </a:spcBef>
                        <a:buClrTx/>
                      </a:pPr>
                      <a:r>
                        <a:rPr lang="en-US" sz="1800">
                          <a:solidFill>
                            <a:srgbClr val="000066"/>
                          </a:solidFill>
                          <a:latin typeface="Arial"/>
                          <a:ea typeface="+mn-ea"/>
                          <a:cs typeface="Arial"/>
                          <a:sym typeface="Arial"/>
                        </a:rPr>
                        <a:t>Saffir Simpson Scale</a:t>
                      </a:r>
                    </a:p>
                  </a:txBody>
                  <a:tcPr>
                    <a:solidFill>
                      <a:srgbClr val="C0C0C0"/>
                    </a:solidFill>
                  </a:tcPr>
                </a:tc>
                <a:tc>
                  <a:txBody>
                    <a:bodyPr/>
                    <a:lstStyle/>
                    <a:p>
                      <a:pPr lvl="0" algn="l">
                        <a:spcBef>
                          <a:spcPct val="100000"/>
                        </a:spcBef>
                        <a:buClrTx/>
                      </a:pPr>
                      <a:r>
                        <a:rPr lang="sv-SE" sz="1800" dirty="0">
                          <a:solidFill>
                            <a:srgbClr val="000066"/>
                          </a:solidFill>
                          <a:latin typeface="Arial"/>
                          <a:ea typeface="+mn-ea"/>
                          <a:cs typeface="Arial"/>
                          <a:sym typeface="Arial"/>
                        </a:rPr>
                        <a:t>1 Min Mean (mph)</a:t>
                      </a:r>
                      <a:endParaRPr lang="en-US" sz="1800" dirty="0">
                        <a:solidFill>
                          <a:srgbClr val="000066"/>
                        </a:solidFill>
                        <a:latin typeface="Arial"/>
                        <a:ea typeface="+mn-ea"/>
                        <a:cs typeface="Arial"/>
                        <a:sym typeface="Arial"/>
                      </a:endParaRPr>
                    </a:p>
                  </a:txBody>
                  <a:tcPr>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3 sec Gust (mph)</a:t>
                      </a:r>
                    </a:p>
                  </a:txBody>
                  <a:tcPr>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Min Central Pressure (mb)</a:t>
                      </a:r>
                    </a:p>
                  </a:txBody>
                  <a:tcPr>
                    <a:solidFill>
                      <a:srgbClr val="C0C0C0"/>
                    </a:solidFill>
                  </a:tcPr>
                </a:tc>
                <a:extLst>
                  <a:ext uri="{0D108BD9-81ED-4DB2-BD59-A6C34878D82A}">
                    <a16:rowId xmlns:a16="http://schemas.microsoft.com/office/drawing/2014/main" val="10000"/>
                  </a:ext>
                </a:extLst>
              </a:tr>
              <a:tr h="445930">
                <a:tc>
                  <a:txBody>
                    <a:bodyPr/>
                    <a:lstStyle/>
                    <a:p>
                      <a:pPr lvl="0" algn="l">
                        <a:spcBef>
                          <a:spcPct val="100000"/>
                        </a:spcBef>
                        <a:buClrTx/>
                      </a:pPr>
                      <a:r>
                        <a:rPr lang="en-US" sz="1800">
                          <a:solidFill>
                            <a:srgbClr val="000066"/>
                          </a:solidFill>
                          <a:latin typeface="Arial"/>
                          <a:ea typeface="+mn-ea"/>
                          <a:cs typeface="Arial"/>
                          <a:sym typeface="Arial"/>
                        </a:rPr>
                        <a:t>1</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74-95</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90-116</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980 and greater</a:t>
                      </a:r>
                      <a:endParaRPr lang="en-US" sz="1800">
                        <a:solidFill>
                          <a:srgbClr val="000066"/>
                        </a:solidFill>
                      </a:endParaRPr>
                    </a:p>
                  </a:txBody>
                  <a:tcPr/>
                </a:tc>
                <a:extLst>
                  <a:ext uri="{0D108BD9-81ED-4DB2-BD59-A6C34878D82A}">
                    <a16:rowId xmlns:a16="http://schemas.microsoft.com/office/drawing/2014/main" val="10001"/>
                  </a:ext>
                </a:extLst>
              </a:tr>
              <a:tr h="244542">
                <a:tc>
                  <a:txBody>
                    <a:bodyPr/>
                    <a:lstStyle/>
                    <a:p>
                      <a:pPr lvl="0" algn="l">
                        <a:spcBef>
                          <a:spcPct val="100000"/>
                        </a:spcBef>
                        <a:buClrTx/>
                      </a:pPr>
                      <a:r>
                        <a:rPr lang="en-US" sz="1800">
                          <a:solidFill>
                            <a:srgbClr val="000066"/>
                          </a:solidFill>
                          <a:latin typeface="Arial"/>
                          <a:ea typeface="+mn-ea"/>
                          <a:cs typeface="Arial"/>
                          <a:sym typeface="Arial"/>
                        </a:rPr>
                        <a:t>2</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96-110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117-134</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965-979</a:t>
                      </a:r>
                      <a:endParaRPr lang="en-US" sz="1800">
                        <a:solidFill>
                          <a:srgbClr val="000066"/>
                        </a:solidFill>
                      </a:endParaRPr>
                    </a:p>
                  </a:txBody>
                  <a:tcPr/>
                </a:tc>
                <a:extLst>
                  <a:ext uri="{0D108BD9-81ED-4DB2-BD59-A6C34878D82A}">
                    <a16:rowId xmlns:a16="http://schemas.microsoft.com/office/drawing/2014/main" val="10002"/>
                  </a:ext>
                </a:extLst>
              </a:tr>
              <a:tr h="244542">
                <a:tc>
                  <a:txBody>
                    <a:bodyPr/>
                    <a:lstStyle/>
                    <a:p>
                      <a:pPr lvl="0" algn="l">
                        <a:spcBef>
                          <a:spcPct val="100000"/>
                        </a:spcBef>
                        <a:buClrTx/>
                      </a:pPr>
                      <a:r>
                        <a:rPr lang="en-US" sz="1800">
                          <a:solidFill>
                            <a:srgbClr val="000066"/>
                          </a:solidFill>
                          <a:latin typeface="Arial"/>
                          <a:ea typeface="+mn-ea"/>
                          <a:cs typeface="Arial"/>
                          <a:sym typeface="Arial"/>
                        </a:rPr>
                        <a:t>3</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111-129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135-159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945-964</a:t>
                      </a:r>
                      <a:endParaRPr lang="en-US" sz="1800">
                        <a:solidFill>
                          <a:srgbClr val="000066"/>
                        </a:solidFill>
                      </a:endParaRPr>
                    </a:p>
                  </a:txBody>
                  <a:tcPr/>
                </a:tc>
                <a:extLst>
                  <a:ext uri="{0D108BD9-81ED-4DB2-BD59-A6C34878D82A}">
                    <a16:rowId xmlns:a16="http://schemas.microsoft.com/office/drawing/2014/main" val="10003"/>
                  </a:ext>
                </a:extLst>
              </a:tr>
              <a:tr h="244542">
                <a:tc>
                  <a:txBody>
                    <a:bodyPr/>
                    <a:lstStyle/>
                    <a:p>
                      <a:pPr lvl="0" algn="l">
                        <a:spcBef>
                          <a:spcPct val="100000"/>
                        </a:spcBef>
                        <a:buClrTx/>
                      </a:pPr>
                      <a:r>
                        <a:rPr lang="en-US" sz="1800">
                          <a:solidFill>
                            <a:srgbClr val="000066"/>
                          </a:solidFill>
                          <a:latin typeface="Arial"/>
                          <a:ea typeface="+mn-ea"/>
                          <a:cs typeface="Arial"/>
                          <a:sym typeface="Arial"/>
                        </a:rPr>
                        <a:t>4</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130-156</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160-189</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920-944</a:t>
                      </a:r>
                      <a:endParaRPr lang="en-US" sz="1800">
                        <a:solidFill>
                          <a:srgbClr val="000066"/>
                        </a:solidFill>
                      </a:endParaRPr>
                    </a:p>
                  </a:txBody>
                  <a:tcPr/>
                </a:tc>
                <a:extLst>
                  <a:ext uri="{0D108BD9-81ED-4DB2-BD59-A6C34878D82A}">
                    <a16:rowId xmlns:a16="http://schemas.microsoft.com/office/drawing/2014/main" val="10004"/>
                  </a:ext>
                </a:extLst>
              </a:tr>
              <a:tr h="445930">
                <a:tc>
                  <a:txBody>
                    <a:bodyPr/>
                    <a:lstStyle/>
                    <a:p>
                      <a:pPr lvl="0" algn="l">
                        <a:spcBef>
                          <a:spcPct val="100000"/>
                        </a:spcBef>
                        <a:buClrTx/>
                      </a:pPr>
                      <a:r>
                        <a:rPr lang="en-US" sz="1800">
                          <a:solidFill>
                            <a:srgbClr val="000066"/>
                          </a:solidFill>
                          <a:latin typeface="Arial"/>
                          <a:ea typeface="+mn-ea"/>
                          <a:cs typeface="Arial"/>
                          <a:sym typeface="Arial"/>
                        </a:rPr>
                        <a:t>5</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157+</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189+</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920 and below</a:t>
                      </a:r>
                      <a:endParaRPr lang="en-US" sz="18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8" name="Slide Number Placeholder 7">
            <a:extLst>
              <a:ext uri="{FF2B5EF4-FFF2-40B4-BE49-F238E27FC236}">
                <a16:creationId xmlns:a16="http://schemas.microsoft.com/office/drawing/2014/main" id="{BD20994E-D628-4D5D-A8B0-88E552046585}"/>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7</a:t>
            </a:fld>
            <a:endParaRPr lang="en-US"/>
          </a:p>
        </p:txBody>
      </p:sp>
    </p:spTree>
    <p:extLst>
      <p:ext uri="{BB962C8B-B14F-4D97-AF65-F5344CB8AC3E}">
        <p14:creationId xmlns:p14="http://schemas.microsoft.com/office/powerpoint/2010/main" val="4992362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Forecast Advisories</a:t>
            </a:r>
          </a:p>
        </p:txBody>
      </p:sp>
      <p:sp>
        <p:nvSpPr>
          <p:cNvPr id="3" name="Content Placeholder 2">
            <a:extLst>
              <a:ext uri="{FF2B5EF4-FFF2-40B4-BE49-F238E27FC236}">
                <a16:creationId xmlns:a16="http://schemas.microsoft.com/office/drawing/2014/main" id="{70AD2ECE-E0C0-4BC3-883F-A053031FDA98}"/>
              </a:ext>
            </a:extLst>
          </p:cNvPr>
          <p:cNvSpPr>
            <a:spLocks noGrp="1"/>
          </p:cNvSpPr>
          <p:nvPr>
            <p:ph sz="quarter" idx="13"/>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Forecast advisories: Text files that are available for download. </a:t>
            </a:r>
          </a:p>
          <a:p>
            <a:pPr marL="254000" lvl="1" indent="-254000" fontAlgn="auto">
              <a:spcBef>
                <a:spcPct val="100000"/>
              </a:spcBef>
              <a:spcAft>
                <a:spcPts val="0"/>
              </a:spcAft>
              <a:buSzPct val="99000"/>
              <a:buFont typeface="Arial"/>
              <a:buChar char="•"/>
              <a:tabLst/>
            </a:pPr>
            <a:r>
              <a:rPr lang="en-US" kern="1200" dirty="0">
                <a:ea typeface="+mn-ea"/>
                <a:sym typeface="Arial"/>
              </a:rPr>
              <a:t>Contain storm data: </a:t>
            </a:r>
          </a:p>
          <a:p>
            <a:pPr marL="635000" lvl="2" indent="-254000" fontAlgn="auto">
              <a:spcBef>
                <a:spcPct val="100000"/>
              </a:spcBef>
              <a:spcAft>
                <a:spcPts val="0"/>
              </a:spcAft>
              <a:buSzPct val="99000"/>
              <a:buFont typeface="Wingdings"/>
              <a:buChar char="§"/>
              <a:tabLst/>
            </a:pPr>
            <a:r>
              <a:rPr lang="en-US" kern="1200" dirty="0">
                <a:ea typeface="+mn-ea"/>
                <a:sym typeface="Arial"/>
              </a:rPr>
              <a:t>Lat/Long</a:t>
            </a:r>
          </a:p>
          <a:p>
            <a:pPr marL="635000" lvl="2" indent="-254000" fontAlgn="auto">
              <a:spcBef>
                <a:spcPct val="100000"/>
              </a:spcBef>
              <a:spcAft>
                <a:spcPts val="0"/>
              </a:spcAft>
              <a:buSzPct val="99000"/>
              <a:buFont typeface="Wingdings"/>
              <a:buChar char="§"/>
              <a:tabLst/>
            </a:pPr>
            <a:r>
              <a:rPr lang="en-US" kern="1200" dirty="0">
                <a:ea typeface="+mn-ea"/>
                <a:sym typeface="Arial"/>
              </a:rPr>
              <a:t>Central pressure </a:t>
            </a:r>
          </a:p>
          <a:p>
            <a:pPr marL="635000" lvl="2" indent="-254000" fontAlgn="auto">
              <a:spcBef>
                <a:spcPct val="100000"/>
              </a:spcBef>
              <a:spcAft>
                <a:spcPts val="0"/>
              </a:spcAft>
              <a:buSzPct val="99000"/>
              <a:buFont typeface="Wingdings"/>
              <a:buChar char="§"/>
              <a:tabLst/>
            </a:pPr>
            <a:r>
              <a:rPr lang="en-US" kern="1200" dirty="0">
                <a:ea typeface="+mn-ea"/>
                <a:sym typeface="Arial"/>
              </a:rPr>
              <a:t>Radius to hurricane winds </a:t>
            </a:r>
          </a:p>
          <a:p>
            <a:pPr marL="635000" lvl="2" indent="-254000" fontAlgn="auto">
              <a:spcBef>
                <a:spcPct val="100000"/>
              </a:spcBef>
              <a:spcAft>
                <a:spcPts val="0"/>
              </a:spcAft>
              <a:buSzPct val="99000"/>
              <a:buFont typeface="Wingdings"/>
              <a:buChar char="§"/>
              <a:tabLst/>
            </a:pPr>
            <a:r>
              <a:rPr lang="en-US" kern="1200" dirty="0">
                <a:ea typeface="+mn-ea"/>
                <a:sym typeface="Arial"/>
              </a:rPr>
              <a:t>Translation speed of storm </a:t>
            </a:r>
          </a:p>
          <a:p>
            <a:pPr marL="254000" lvl="1" indent="-254000" fontAlgn="auto">
              <a:spcBef>
                <a:spcPct val="100000"/>
              </a:spcBef>
              <a:spcAft>
                <a:spcPts val="0"/>
              </a:spcAft>
              <a:buSzPct val="99000"/>
              <a:buFont typeface="Arial"/>
              <a:buChar char="•"/>
              <a:tabLst/>
            </a:pPr>
            <a:r>
              <a:rPr lang="en-US" kern="1200" dirty="0">
                <a:ea typeface="+mn-ea"/>
                <a:sym typeface="Arial"/>
              </a:rPr>
              <a:t>Units:</a:t>
            </a:r>
          </a:p>
          <a:p>
            <a:pPr marL="635000" lvl="2" indent="-254000" fontAlgn="auto">
              <a:spcBef>
                <a:spcPct val="100000"/>
              </a:spcBef>
              <a:spcAft>
                <a:spcPts val="0"/>
              </a:spcAft>
              <a:buSzPct val="99000"/>
              <a:buFont typeface="Wingdings"/>
              <a:buChar char="§"/>
              <a:tabLst/>
            </a:pPr>
            <a:r>
              <a:rPr lang="en-US" kern="1200" dirty="0">
                <a:ea typeface="+mn-ea"/>
                <a:sym typeface="Arial"/>
              </a:rPr>
              <a:t>Times - UTC.</a:t>
            </a:r>
          </a:p>
          <a:p>
            <a:pPr marL="635000" lvl="2" indent="-254000" fontAlgn="auto">
              <a:spcBef>
                <a:spcPct val="100000"/>
              </a:spcBef>
              <a:spcAft>
                <a:spcPts val="0"/>
              </a:spcAft>
              <a:buSzPct val="99000"/>
              <a:buFont typeface="Wingdings"/>
              <a:buChar char="§"/>
              <a:tabLst/>
            </a:pPr>
            <a:r>
              <a:rPr lang="en-US" kern="1200" dirty="0">
                <a:ea typeface="+mn-ea"/>
                <a:sym typeface="Arial"/>
              </a:rPr>
              <a:t>Distances - nautical miles.</a:t>
            </a:r>
          </a:p>
          <a:p>
            <a:pPr marL="635000" lvl="2" indent="-254000" fontAlgn="auto">
              <a:spcBef>
                <a:spcPct val="100000"/>
              </a:spcBef>
              <a:spcAft>
                <a:spcPts val="0"/>
              </a:spcAft>
              <a:buSzPct val="99000"/>
              <a:buFont typeface="Wingdings"/>
              <a:buChar char="§"/>
              <a:tabLst/>
            </a:pPr>
            <a:r>
              <a:rPr lang="en-US" kern="1200" dirty="0">
                <a:ea typeface="+mn-ea"/>
                <a:sym typeface="Arial"/>
              </a:rPr>
              <a:t>Wind speeds - knots.</a:t>
            </a:r>
            <a:endParaRPr lang="en-US" dirty="0"/>
          </a:p>
        </p:txBody>
      </p:sp>
      <p:pic>
        <p:nvPicPr>
          <p:cNvPr id="8" name="Content Placeholder 7" descr="Example of a forecast advisory.">
            <a:extLst>
              <a:ext uri="{FF2B5EF4-FFF2-40B4-BE49-F238E27FC236}">
                <a16:creationId xmlns:a16="http://schemas.microsoft.com/office/drawing/2014/main" id="{0C63F897-09D2-4090-8E05-A68FDB1F0B0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69384" y="1152525"/>
            <a:ext cx="3520031" cy="4562475"/>
          </a:xfrm>
          <a:prstGeom prst="rect">
            <a:avLst/>
          </a:prstGeom>
        </p:spPr>
      </p:pic>
      <p:sp>
        <p:nvSpPr>
          <p:cNvPr id="9" name="Slide Number Placeholder 8">
            <a:extLst>
              <a:ext uri="{FF2B5EF4-FFF2-40B4-BE49-F238E27FC236}">
                <a16:creationId xmlns:a16="http://schemas.microsoft.com/office/drawing/2014/main" id="{140C8AE8-1D81-47E4-B731-AE7A621C4FA4}"/>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8</a:t>
            </a:fld>
            <a:endParaRPr lang="en-US"/>
          </a:p>
        </p:txBody>
      </p:sp>
    </p:spTree>
    <p:extLst>
      <p:ext uri="{BB962C8B-B14F-4D97-AF65-F5344CB8AC3E}">
        <p14:creationId xmlns:p14="http://schemas.microsoft.com/office/powerpoint/2010/main" val="256674178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Forecast Advisories</a:t>
            </a:r>
          </a:p>
        </p:txBody>
      </p:sp>
      <p:sp>
        <p:nvSpPr>
          <p:cNvPr id="9" name="Content Placeholder 8">
            <a:extLst>
              <a:ext uri="{FF2B5EF4-FFF2-40B4-BE49-F238E27FC236}">
                <a16:creationId xmlns:a16="http://schemas.microsoft.com/office/drawing/2014/main" id="{0D7086DB-9C3E-4255-87B8-DE5C2EB8D564}"/>
              </a:ext>
            </a:extLst>
          </p:cNvPr>
          <p:cNvSpPr>
            <a:spLocks noGrp="1"/>
          </p:cNvSpPr>
          <p:nvPr>
            <p:ph sz="quarter" idx="13"/>
          </p:nvPr>
        </p:nvSpPr>
        <p:spPr/>
        <p:txBody>
          <a:bodyPr>
            <a:normAutofit fontScale="85000" lnSpcReduction="10000"/>
          </a:bodyPr>
          <a:lstStyle/>
          <a:p>
            <a:pPr>
              <a:spcBef>
                <a:spcPct val="100000"/>
              </a:spcBef>
              <a:buSzPct val="99000"/>
            </a:pPr>
            <a:r>
              <a:rPr lang="en-US" kern="1200" dirty="0">
                <a:sym typeface="Arial"/>
              </a:rPr>
              <a:t>To run the uncertainty analysis, user must enter the times in standard advisory format (0 , 9, 21, 33, 45, 69). </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998835830"/>
              </p:ext>
            </p:extLst>
          </p:nvPr>
        </p:nvGraphicFramePr>
        <p:xfrm>
          <a:off x="4449618" y="1975737"/>
          <a:ext cx="4237182" cy="3729185"/>
        </p:xfrm>
        <a:graphic>
          <a:graphicData uri="http://schemas.openxmlformats.org/drawingml/2006/table">
            <a:tbl>
              <a:tblPr firstRow="1" bandRow="1">
                <a:tableStyleId>{5940675A-B579-460E-94D1-54222C63F5DA}</a:tableStyleId>
              </a:tblPr>
              <a:tblGrid>
                <a:gridCol w="1412394">
                  <a:extLst>
                    <a:ext uri="{9D8B030D-6E8A-4147-A177-3AD203B41FA5}">
                      <a16:colId xmlns:a16="http://schemas.microsoft.com/office/drawing/2014/main" val="20000"/>
                    </a:ext>
                  </a:extLst>
                </a:gridCol>
                <a:gridCol w="1412394">
                  <a:extLst>
                    <a:ext uri="{9D8B030D-6E8A-4147-A177-3AD203B41FA5}">
                      <a16:colId xmlns:a16="http://schemas.microsoft.com/office/drawing/2014/main" val="20001"/>
                    </a:ext>
                  </a:extLst>
                </a:gridCol>
                <a:gridCol w="1412394">
                  <a:extLst>
                    <a:ext uri="{9D8B030D-6E8A-4147-A177-3AD203B41FA5}">
                      <a16:colId xmlns:a16="http://schemas.microsoft.com/office/drawing/2014/main" val="20002"/>
                    </a:ext>
                  </a:extLst>
                </a:gridCol>
              </a:tblGrid>
              <a:tr h="714572">
                <a:tc>
                  <a:txBody>
                    <a:bodyPr/>
                    <a:lstStyle/>
                    <a:p>
                      <a:pPr lvl="0" algn="l">
                        <a:spcBef>
                          <a:spcPct val="100000"/>
                        </a:spcBef>
                        <a:buClrTx/>
                      </a:pPr>
                      <a:r>
                        <a:rPr lang="en-US" sz="1200" dirty="0">
                          <a:solidFill>
                            <a:srgbClr val="000066"/>
                          </a:solidFill>
                          <a:latin typeface="Arial"/>
                          <a:ea typeface="+mn-ea"/>
                          <a:cs typeface="Arial"/>
                          <a:sym typeface="Arial"/>
                        </a:rPr>
                        <a:t>Times in Standard Advisory Format</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Day of Current Month</a:t>
                      </a:r>
                    </a:p>
                  </a:txBody>
                  <a:tcPr>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Forecast Time</a:t>
                      </a:r>
                    </a:p>
                  </a:txBody>
                  <a:tcPr>
                    <a:solidFill>
                      <a:srgbClr val="C0C0C0"/>
                    </a:solidFill>
                  </a:tcPr>
                </a:tc>
                <a:extLst>
                  <a:ext uri="{0D108BD9-81ED-4DB2-BD59-A6C34878D82A}">
                    <a16:rowId xmlns:a16="http://schemas.microsoft.com/office/drawing/2014/main" val="10000"/>
                  </a:ext>
                </a:extLst>
              </a:tr>
              <a:tr h="376090">
                <a:tc>
                  <a:txBody>
                    <a:bodyPr/>
                    <a:lstStyle/>
                    <a:p>
                      <a:pPr lvl="0" algn="l">
                        <a:spcBef>
                          <a:spcPct val="100000"/>
                        </a:spcBef>
                        <a:buClrTx/>
                      </a:pPr>
                      <a:r>
                        <a:rPr lang="en-US" sz="1200">
                          <a:solidFill>
                            <a:srgbClr val="000066"/>
                          </a:solidFill>
                          <a:latin typeface="Arial"/>
                          <a:ea typeface="+mn-ea"/>
                          <a:cs typeface="Arial"/>
                          <a:sym typeface="Arial"/>
                        </a:rPr>
                        <a:t>0 hours Start Time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0300Z</a:t>
                      </a:r>
                      <a:endParaRPr lang="en-US" sz="1200">
                        <a:solidFill>
                          <a:srgbClr val="000066"/>
                        </a:solidFill>
                      </a:endParaRPr>
                    </a:p>
                  </a:txBody>
                  <a:tcPr/>
                </a:tc>
                <a:extLst>
                  <a:ext uri="{0D108BD9-81ED-4DB2-BD59-A6C34878D82A}">
                    <a16:rowId xmlns:a16="http://schemas.microsoft.com/office/drawing/2014/main" val="10001"/>
                  </a:ext>
                </a:extLst>
              </a:tr>
              <a:tr h="488917">
                <a:tc>
                  <a:txBody>
                    <a:bodyPr/>
                    <a:lstStyle/>
                    <a:p>
                      <a:pPr lvl="0" algn="l">
                        <a:spcBef>
                          <a:spcPct val="100000"/>
                        </a:spcBef>
                        <a:buClrTx/>
                      </a:pPr>
                      <a:r>
                        <a:rPr lang="en-US" sz="1200">
                          <a:solidFill>
                            <a:srgbClr val="000066"/>
                          </a:solidFill>
                          <a:latin typeface="Arial"/>
                          <a:ea typeface="+mn-ea"/>
                          <a:cs typeface="Arial"/>
                          <a:sym typeface="Arial"/>
                        </a:rPr>
                        <a:t>9 hours from Start Time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29</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1200Z</a:t>
                      </a:r>
                      <a:endParaRPr lang="en-US" sz="1200" dirty="0">
                        <a:solidFill>
                          <a:srgbClr val="000066"/>
                        </a:solidFill>
                      </a:endParaRPr>
                    </a:p>
                  </a:txBody>
                  <a:tcPr/>
                </a:tc>
                <a:extLst>
                  <a:ext uri="{0D108BD9-81ED-4DB2-BD59-A6C34878D82A}">
                    <a16:rowId xmlns:a16="http://schemas.microsoft.com/office/drawing/2014/main" val="10002"/>
                  </a:ext>
                </a:extLst>
              </a:tr>
              <a:tr h="488917">
                <a:tc>
                  <a:txBody>
                    <a:bodyPr/>
                    <a:lstStyle/>
                    <a:p>
                      <a:pPr lvl="0" algn="l">
                        <a:spcBef>
                          <a:spcPct val="100000"/>
                        </a:spcBef>
                        <a:buClrTx/>
                      </a:pPr>
                      <a:r>
                        <a:rPr lang="en-US" sz="1200">
                          <a:solidFill>
                            <a:srgbClr val="000066"/>
                          </a:solidFill>
                          <a:latin typeface="Arial"/>
                          <a:ea typeface="+mn-ea"/>
                          <a:cs typeface="Arial"/>
                          <a:sym typeface="Arial"/>
                        </a:rPr>
                        <a:t>21 hours from Start Time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0000Z</a:t>
                      </a:r>
                      <a:endParaRPr lang="en-US" sz="1200">
                        <a:solidFill>
                          <a:srgbClr val="000066"/>
                        </a:solidFill>
                      </a:endParaRPr>
                    </a:p>
                  </a:txBody>
                  <a:tcPr/>
                </a:tc>
                <a:extLst>
                  <a:ext uri="{0D108BD9-81ED-4DB2-BD59-A6C34878D82A}">
                    <a16:rowId xmlns:a16="http://schemas.microsoft.com/office/drawing/2014/main" val="10003"/>
                  </a:ext>
                </a:extLst>
              </a:tr>
              <a:tr h="488917">
                <a:tc>
                  <a:txBody>
                    <a:bodyPr/>
                    <a:lstStyle/>
                    <a:p>
                      <a:pPr lvl="0" algn="l">
                        <a:spcBef>
                          <a:spcPct val="100000"/>
                        </a:spcBef>
                        <a:buClrTx/>
                      </a:pPr>
                      <a:r>
                        <a:rPr lang="en-US" sz="1200">
                          <a:solidFill>
                            <a:srgbClr val="000066"/>
                          </a:solidFill>
                          <a:latin typeface="Arial"/>
                          <a:ea typeface="+mn-ea"/>
                          <a:cs typeface="Arial"/>
                          <a:sym typeface="Arial"/>
                        </a:rPr>
                        <a:t>33 hours from Start Time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1200Z</a:t>
                      </a:r>
                      <a:endParaRPr lang="en-US" sz="1200">
                        <a:solidFill>
                          <a:srgbClr val="000066"/>
                        </a:solidFill>
                      </a:endParaRPr>
                    </a:p>
                  </a:txBody>
                  <a:tcPr/>
                </a:tc>
                <a:extLst>
                  <a:ext uri="{0D108BD9-81ED-4DB2-BD59-A6C34878D82A}">
                    <a16:rowId xmlns:a16="http://schemas.microsoft.com/office/drawing/2014/main" val="10004"/>
                  </a:ext>
                </a:extLst>
              </a:tr>
              <a:tr h="601745">
                <a:tc>
                  <a:txBody>
                    <a:bodyPr/>
                    <a:lstStyle/>
                    <a:p>
                      <a:pPr lvl="0" algn="l">
                        <a:spcBef>
                          <a:spcPct val="100000"/>
                        </a:spcBef>
                        <a:buClrTx/>
                      </a:pPr>
                      <a:r>
                        <a:rPr lang="en-US" sz="1200">
                          <a:solidFill>
                            <a:srgbClr val="000066"/>
                          </a:solidFill>
                          <a:latin typeface="Arial"/>
                          <a:ea typeface="+mn-ea"/>
                          <a:cs typeface="Arial"/>
                          <a:sym typeface="Arial"/>
                        </a:rPr>
                        <a:t>45 hours from Start Time</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0000Z</a:t>
                      </a:r>
                      <a:endParaRPr lang="en-US" sz="1200">
                        <a:solidFill>
                          <a:srgbClr val="000066"/>
                        </a:solidFill>
                      </a:endParaRPr>
                    </a:p>
                  </a:txBody>
                  <a:tcPr/>
                </a:tc>
                <a:extLst>
                  <a:ext uri="{0D108BD9-81ED-4DB2-BD59-A6C34878D82A}">
                    <a16:rowId xmlns:a16="http://schemas.microsoft.com/office/drawing/2014/main" val="10005"/>
                  </a:ext>
                </a:extLst>
              </a:tr>
              <a:tr h="488917">
                <a:tc>
                  <a:txBody>
                    <a:bodyPr/>
                    <a:lstStyle/>
                    <a:p>
                      <a:pPr lvl="0" algn="l">
                        <a:spcBef>
                          <a:spcPct val="100000"/>
                        </a:spcBef>
                        <a:buClrTx/>
                      </a:pPr>
                      <a:r>
                        <a:rPr lang="en-US" sz="1200">
                          <a:solidFill>
                            <a:srgbClr val="000066"/>
                          </a:solidFill>
                          <a:latin typeface="Arial"/>
                          <a:ea typeface="+mn-ea"/>
                          <a:cs typeface="Arial"/>
                          <a:sym typeface="Arial"/>
                        </a:rPr>
                        <a:t>69 hours from Start Time</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01</a:t>
                      </a:r>
                      <a:endParaRPr lang="en-US" sz="1200" dirty="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0000Z</a:t>
                      </a:r>
                      <a:endParaRPr lang="en-US" sz="1200" dirty="0">
                        <a:solidFill>
                          <a:srgbClr val="000066"/>
                        </a:solidFill>
                      </a:endParaRPr>
                    </a:p>
                  </a:txBody>
                  <a:tcPr/>
                </a:tc>
                <a:extLst>
                  <a:ext uri="{0D108BD9-81ED-4DB2-BD59-A6C34878D82A}">
                    <a16:rowId xmlns:a16="http://schemas.microsoft.com/office/drawing/2014/main" val="10006"/>
                  </a:ext>
                </a:extLst>
              </a:tr>
            </a:tbl>
          </a:graphicData>
        </a:graphic>
      </p:graphicFrame>
      <p:pic>
        <p:nvPicPr>
          <p:cNvPr id="11" name="Content Placeholder 10" descr="Using Forecast Advisories. To run the uncertainty analysis, user must enter the times in standard advisory format (0 , 9, 21, 33, 45, 69).">
            <a:extLst>
              <a:ext uri="{FF2B5EF4-FFF2-40B4-BE49-F238E27FC236}">
                <a16:creationId xmlns:a16="http://schemas.microsoft.com/office/drawing/2014/main" id="{E8C907AF-0D32-4AC0-B5B1-ED2FF3933D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 y="2131291"/>
            <a:ext cx="3538053" cy="3648075"/>
          </a:xfrm>
          <a:prstGeom prst="rect">
            <a:avLst/>
          </a:prstGeom>
        </p:spPr>
      </p:pic>
      <p:sp>
        <p:nvSpPr>
          <p:cNvPr id="12" name="Slide Number Placeholder 11">
            <a:extLst>
              <a:ext uri="{FF2B5EF4-FFF2-40B4-BE49-F238E27FC236}">
                <a16:creationId xmlns:a16="http://schemas.microsoft.com/office/drawing/2014/main" id="{21112F7D-EE07-4498-805B-8B6358FB9F76}"/>
              </a:ext>
            </a:extLst>
          </p:cNvPr>
          <p:cNvSpPr>
            <a:spLocks noGrp="1"/>
          </p:cNvSpPr>
          <p:nvPr>
            <p:ph type="sldNum" sz="quarter" idx="12"/>
          </p:nvPr>
        </p:nvSpPr>
        <p:spPr/>
        <p:txBody>
          <a:bodyPr/>
          <a:lstStyle/>
          <a:p>
            <a:pPr>
              <a:spcBef>
                <a:spcPts val="100"/>
              </a:spcBef>
              <a:buSzPct val="99000"/>
            </a:pPr>
            <a:fld id="{3194AD00-3200-4D4A-A61D-DAFB97AD4FBB}" type="slidenum">
              <a:rPr lang="en-US" smtClean="0"/>
              <a:pPr>
                <a:spcBef>
                  <a:spcPts val="100"/>
                </a:spcBef>
                <a:buSzPct val="99000"/>
              </a:pPr>
              <a:t>9</a:t>
            </a:fld>
            <a:endParaRPr lang="en-US"/>
          </a:p>
        </p:txBody>
      </p:sp>
    </p:spTree>
    <p:extLst>
      <p:ext uri="{BB962C8B-B14F-4D97-AF65-F5344CB8AC3E}">
        <p14:creationId xmlns:p14="http://schemas.microsoft.com/office/powerpoint/2010/main" val="135485297"/>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F838F4B4-12FA-4DA8-84D3-640E7DD3B8A7}"/>
</file>

<file path=customXml/itemProps2.xml><?xml version="1.0" encoding="utf-8"?>
<ds:datastoreItem xmlns:ds="http://schemas.openxmlformats.org/officeDocument/2006/customXml" ds:itemID="{93FC8A6F-126D-428A-A0CC-784C60EB5FBF}"/>
</file>

<file path=customXml/itemProps3.xml><?xml version="1.0" encoding="utf-8"?>
<ds:datastoreItem xmlns:ds="http://schemas.openxmlformats.org/officeDocument/2006/customXml" ds:itemID="{81AEB5DF-C884-41A4-ADDD-809E3FCD1324}"/>
</file>

<file path=customXml/itemProps4.xml><?xml version="1.0" encoding="utf-8"?>
<ds:datastoreItem xmlns:ds="http://schemas.openxmlformats.org/officeDocument/2006/customXml" ds:itemID="{8800C769-FE34-48E9-A059-DECE58565FDB}"/>
</file>

<file path=docProps/app.xml><?xml version="1.0" encoding="utf-8"?>
<Properties xmlns="http://schemas.openxmlformats.org/officeDocument/2006/extended-properties" xmlns:vt="http://schemas.openxmlformats.org/officeDocument/2006/docPropsVTypes">
  <Template>EMI_PPT_V7</Template>
  <TotalTime>0</TotalTime>
  <Words>867</Words>
  <Application>Microsoft Office PowerPoint</Application>
  <PresentationFormat>On-screen Show (4:3)</PresentationFormat>
  <Paragraphs>166</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Times New Roman</vt:lpstr>
      <vt:lpstr>Wingdings</vt:lpstr>
      <vt:lpstr>EMI_PPT</vt:lpstr>
      <vt:lpstr>Lesson 12: Hazus for Response and Recovery</vt:lpstr>
      <vt:lpstr>Lesson 12: Goal and Objectives</vt:lpstr>
      <vt:lpstr>Hazus for Response and Recovery</vt:lpstr>
      <vt:lpstr>When to Start Running Hazus</vt:lpstr>
      <vt:lpstr>Obtaining Storm Data</vt:lpstr>
      <vt:lpstr>User Defined (Single Storm) Scenario</vt:lpstr>
      <vt:lpstr>Typical Storm Parameters</vt:lpstr>
      <vt:lpstr>Using Forecast Advisories</vt:lpstr>
      <vt:lpstr>Using Forecast Advisories</vt:lpstr>
      <vt:lpstr>Editing Storm Information</vt:lpstr>
      <vt:lpstr>Entering in Forecast Advisories</vt:lpstr>
      <vt:lpstr>Using NHC Advisories</vt:lpstr>
      <vt:lpstr>Hurrevac</vt:lpstr>
      <vt:lpstr>Response and Recovery Points</vt:lpstr>
      <vt:lpstr>Track Comparison</vt:lpstr>
      <vt:lpstr>Errors in Forecasts</vt:lpstr>
      <vt:lpstr>Demonstration 12.1: Forecast Advisory Uncertainties</vt:lpstr>
      <vt:lpstr>Exercise 12.2 Forecast Advisory</vt:lpstr>
      <vt:lpstr>Exercise 12.2: Tasks</vt:lpstr>
      <vt:lpstr>Hurricane Recovery Timeline</vt:lpstr>
      <vt:lpstr>Lesson 12: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2020-08-06T12:51:44Z</dcterms:created>
  <dcterms:modified xsi:type="dcterms:W3CDTF">2020-08-07T17:44:09Z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