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Masters/slideMaster1.xml" ContentType="application/vnd.openxmlformats-officedocument.presentationml.slideMaster+xml"/>
  <Override PartName="/ppt/slideLayouts/slideLayout1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sBZsXXI3vcfP7mgF8zl8Xw==" hashData="YWWYCrP2Mo+spd32WbHiQ8ETUUUfkqRb5VX78nLNlz0jWpueFfYHcjcS2zFFF4irklyatS0C1jiRboOiLvbA8Q=="/>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1836"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8" Type="http://schemas.openxmlformats.org/officeDocument/2006/relationships/customXml" Target="../customXml/item3.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4.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2.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DAFE288A-EF6B-48F3-8DBB-E81A0DD5FD31}"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AFE288A-EF6B-48F3-8DBB-E81A0DD5FD31}"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51CAAE-C6E1-4F83-8F5A-54048FA8B6A6}"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DAFE288A-EF6B-48F3-8DBB-E81A0DD5FD3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EF51CAAE-C6E1-4F83-8F5A-54048FA8B6A6}"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DAFE288A-EF6B-48F3-8DBB-E81A0DD5FD31}"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EF51CAAE-C6E1-4F83-8F5A-54048FA8B6A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nhc.noaa.gov/surge/HistoricalRuns/?large&amp;parm=2005_dennis#contents"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Lesson 10: Hurricane Surge Model</a:t>
            </a:r>
            <a:endParaRPr lang="en-US"/>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36B9E2F7-1771-45FB-856C-4627426B96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26C17063-47CB-4DA2-866B-42A9B08C77A8}"/>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a:t>
            </a:fld>
            <a:endParaRPr lang="en-US"/>
          </a:p>
        </p:txBody>
      </p:sp>
    </p:spTree>
    <p:extLst>
      <p:ext uri="{BB962C8B-B14F-4D97-AF65-F5344CB8AC3E}">
        <p14:creationId xmlns:p14="http://schemas.microsoft.com/office/powerpoint/2010/main" val="288174031"/>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Coastline Effects and Surge Size</a:t>
            </a:r>
          </a:p>
        </p:txBody>
      </p:sp>
      <p:sp>
        <p:nvSpPr>
          <p:cNvPr id="3" name="Content Placeholder 2">
            <a:extLst>
              <a:ext uri="{FF2B5EF4-FFF2-40B4-BE49-F238E27FC236}">
                <a16:creationId xmlns:a16="http://schemas.microsoft.com/office/drawing/2014/main" id="{74EC46BD-EC00-4317-9E93-0217795DFFEB}"/>
              </a:ext>
            </a:extLst>
          </p:cNvPr>
          <p:cNvSpPr>
            <a:spLocks noGrp="1"/>
          </p:cNvSpPr>
          <p:nvPr>
            <p:ph sz="quarter" idx="13"/>
          </p:nvPr>
        </p:nvSpPr>
        <p:spPr/>
        <p:txBody>
          <a:bodyPr>
            <a:normAutofit fontScale="8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Orientation of the hurricane with respect to the coastline can influence the surge magnitude. </a:t>
            </a:r>
          </a:p>
          <a:p>
            <a:pPr marL="254000" lvl="1" indent="-254000" fontAlgn="auto">
              <a:spcBef>
                <a:spcPct val="100000"/>
              </a:spcBef>
              <a:spcAft>
                <a:spcPts val="0"/>
              </a:spcAft>
              <a:buSzPct val="99000"/>
              <a:buFont typeface="Arial"/>
              <a:buChar char="•"/>
              <a:tabLst/>
            </a:pPr>
            <a:r>
              <a:rPr lang="en-US" kern="1200" dirty="0">
                <a:ea typeface="+mn-ea"/>
                <a:sym typeface="Arial"/>
              </a:rPr>
              <a:t>Water can ‘pile up’ with favorable orientations. If hurricane winds are pushing against the coastline, water is caught along the coast. </a:t>
            </a:r>
          </a:p>
          <a:p>
            <a:pPr marL="254000" lvl="1" indent="-254000" fontAlgn="auto">
              <a:spcBef>
                <a:spcPct val="100000"/>
              </a:spcBef>
              <a:spcAft>
                <a:spcPts val="0"/>
              </a:spcAft>
              <a:buSzPct val="99000"/>
              <a:buFont typeface="Arial"/>
              <a:buChar char="•"/>
              <a:tabLst/>
            </a:pPr>
            <a:r>
              <a:rPr lang="en-US" kern="1200" dirty="0">
                <a:ea typeface="+mn-ea"/>
                <a:sym typeface="Arial"/>
              </a:rPr>
              <a:t>Water can also be trapped in bays. </a:t>
            </a:r>
            <a:endParaRPr lang="en-US" dirty="0"/>
          </a:p>
        </p:txBody>
      </p:sp>
      <p:pic>
        <p:nvPicPr>
          <p:cNvPr id="8" name="Content Placeholder 7" descr="A map showing 2017 Hurricane Harvey's storm surge on the coast of Texas.">
            <a:extLst>
              <a:ext uri="{FF2B5EF4-FFF2-40B4-BE49-F238E27FC236}">
                <a16:creationId xmlns:a16="http://schemas.microsoft.com/office/drawing/2014/main" id="{FEE2F887-DD70-4BCF-BC48-AF3BF7C407D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80556" y="1447077"/>
            <a:ext cx="3897687" cy="3973371"/>
          </a:xfrm>
          <a:prstGeom prst="rect">
            <a:avLst/>
          </a:prstGeom>
        </p:spPr>
      </p:pic>
      <p:sp>
        <p:nvSpPr>
          <p:cNvPr id="9" name="Slide Number Placeholder 8">
            <a:extLst>
              <a:ext uri="{FF2B5EF4-FFF2-40B4-BE49-F238E27FC236}">
                <a16:creationId xmlns:a16="http://schemas.microsoft.com/office/drawing/2014/main" id="{EE63DA2B-C6FB-4A48-A9FC-7A8A76811631}"/>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10</a:t>
            </a:fld>
            <a:endParaRPr lang="en-US"/>
          </a:p>
        </p:txBody>
      </p:sp>
    </p:spTree>
    <p:extLst>
      <p:ext uri="{BB962C8B-B14F-4D97-AF65-F5344CB8AC3E}">
        <p14:creationId xmlns:p14="http://schemas.microsoft.com/office/powerpoint/2010/main" val="37322363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Surge Demonstration</a:t>
            </a:r>
          </a:p>
        </p:txBody>
      </p:sp>
      <p:sp>
        <p:nvSpPr>
          <p:cNvPr id="9" name="Content Placeholder 8">
            <a:extLst>
              <a:ext uri="{FF2B5EF4-FFF2-40B4-BE49-F238E27FC236}">
                <a16:creationId xmlns:a16="http://schemas.microsoft.com/office/drawing/2014/main" id="{2D153CBB-F886-4565-A1DD-4D89989817B3}"/>
              </a:ext>
            </a:extLst>
          </p:cNvPr>
          <p:cNvSpPr>
            <a:spLocks noGrp="1"/>
          </p:cNvSpPr>
          <p:nvPr>
            <p:ph sz="quarter" idx="13"/>
          </p:nvPr>
        </p:nvSpPr>
        <p:spPr/>
        <p:txBody>
          <a:bodyPr>
            <a:normAutofit fontScale="55000" lnSpcReduction="20000"/>
          </a:bodyPr>
          <a:lstStyle/>
          <a:p>
            <a:pPr>
              <a:spcBef>
                <a:spcPct val="100000"/>
              </a:spcBef>
              <a:buSzPct val="99000"/>
            </a:pPr>
            <a:r>
              <a:rPr lang="en-US" kern="1200">
                <a:sym typeface="Arial"/>
              </a:rPr>
              <a:t> </a:t>
            </a:r>
            <a:r>
              <a:rPr lang="en-US" kern="1200">
                <a:sym typeface="Arial"/>
                <a:hlinkClick r:id="rId2">
                  <a:extLst>
                    <a:ext uri="{A12FA001-AC4F-418D-AE19-62706E023703}">
                      <ahyp:hlinkClr xmlns:ahyp="http://schemas.microsoft.com/office/drawing/2018/hyperlinkcolor" val="tx"/>
                    </a:ext>
                  </a:extLst>
                </a:hlinkClick>
              </a:rPr>
              <a:t>Hurricane Dennis Surge</a:t>
            </a:r>
            <a:r>
              <a:rPr lang="en-US" kern="1200">
                <a:sym typeface="Arial"/>
              </a:rPr>
              <a:t>: https://www.nhc.noaa.gov/surge/HistoricalRuns/?large&amp;parm=2005_dennis#contents</a:t>
            </a:r>
          </a:p>
          <a:p>
            <a:pPr>
              <a:spcBef>
                <a:spcPct val="100000"/>
              </a:spcBef>
              <a:buSzPct val="99000"/>
            </a:pPr>
            <a:r>
              <a:rPr lang="en-US" kern="1200">
                <a:sym typeface="Arial"/>
              </a:rPr>
              <a:t>Hurricane Dennis (2005)</a:t>
            </a:r>
            <a:endParaRPr lang="en-US"/>
          </a:p>
        </p:txBody>
      </p:sp>
      <p:pic>
        <p:nvPicPr>
          <p:cNvPr id="11" name="Content Placeholder 10" descr="Animation depicting Hurricane Dennis (2005) and its storm surge on the coast of Florida.">
            <a:extLst>
              <a:ext uri="{FF2B5EF4-FFF2-40B4-BE49-F238E27FC236}">
                <a16:creationId xmlns:a16="http://schemas.microsoft.com/office/drawing/2014/main" id="{6752C053-3966-4D4E-AA8E-D3FF95CA5F2E}"/>
              </a:ext>
            </a:extLst>
          </p:cNvPr>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2715134" y="2057400"/>
            <a:ext cx="3713731" cy="3648075"/>
          </a:xfrm>
          <a:prstGeom prst="rect">
            <a:avLst/>
          </a:prstGeom>
        </p:spPr>
      </p:pic>
      <p:sp>
        <p:nvSpPr>
          <p:cNvPr id="12" name="Slide Number Placeholder 11">
            <a:extLst>
              <a:ext uri="{FF2B5EF4-FFF2-40B4-BE49-F238E27FC236}">
                <a16:creationId xmlns:a16="http://schemas.microsoft.com/office/drawing/2014/main" id="{690F44E7-88B7-4A73-A83C-AEA11F43B303}"/>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11</a:t>
            </a:fld>
            <a:endParaRPr lang="en-US"/>
          </a:p>
        </p:txBody>
      </p:sp>
    </p:spTree>
    <p:extLst>
      <p:ext uri="{BB962C8B-B14F-4D97-AF65-F5344CB8AC3E}">
        <p14:creationId xmlns:p14="http://schemas.microsoft.com/office/powerpoint/2010/main" val="360577315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10.1: Storm Surge</a:t>
            </a:r>
          </a:p>
        </p:txBody>
      </p:sp>
      <p:sp>
        <p:nvSpPr>
          <p:cNvPr id="3" name="Content Placeholder 2">
            <a:extLst>
              <a:ext uri="{FF2B5EF4-FFF2-40B4-BE49-F238E27FC236}">
                <a16:creationId xmlns:a16="http://schemas.microsoft.com/office/drawing/2014/main" id="{C2EE98F7-8AD4-4429-8832-E26B4C38D050}"/>
              </a:ext>
            </a:extLst>
          </p:cNvPr>
          <p:cNvSpPr>
            <a:spLocks noGrp="1"/>
          </p:cNvSpPr>
          <p:nvPr>
            <p:ph idx="1"/>
          </p:nvPr>
        </p:nvSpPr>
        <p:spPr/>
        <p:txBody>
          <a:bodyPr>
            <a:normAutofit fontScale="85000" lnSpcReduction="20000"/>
          </a:bodyPr>
          <a:lstStyle/>
          <a:p>
            <a:pPr fontAlgn="auto">
              <a:spcBef>
                <a:spcPct val="100000"/>
              </a:spcBef>
              <a:spcAft>
                <a:spcPts val="0"/>
              </a:spcAft>
              <a:buSzPct val="99000"/>
              <a:tabLst/>
            </a:pPr>
            <a:r>
              <a:rPr lang="en-US" kern="1200">
                <a:sym typeface="Arial"/>
              </a:rPr>
              <a:t> Goal: Discuss the previous animation and answer the questions. </a:t>
            </a:r>
          </a:p>
          <a:p>
            <a:pPr fontAlgn="auto">
              <a:spcBef>
                <a:spcPct val="100000"/>
              </a:spcBef>
              <a:spcAft>
                <a:spcPts val="0"/>
              </a:spcAft>
              <a:buSzPct val="99000"/>
              <a:tabLst/>
            </a:pPr>
            <a:r>
              <a:rPr lang="en-US" kern="1200">
                <a:sym typeface="Arial"/>
              </a:rPr>
              <a:t>Time: 10 Minutes</a:t>
            </a:r>
          </a:p>
          <a:p>
            <a:pPr fontAlgn="auto">
              <a:spcBef>
                <a:spcPct val="100000"/>
              </a:spcBef>
              <a:spcAft>
                <a:spcPts val="0"/>
              </a:spcAft>
              <a:buSzPct val="99000"/>
              <a:tabLst/>
            </a:pPr>
            <a:r>
              <a:rPr lang="en-US" kern="1200">
                <a:sym typeface="Arial"/>
              </a:rPr>
              <a:t>Questions: </a:t>
            </a:r>
          </a:p>
          <a:p>
            <a:pPr marL="254000" lvl="1" indent="-254000" fontAlgn="auto">
              <a:spcBef>
                <a:spcPct val="100000"/>
              </a:spcBef>
              <a:spcAft>
                <a:spcPts val="0"/>
              </a:spcAft>
              <a:buSzPct val="99000"/>
              <a:buFont typeface="Arial"/>
              <a:buAutoNum type="arabicPeriod"/>
              <a:tabLst/>
            </a:pPr>
            <a:r>
              <a:rPr lang="en-US" kern="1200">
                <a:ea typeface="+mn-ea"/>
                <a:sym typeface="Arial"/>
              </a:rPr>
              <a:t>How does the orientation of the coastline effect the storm surge depth? </a:t>
            </a:r>
          </a:p>
          <a:p>
            <a:pPr marL="254000" lvl="1" indent="-254000" fontAlgn="auto">
              <a:spcBef>
                <a:spcPct val="100000"/>
              </a:spcBef>
              <a:spcAft>
                <a:spcPts val="0"/>
              </a:spcAft>
              <a:buSzPct val="99000"/>
              <a:buFont typeface="Arial"/>
              <a:buAutoNum type="arabicPeriod"/>
              <a:tabLst/>
            </a:pPr>
            <a:r>
              <a:rPr lang="en-US" kern="1200">
                <a:ea typeface="+mn-ea"/>
                <a:sym typeface="Arial"/>
              </a:rPr>
              <a:t>Where are the highest storm surges? </a:t>
            </a:r>
          </a:p>
          <a:p>
            <a:pPr marL="254000" lvl="1" indent="-254000" fontAlgn="auto">
              <a:spcBef>
                <a:spcPct val="100000"/>
              </a:spcBef>
              <a:spcAft>
                <a:spcPts val="0"/>
              </a:spcAft>
              <a:buSzPct val="99000"/>
              <a:buFont typeface="Arial"/>
              <a:buAutoNum type="arabicPeriod"/>
              <a:tabLst/>
            </a:pPr>
            <a:r>
              <a:rPr lang="en-US" kern="1200">
                <a:ea typeface="+mn-ea"/>
                <a:sym typeface="Arial"/>
              </a:rPr>
              <a:t>How can a surge affect an area (geographically) that is not in close proximity to the hurricane path? </a:t>
            </a:r>
            <a:endParaRPr lang="en-US"/>
          </a:p>
        </p:txBody>
      </p:sp>
      <p:sp>
        <p:nvSpPr>
          <p:cNvPr id="6" name="Slide Number Placeholder 5">
            <a:extLst>
              <a:ext uri="{FF2B5EF4-FFF2-40B4-BE49-F238E27FC236}">
                <a16:creationId xmlns:a16="http://schemas.microsoft.com/office/drawing/2014/main" id="{3197FE1C-4C04-434F-AFAF-87BE6D800537}"/>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12</a:t>
            </a:fld>
            <a:endParaRPr lang="en-US"/>
          </a:p>
        </p:txBody>
      </p:sp>
    </p:spTree>
    <p:extLst>
      <p:ext uri="{BB962C8B-B14F-4D97-AF65-F5344CB8AC3E}">
        <p14:creationId xmlns:p14="http://schemas.microsoft.com/office/powerpoint/2010/main" val="39981992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Storm Surge Overview</a:t>
            </a:r>
          </a:p>
        </p:txBody>
      </p:sp>
      <p:sp>
        <p:nvSpPr>
          <p:cNvPr id="3" name="Content Placeholder 2">
            <a:extLst>
              <a:ext uri="{FF2B5EF4-FFF2-40B4-BE49-F238E27FC236}">
                <a16:creationId xmlns:a16="http://schemas.microsoft.com/office/drawing/2014/main" id="{597FF85B-D99C-45C1-9A98-7EAD01B14E5E}"/>
              </a:ext>
            </a:extLst>
          </p:cNvPr>
          <p:cNvSpPr>
            <a:spLocks noGrp="1"/>
          </p:cNvSpPr>
          <p:nvPr>
            <p:ph sz="quarter" idx="13"/>
          </p:nvPr>
        </p:nvSpPr>
        <p:spPr/>
        <p:txBody>
          <a:bodyPr>
            <a:normAutofit fontScale="85000" lnSpcReduction="20000"/>
          </a:bodyPr>
          <a:lstStyle/>
          <a:p>
            <a:pPr fontAlgn="auto">
              <a:spcBef>
                <a:spcPct val="100000"/>
              </a:spcBef>
              <a:buSzPct val="99000"/>
              <a:tabLst/>
            </a:pPr>
            <a:r>
              <a:rPr lang="en-US" kern="1200">
                <a:sym typeface="Arial"/>
              </a:rPr>
              <a:t> Hurricane Model </a:t>
            </a:r>
          </a:p>
          <a:p>
            <a:pPr marL="254000" lvl="1" indent="-254000" fontAlgn="auto">
              <a:spcBef>
                <a:spcPct val="100000"/>
              </a:spcBef>
              <a:buSzPct val="99000"/>
              <a:buFont typeface="Arial"/>
              <a:buChar char="•"/>
              <a:tabLst/>
            </a:pPr>
            <a:r>
              <a:rPr lang="en-US" kern="1200">
                <a:ea typeface="+mn-ea"/>
                <a:sym typeface="Arial"/>
              </a:rPr>
              <a:t>Windspeed and direction </a:t>
            </a:r>
          </a:p>
          <a:p>
            <a:pPr fontAlgn="auto">
              <a:spcBef>
                <a:spcPct val="100000"/>
              </a:spcBef>
              <a:buSzPct val="99000"/>
              <a:tabLst/>
            </a:pPr>
            <a:r>
              <a:rPr lang="en-US" kern="1200">
                <a:sym typeface="Arial"/>
              </a:rPr>
              <a:t>Surge Model </a:t>
            </a:r>
          </a:p>
          <a:p>
            <a:pPr marL="254000" lvl="1" indent="-254000" fontAlgn="auto">
              <a:spcBef>
                <a:spcPct val="100000"/>
              </a:spcBef>
              <a:buSzPct val="99000"/>
              <a:buFont typeface="Arial"/>
              <a:buChar char="•"/>
              <a:tabLst/>
            </a:pPr>
            <a:r>
              <a:rPr lang="en-US" kern="1200">
                <a:ea typeface="+mn-ea"/>
                <a:sym typeface="Arial"/>
              </a:rPr>
              <a:t>SLOSH (sea, land, ocean) </a:t>
            </a:r>
          </a:p>
          <a:p>
            <a:pPr marL="254000" lvl="1" indent="-254000" fontAlgn="auto">
              <a:spcBef>
                <a:spcPct val="100000"/>
              </a:spcBef>
              <a:buSzPct val="99000"/>
              <a:buFont typeface="Arial"/>
              <a:buChar char="•"/>
              <a:tabLst/>
            </a:pPr>
            <a:r>
              <a:rPr lang="en-US" kern="1200">
                <a:ea typeface="+mn-ea"/>
                <a:sym typeface="Arial"/>
              </a:rPr>
              <a:t>SWAN (near shore) </a:t>
            </a:r>
          </a:p>
          <a:p>
            <a:pPr>
              <a:spcBef>
                <a:spcPct val="100000"/>
              </a:spcBef>
              <a:buSzPct val="99000"/>
            </a:pPr>
            <a:r>
              <a:rPr lang="en-US" kern="1200">
                <a:sym typeface="Arial"/>
              </a:rPr>
              <a:t>Wind and Surge are combined for aggregate inventory damages and losses only. </a:t>
            </a:r>
            <a:endParaRPr lang="en-US"/>
          </a:p>
        </p:txBody>
      </p:sp>
      <p:pic>
        <p:nvPicPr>
          <p:cNvPr id="8" name="Content Placeholder 7" descr="Map in ArcMap depicting a storm surge and permanent buildings in the area.">
            <a:extLst>
              <a:ext uri="{FF2B5EF4-FFF2-40B4-BE49-F238E27FC236}">
                <a16:creationId xmlns:a16="http://schemas.microsoft.com/office/drawing/2014/main" id="{7CCC240A-4F29-49B9-8B8C-945D65D6187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99657" y="1152525"/>
            <a:ext cx="3659485" cy="4562475"/>
          </a:xfrm>
          <a:prstGeom prst="rect">
            <a:avLst/>
          </a:prstGeom>
        </p:spPr>
      </p:pic>
      <p:sp>
        <p:nvSpPr>
          <p:cNvPr id="9" name="Slide Number Placeholder 8">
            <a:extLst>
              <a:ext uri="{FF2B5EF4-FFF2-40B4-BE49-F238E27FC236}">
                <a16:creationId xmlns:a16="http://schemas.microsoft.com/office/drawing/2014/main" id="{0BB6909E-673C-4244-A894-0BBC4989A019}"/>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13</a:t>
            </a:fld>
            <a:endParaRPr lang="en-US"/>
          </a:p>
        </p:txBody>
      </p:sp>
    </p:spTree>
    <p:extLst>
      <p:ext uri="{BB962C8B-B14F-4D97-AF65-F5344CB8AC3E}">
        <p14:creationId xmlns:p14="http://schemas.microsoft.com/office/powerpoint/2010/main" val="347904814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SLOSH</a:t>
            </a:r>
          </a:p>
        </p:txBody>
      </p:sp>
      <p:sp>
        <p:nvSpPr>
          <p:cNvPr id="3" name="Content Placeholder 2">
            <a:extLst>
              <a:ext uri="{FF2B5EF4-FFF2-40B4-BE49-F238E27FC236}">
                <a16:creationId xmlns:a16="http://schemas.microsoft.com/office/drawing/2014/main" id="{F21BBE22-41DA-4C8C-BA5C-D735A447BD0F}"/>
              </a:ext>
            </a:extLst>
          </p:cNvPr>
          <p:cNvSpPr>
            <a:spLocks noGrp="1"/>
          </p:cNvSpPr>
          <p:nvPr>
            <p:ph idx="1"/>
          </p:nvPr>
        </p:nvSpPr>
        <p:spPr/>
        <p:txBody>
          <a:bodyPr>
            <a:normAutofit fontScale="9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SLOSH = Sea, Lake, and Overland Surge from Hurricanes </a:t>
            </a:r>
          </a:p>
          <a:p>
            <a:pPr marL="254000" lvl="1" indent="-254000" fontAlgn="auto">
              <a:spcBef>
                <a:spcPct val="100000"/>
              </a:spcBef>
              <a:spcAft>
                <a:spcPts val="0"/>
              </a:spcAft>
              <a:buSzPct val="99000"/>
              <a:buFont typeface="Arial"/>
              <a:buChar char="•"/>
              <a:tabLst/>
            </a:pPr>
            <a:r>
              <a:rPr lang="en-US" kern="1200">
                <a:ea typeface="+mn-ea"/>
                <a:sym typeface="Arial"/>
              </a:rPr>
              <a:t>Numeric Model initialized on a grid that requires the following inputs: </a:t>
            </a:r>
          </a:p>
          <a:p>
            <a:pPr marL="635000" lvl="2" indent="-254000" fontAlgn="auto">
              <a:spcBef>
                <a:spcPct val="100000"/>
              </a:spcBef>
              <a:spcAft>
                <a:spcPts val="0"/>
              </a:spcAft>
              <a:buSzPct val="99000"/>
              <a:buFont typeface="Wingdings"/>
              <a:buChar char="§"/>
              <a:tabLst/>
            </a:pPr>
            <a:r>
              <a:rPr lang="en-US" kern="1200">
                <a:ea typeface="+mn-ea"/>
                <a:sym typeface="Arial"/>
              </a:rPr>
              <a:t>Basin selection: SLOSH is packaged with pre-defined basins that have bathymetry (NGDC) and elevation information (USGS) for each grid cell. </a:t>
            </a:r>
          </a:p>
          <a:p>
            <a:pPr marL="635000" lvl="2" indent="-254000" fontAlgn="auto">
              <a:spcBef>
                <a:spcPct val="100000"/>
              </a:spcBef>
              <a:spcAft>
                <a:spcPts val="0"/>
              </a:spcAft>
              <a:buSzPct val="99000"/>
              <a:buFont typeface="Wingdings"/>
              <a:buChar char="§"/>
              <a:tabLst/>
            </a:pPr>
            <a:r>
              <a:rPr lang="en-US" kern="1200">
                <a:ea typeface="+mn-ea"/>
                <a:sym typeface="Arial"/>
              </a:rPr>
              <a:t>Hurricane characteristics: direction of movement, radius to maximum winds, pressure, location, direction, and speed</a:t>
            </a:r>
            <a:endParaRPr lang="en-US"/>
          </a:p>
        </p:txBody>
      </p:sp>
      <p:sp>
        <p:nvSpPr>
          <p:cNvPr id="6" name="Slide Number Placeholder 5">
            <a:extLst>
              <a:ext uri="{FF2B5EF4-FFF2-40B4-BE49-F238E27FC236}">
                <a16:creationId xmlns:a16="http://schemas.microsoft.com/office/drawing/2014/main" id="{64DEBDDE-B53E-4EF4-BA5F-9E0097498E96}"/>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14</a:t>
            </a:fld>
            <a:endParaRPr lang="en-US"/>
          </a:p>
        </p:txBody>
      </p:sp>
    </p:spTree>
    <p:extLst>
      <p:ext uri="{BB962C8B-B14F-4D97-AF65-F5344CB8AC3E}">
        <p14:creationId xmlns:p14="http://schemas.microsoft.com/office/powerpoint/2010/main" val="63329311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SLOSH</a:t>
            </a:r>
          </a:p>
        </p:txBody>
      </p:sp>
      <p:sp>
        <p:nvSpPr>
          <p:cNvPr id="3" name="Content Placeholder 2">
            <a:extLst>
              <a:ext uri="{FF2B5EF4-FFF2-40B4-BE49-F238E27FC236}">
                <a16:creationId xmlns:a16="http://schemas.microsoft.com/office/drawing/2014/main" id="{BDEE234C-7152-412C-B8B0-BB8E519F9527}"/>
              </a:ext>
            </a:extLst>
          </p:cNvPr>
          <p:cNvSpPr>
            <a:spLocks noGrp="1"/>
          </p:cNvSpPr>
          <p:nvPr>
            <p:ph sz="quarter" idx="13"/>
          </p:nvPr>
        </p:nvSpPr>
        <p:spPr/>
        <p:txBody>
          <a:bodyPr>
            <a:normAutofit fontScale="62500" lnSpcReduction="20000"/>
          </a:bodyPr>
          <a:lstStyle/>
          <a:p>
            <a:pPr marL="254000" lvl="1" indent="-254000" fontAlgn="auto">
              <a:spcBef>
                <a:spcPct val="100000"/>
              </a:spcBef>
              <a:buSzPct val="99000"/>
              <a:buFont typeface="Arial"/>
              <a:buChar char="•"/>
              <a:tabLst/>
            </a:pPr>
            <a:r>
              <a:rPr lang="en-US" kern="1200" dirty="0">
                <a:ea typeface="+mn-ea"/>
                <a:sym typeface="Arial"/>
              </a:rPr>
              <a:t>Produces reasonably accurate estimates of surge and runs quickly </a:t>
            </a:r>
          </a:p>
          <a:p>
            <a:pPr marL="254000" lvl="1" indent="-254000" fontAlgn="auto">
              <a:spcBef>
                <a:spcPct val="100000"/>
              </a:spcBef>
              <a:buSzPct val="99000"/>
              <a:buFont typeface="Arial"/>
              <a:buChar char="•"/>
              <a:tabLst/>
            </a:pPr>
            <a:r>
              <a:rPr lang="en-US" kern="1200" dirty="0">
                <a:ea typeface="+mn-ea"/>
                <a:sym typeface="Arial"/>
              </a:rPr>
              <a:t>Emergency management community is familiar and comfortable with using this model. </a:t>
            </a:r>
          </a:p>
          <a:p>
            <a:pPr marL="254000" lvl="1" indent="-254000" fontAlgn="auto">
              <a:spcBef>
                <a:spcPct val="100000"/>
              </a:spcBef>
              <a:buSzPct val="99000"/>
              <a:buFont typeface="Arial"/>
              <a:buChar char="•"/>
              <a:tabLst/>
            </a:pPr>
            <a:r>
              <a:rPr lang="en-US" kern="1200" dirty="0">
                <a:ea typeface="+mn-ea"/>
                <a:sym typeface="Arial"/>
              </a:rPr>
              <a:t>Does not explicitly model tide. </a:t>
            </a:r>
          </a:p>
          <a:p>
            <a:pPr marL="635000" lvl="2" indent="-254000">
              <a:spcBef>
                <a:spcPct val="100000"/>
              </a:spcBef>
              <a:buSzPct val="99000"/>
            </a:pPr>
            <a:r>
              <a:rPr lang="en-US" kern="1200" dirty="0">
                <a:sym typeface="Arial"/>
              </a:rPr>
              <a:t>Tide is generalized by treating it as a fixed increase or decrease in initial water level based on predicted tide at time of landfall in the absence of storm surge and waves. </a:t>
            </a:r>
            <a:endParaRPr lang="en-US" dirty="0"/>
          </a:p>
        </p:txBody>
      </p:sp>
      <p:pic>
        <p:nvPicPr>
          <p:cNvPr id="8" name="Content Placeholder 7" descr="Map showing storm surge estimates using SLOSH.">
            <a:extLst>
              <a:ext uri="{FF2B5EF4-FFF2-40B4-BE49-F238E27FC236}">
                <a16:creationId xmlns:a16="http://schemas.microsoft.com/office/drawing/2014/main" id="{F670D99A-2378-4446-B795-AC58CF74F52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04935" y="1152525"/>
            <a:ext cx="3248929" cy="4562475"/>
          </a:xfrm>
          <a:prstGeom prst="rect">
            <a:avLst/>
          </a:prstGeom>
        </p:spPr>
      </p:pic>
      <p:sp>
        <p:nvSpPr>
          <p:cNvPr id="9" name="Slide Number Placeholder 8">
            <a:extLst>
              <a:ext uri="{FF2B5EF4-FFF2-40B4-BE49-F238E27FC236}">
                <a16:creationId xmlns:a16="http://schemas.microsoft.com/office/drawing/2014/main" id="{BC886F25-7B4E-4477-9189-375ECC60AC06}"/>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15</a:t>
            </a:fld>
            <a:endParaRPr lang="en-US"/>
          </a:p>
        </p:txBody>
      </p:sp>
    </p:spTree>
    <p:extLst>
      <p:ext uri="{BB962C8B-B14F-4D97-AF65-F5344CB8AC3E}">
        <p14:creationId xmlns:p14="http://schemas.microsoft.com/office/powerpoint/2010/main" val="2384861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SLOSH Basins</a:t>
            </a:r>
          </a:p>
        </p:txBody>
      </p:sp>
      <p:pic>
        <p:nvPicPr>
          <p:cNvPr id="6" name="Content Placeholder 5" descr="SLOSH Basins">
            <a:extLst>
              <a:ext uri="{FF2B5EF4-FFF2-40B4-BE49-F238E27FC236}">
                <a16:creationId xmlns:a16="http://schemas.microsoft.com/office/drawing/2014/main" id="{F3A652F6-9E7C-4038-9D1A-BEAA2A8E913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4416" y="1267238"/>
            <a:ext cx="5535168" cy="4248912"/>
          </a:xfrm>
          <a:prstGeom prst="rect">
            <a:avLst/>
          </a:prstGeom>
        </p:spPr>
      </p:pic>
      <p:sp>
        <p:nvSpPr>
          <p:cNvPr id="7" name="Slide Number Placeholder 6">
            <a:extLst>
              <a:ext uri="{FF2B5EF4-FFF2-40B4-BE49-F238E27FC236}">
                <a16:creationId xmlns:a16="http://schemas.microsoft.com/office/drawing/2014/main" id="{477C194E-3345-40E8-B381-1471B17557E4}"/>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16</a:t>
            </a:fld>
            <a:endParaRPr lang="en-US"/>
          </a:p>
        </p:txBody>
      </p:sp>
    </p:spTree>
    <p:extLst>
      <p:ext uri="{BB962C8B-B14F-4D97-AF65-F5344CB8AC3E}">
        <p14:creationId xmlns:p14="http://schemas.microsoft.com/office/powerpoint/2010/main" val="353794986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Domains in SWAN Runs</a:t>
            </a:r>
          </a:p>
        </p:txBody>
      </p:sp>
      <p:sp>
        <p:nvSpPr>
          <p:cNvPr id="3" name="Content Placeholder 2">
            <a:extLst>
              <a:ext uri="{FF2B5EF4-FFF2-40B4-BE49-F238E27FC236}">
                <a16:creationId xmlns:a16="http://schemas.microsoft.com/office/drawing/2014/main" id="{E27886D5-1BB2-4972-ADFA-A49231BCFB66}"/>
              </a:ext>
            </a:extLst>
          </p:cNvPr>
          <p:cNvSpPr>
            <a:spLocks noGrp="1"/>
          </p:cNvSpPr>
          <p:nvPr>
            <p:ph sz="quarter" idx="13"/>
          </p:nvPr>
        </p:nvSpPr>
        <p:spPr/>
        <p:txBody>
          <a:bodyPr/>
          <a:lstStyle/>
          <a:p>
            <a:pPr fontAlgn="auto">
              <a:spcBef>
                <a:spcPct val="100000"/>
              </a:spcBef>
              <a:spcAft>
                <a:spcPts val="0"/>
              </a:spcAft>
              <a:buSzPct val="99000"/>
              <a:tabLst/>
            </a:pPr>
            <a:r>
              <a:rPr lang="en-US" u="sng" kern="1200" dirty="0">
                <a:sym typeface="Arial"/>
              </a:rPr>
              <a:t>Domains </a:t>
            </a:r>
            <a:endParaRPr lang="en-US" kern="1200" dirty="0">
              <a:sym typeface="Arial"/>
            </a:endParaRPr>
          </a:p>
          <a:p>
            <a:pPr marL="254000" lvl="1" indent="-254000" fontAlgn="auto">
              <a:spcBef>
                <a:spcPct val="100000"/>
              </a:spcBef>
              <a:spcAft>
                <a:spcPts val="0"/>
              </a:spcAft>
              <a:buSzPct val="99000"/>
              <a:buFont typeface="Arial"/>
              <a:buChar char="•"/>
              <a:tabLst/>
            </a:pPr>
            <a:r>
              <a:rPr lang="en-US" kern="1200" dirty="0">
                <a:ea typeface="+mn-ea"/>
                <a:sym typeface="Arial"/>
              </a:rPr>
              <a:t>Deep Water: Red </a:t>
            </a:r>
          </a:p>
          <a:p>
            <a:pPr marL="254000" lvl="1" indent="-254000" fontAlgn="auto">
              <a:spcBef>
                <a:spcPct val="100000"/>
              </a:spcBef>
              <a:spcAft>
                <a:spcPts val="0"/>
              </a:spcAft>
              <a:buSzPct val="99000"/>
              <a:buFont typeface="Arial"/>
              <a:buChar char="•"/>
              <a:tabLst/>
            </a:pPr>
            <a:r>
              <a:rPr lang="en-US" kern="1200" dirty="0">
                <a:ea typeface="+mn-ea"/>
                <a:sym typeface="Arial"/>
              </a:rPr>
              <a:t>Near Shore: Blue</a:t>
            </a:r>
            <a:endParaRPr lang="en-US" dirty="0"/>
          </a:p>
        </p:txBody>
      </p:sp>
      <p:pic>
        <p:nvPicPr>
          <p:cNvPr id="8" name="Content Placeholder 7" descr="Map showing an example of a SLOSH run where both grids are being run and the surge is in the New Orleans basin.">
            <a:extLst>
              <a:ext uri="{FF2B5EF4-FFF2-40B4-BE49-F238E27FC236}">
                <a16:creationId xmlns:a16="http://schemas.microsoft.com/office/drawing/2014/main" id="{D0FE5A94-7CF9-4A93-8CA0-E6B11313C204}"/>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2000" y="1904736"/>
            <a:ext cx="4114800" cy="3058052"/>
          </a:xfrm>
          <a:prstGeom prst="rect">
            <a:avLst/>
          </a:prstGeom>
        </p:spPr>
      </p:pic>
      <p:sp>
        <p:nvSpPr>
          <p:cNvPr id="9" name="Slide Number Placeholder 8">
            <a:extLst>
              <a:ext uri="{FF2B5EF4-FFF2-40B4-BE49-F238E27FC236}">
                <a16:creationId xmlns:a16="http://schemas.microsoft.com/office/drawing/2014/main" id="{93ED9AA7-EF53-457B-BD7F-B4D0B856E95E}"/>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17</a:t>
            </a:fld>
            <a:endParaRPr lang="en-US"/>
          </a:p>
        </p:txBody>
      </p:sp>
    </p:spTree>
    <p:extLst>
      <p:ext uri="{BB962C8B-B14F-4D97-AF65-F5344CB8AC3E}">
        <p14:creationId xmlns:p14="http://schemas.microsoft.com/office/powerpoint/2010/main" val="16538495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SWAN</a:t>
            </a:r>
          </a:p>
        </p:txBody>
      </p:sp>
      <p:sp>
        <p:nvSpPr>
          <p:cNvPr id="3" name="Content Placeholder 2">
            <a:extLst>
              <a:ext uri="{FF2B5EF4-FFF2-40B4-BE49-F238E27FC236}">
                <a16:creationId xmlns:a16="http://schemas.microsoft.com/office/drawing/2014/main" id="{8FB3C514-7BB1-42EC-94E6-1F68719D4892}"/>
              </a:ext>
            </a:extLst>
          </p:cNvPr>
          <p:cNvSpPr>
            <a:spLocks noGrp="1"/>
          </p:cNvSpPr>
          <p:nvPr>
            <p:ph sz="quarter" idx="13"/>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Simulating Waves Nearshore </a:t>
            </a:r>
          </a:p>
          <a:p>
            <a:pPr marL="254000" lvl="1" indent="-254000" fontAlgn="auto">
              <a:spcBef>
                <a:spcPct val="100000"/>
              </a:spcBef>
              <a:spcAft>
                <a:spcPts val="0"/>
              </a:spcAft>
              <a:buSzPct val="99000"/>
              <a:buFont typeface="Arial"/>
              <a:buChar char="•"/>
              <a:tabLst/>
            </a:pPr>
            <a:r>
              <a:rPr lang="en-US" kern="1200" dirty="0">
                <a:ea typeface="+mn-ea"/>
                <a:sym typeface="Arial"/>
              </a:rPr>
              <a:t>Created by Delft University of Technology </a:t>
            </a:r>
          </a:p>
          <a:p>
            <a:pPr marL="254000" lvl="1" indent="-254000" fontAlgn="auto">
              <a:spcBef>
                <a:spcPct val="100000"/>
              </a:spcBef>
              <a:spcAft>
                <a:spcPts val="0"/>
              </a:spcAft>
              <a:buSzPct val="99000"/>
              <a:buFont typeface="Arial"/>
              <a:buChar char="•"/>
              <a:tabLst/>
            </a:pPr>
            <a:r>
              <a:rPr lang="en-US" kern="1200" dirty="0">
                <a:ea typeface="+mn-ea"/>
                <a:sym typeface="Arial"/>
              </a:rPr>
              <a:t>Models: </a:t>
            </a:r>
          </a:p>
          <a:p>
            <a:pPr marL="635000" lvl="2" indent="-254000" fontAlgn="auto">
              <a:spcBef>
                <a:spcPct val="100000"/>
              </a:spcBef>
              <a:spcAft>
                <a:spcPts val="0"/>
              </a:spcAft>
              <a:buSzPct val="99000"/>
              <a:buFont typeface="Wingdings"/>
              <a:buChar char="§"/>
              <a:tabLst/>
            </a:pPr>
            <a:r>
              <a:rPr lang="en-US" kern="1200" dirty="0">
                <a:ea typeface="+mn-ea"/>
                <a:sym typeface="Arial"/>
              </a:rPr>
              <a:t>Wave propagation </a:t>
            </a:r>
          </a:p>
          <a:p>
            <a:pPr marL="635000" lvl="2" indent="-254000" fontAlgn="auto">
              <a:spcBef>
                <a:spcPct val="100000"/>
              </a:spcBef>
              <a:spcAft>
                <a:spcPts val="0"/>
              </a:spcAft>
              <a:buSzPct val="99000"/>
              <a:buFont typeface="Wingdings"/>
              <a:buChar char="§"/>
              <a:tabLst/>
            </a:pPr>
            <a:r>
              <a:rPr lang="en-US" kern="1200" dirty="0">
                <a:ea typeface="+mn-ea"/>
                <a:sym typeface="Arial"/>
              </a:rPr>
              <a:t>Wave generation from wind </a:t>
            </a:r>
          </a:p>
          <a:p>
            <a:pPr marL="635000" lvl="2" indent="-254000" fontAlgn="auto">
              <a:spcBef>
                <a:spcPct val="100000"/>
              </a:spcBef>
              <a:spcAft>
                <a:spcPts val="0"/>
              </a:spcAft>
              <a:buSzPct val="99000"/>
              <a:buFont typeface="Wingdings"/>
              <a:buChar char="§"/>
              <a:tabLst/>
            </a:pPr>
            <a:r>
              <a:rPr lang="en-US" kern="1200" dirty="0">
                <a:ea typeface="+mn-ea"/>
                <a:sym typeface="Arial"/>
              </a:rPr>
              <a:t>Wave interactions, dissipation, transmission, and diffraction </a:t>
            </a:r>
          </a:p>
          <a:p>
            <a:pPr marL="635000" lvl="2" indent="-254000" fontAlgn="auto">
              <a:spcBef>
                <a:spcPct val="100000"/>
              </a:spcBef>
              <a:spcAft>
                <a:spcPts val="0"/>
              </a:spcAft>
              <a:buSzPct val="99000"/>
              <a:buFont typeface="Wingdings"/>
              <a:buChar char="§"/>
              <a:tabLst/>
            </a:pPr>
            <a:r>
              <a:rPr lang="en-US" kern="1200" dirty="0">
                <a:ea typeface="+mn-ea"/>
                <a:sym typeface="Arial"/>
              </a:rPr>
              <a:t>Others</a:t>
            </a:r>
            <a:endParaRPr lang="en-US" dirty="0"/>
          </a:p>
        </p:txBody>
      </p:sp>
      <p:pic>
        <p:nvPicPr>
          <p:cNvPr id="8" name="Content Placeholder 7" descr="Map showing the path of waves on a coast taken from http://www.wldelft.nl/soft/swan/">
            <a:extLst>
              <a:ext uri="{FF2B5EF4-FFF2-40B4-BE49-F238E27FC236}">
                <a16:creationId xmlns:a16="http://schemas.microsoft.com/office/drawing/2014/main" id="{53249F85-A8BC-4D40-8272-E258AA59BAC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153338"/>
            <a:ext cx="4114800" cy="4560848"/>
          </a:xfrm>
          <a:prstGeom prst="rect">
            <a:avLst/>
          </a:prstGeom>
        </p:spPr>
      </p:pic>
      <p:sp>
        <p:nvSpPr>
          <p:cNvPr id="9" name="Slide Number Placeholder 8">
            <a:extLst>
              <a:ext uri="{FF2B5EF4-FFF2-40B4-BE49-F238E27FC236}">
                <a16:creationId xmlns:a16="http://schemas.microsoft.com/office/drawing/2014/main" id="{D28E88E4-3AE5-4228-B0B1-D0C916378E12}"/>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18</a:t>
            </a:fld>
            <a:endParaRPr lang="en-US"/>
          </a:p>
        </p:txBody>
      </p:sp>
    </p:spTree>
    <p:extLst>
      <p:ext uri="{BB962C8B-B14F-4D97-AF65-F5344CB8AC3E}">
        <p14:creationId xmlns:p14="http://schemas.microsoft.com/office/powerpoint/2010/main" val="129815808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Coupled Surge and Wave Modeling</a:t>
            </a:r>
          </a:p>
        </p:txBody>
      </p:sp>
      <p:sp>
        <p:nvSpPr>
          <p:cNvPr id="3" name="Content Placeholder 2">
            <a:extLst>
              <a:ext uri="{FF2B5EF4-FFF2-40B4-BE49-F238E27FC236}">
                <a16:creationId xmlns:a16="http://schemas.microsoft.com/office/drawing/2014/main" id="{2520C6A6-78A1-440C-BE58-5B0C945984A3}"/>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SLOSH and SWAN codes have been coupled together. </a:t>
            </a:r>
          </a:p>
          <a:p>
            <a:pPr marL="254000" lvl="1" indent="-254000" fontAlgn="auto">
              <a:spcBef>
                <a:spcPct val="100000"/>
              </a:spcBef>
              <a:spcAft>
                <a:spcPts val="0"/>
              </a:spcAft>
              <a:buSzPct val="99000"/>
              <a:buFont typeface="Arial"/>
              <a:buChar char="•"/>
              <a:tabLst/>
            </a:pPr>
            <a:r>
              <a:rPr lang="en-US" kern="1200">
                <a:ea typeface="+mn-ea"/>
                <a:sym typeface="Arial"/>
              </a:rPr>
              <a:t>Methodology bridges gap between existing Hazus Hurricane Wind and Hazus Coastal Flood models </a:t>
            </a:r>
          </a:p>
          <a:p>
            <a:pPr marL="254000" lvl="1" indent="-254000" fontAlgn="auto">
              <a:spcBef>
                <a:spcPct val="100000"/>
              </a:spcBef>
              <a:spcAft>
                <a:spcPts val="0"/>
              </a:spcAft>
              <a:buSzPct val="99000"/>
              <a:buFont typeface="Arial"/>
              <a:buChar char="•"/>
              <a:tabLst/>
            </a:pPr>
            <a:r>
              <a:rPr lang="en-US" kern="1200">
                <a:ea typeface="+mn-ea"/>
                <a:sym typeface="Arial"/>
              </a:rPr>
              <a:t>SLOSH is run first to update water elevations. </a:t>
            </a:r>
          </a:p>
          <a:p>
            <a:pPr marL="635000" lvl="2" indent="-254000" fontAlgn="auto">
              <a:spcBef>
                <a:spcPct val="100000"/>
              </a:spcBef>
              <a:spcAft>
                <a:spcPts val="0"/>
              </a:spcAft>
              <a:buSzPct val="99000"/>
              <a:buFont typeface="Wingdings"/>
              <a:buChar char="§"/>
              <a:tabLst/>
            </a:pPr>
            <a:r>
              <a:rPr lang="en-US" kern="1200">
                <a:ea typeface="+mn-ea"/>
                <a:sym typeface="Arial"/>
              </a:rPr>
              <a:t>SWAN uses water elevations produced by SLOSH. </a:t>
            </a:r>
          </a:p>
          <a:p>
            <a:pPr marL="635000" lvl="2" indent="-254000" fontAlgn="auto">
              <a:spcBef>
                <a:spcPct val="100000"/>
              </a:spcBef>
              <a:spcAft>
                <a:spcPts val="0"/>
              </a:spcAft>
              <a:buSzPct val="99000"/>
              <a:buFont typeface="Wingdings"/>
              <a:buChar char="§"/>
              <a:tabLst/>
            </a:pPr>
            <a:r>
              <a:rPr lang="en-US" kern="1200">
                <a:ea typeface="+mn-ea"/>
                <a:sym typeface="Arial"/>
              </a:rPr>
              <a:t>Result is larger modeled wave heights in areas where waves are depth-limited. </a:t>
            </a:r>
          </a:p>
          <a:p>
            <a:pPr marL="254000" lvl="1" indent="-254000" fontAlgn="auto">
              <a:spcBef>
                <a:spcPct val="100000"/>
              </a:spcBef>
              <a:spcAft>
                <a:spcPts val="0"/>
              </a:spcAft>
              <a:buSzPct val="99000"/>
              <a:buFont typeface="Arial"/>
              <a:buChar char="•"/>
              <a:tabLst/>
            </a:pPr>
            <a:r>
              <a:rPr lang="en-US" kern="1200">
                <a:ea typeface="+mn-ea"/>
                <a:sym typeface="Arial"/>
              </a:rPr>
              <a:t>SWAN is run to update wave stresses. </a:t>
            </a:r>
          </a:p>
          <a:p>
            <a:pPr marL="635000" lvl="2" indent="-254000" fontAlgn="auto">
              <a:spcBef>
                <a:spcPct val="100000"/>
              </a:spcBef>
              <a:spcAft>
                <a:spcPts val="0"/>
              </a:spcAft>
              <a:buSzPct val="99000"/>
              <a:buFont typeface="Wingdings"/>
              <a:buChar char="§"/>
              <a:tabLst/>
            </a:pPr>
            <a:r>
              <a:rPr lang="en-US" kern="1200">
                <a:ea typeface="+mn-ea"/>
                <a:sym typeface="Arial"/>
              </a:rPr>
              <a:t>Wave stresses are added to wind stress in SLOSH. </a:t>
            </a:r>
          </a:p>
          <a:p>
            <a:pPr marL="635000" lvl="2" indent="-254000" fontAlgn="auto">
              <a:spcBef>
                <a:spcPct val="100000"/>
              </a:spcBef>
              <a:spcAft>
                <a:spcPts val="0"/>
              </a:spcAft>
              <a:buSzPct val="99000"/>
              <a:buFont typeface="Wingdings"/>
              <a:buChar char="§"/>
              <a:tabLst/>
            </a:pPr>
            <a:r>
              <a:rPr lang="en-US" kern="1200">
                <a:ea typeface="+mn-ea"/>
                <a:sym typeface="Arial"/>
              </a:rPr>
              <a:t>Increases modeled storm surge due to wave setup</a:t>
            </a:r>
            <a:endParaRPr lang="en-US"/>
          </a:p>
        </p:txBody>
      </p:sp>
      <p:sp>
        <p:nvSpPr>
          <p:cNvPr id="6" name="Slide Number Placeholder 5">
            <a:extLst>
              <a:ext uri="{FF2B5EF4-FFF2-40B4-BE49-F238E27FC236}">
                <a16:creationId xmlns:a16="http://schemas.microsoft.com/office/drawing/2014/main" id="{288237B9-6DA2-4F69-B97A-192C0E5393F8}"/>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19</a:t>
            </a:fld>
            <a:endParaRPr lang="en-US"/>
          </a:p>
        </p:txBody>
      </p:sp>
    </p:spTree>
    <p:extLst>
      <p:ext uri="{BB962C8B-B14F-4D97-AF65-F5344CB8AC3E}">
        <p14:creationId xmlns:p14="http://schemas.microsoft.com/office/powerpoint/2010/main" val="301035074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10: Goal and Objectives</a:t>
            </a:r>
          </a:p>
        </p:txBody>
      </p:sp>
      <p:sp>
        <p:nvSpPr>
          <p:cNvPr id="3" name="Content Placeholder 2">
            <a:extLst>
              <a:ext uri="{FF2B5EF4-FFF2-40B4-BE49-F238E27FC236}">
                <a16:creationId xmlns:a16="http://schemas.microsoft.com/office/drawing/2014/main" id="{4CE9FB9A-5D89-40D4-BF7F-3BA1AC4B606C}"/>
              </a:ext>
            </a:extLst>
          </p:cNvPr>
          <p:cNvSpPr>
            <a:spLocks noGrp="1"/>
          </p:cNvSpPr>
          <p:nvPr>
            <p:ph idx="1"/>
          </p:nvPr>
        </p:nvSpPr>
        <p:spPr/>
        <p:txBody>
          <a:bodyPr>
            <a:normAutofit lnSpcReduction="10000"/>
          </a:bodyPr>
          <a:lstStyle/>
          <a:p>
            <a:pPr fontAlgn="auto">
              <a:spcBef>
                <a:spcPct val="100000"/>
              </a:spcBef>
              <a:spcAft>
                <a:spcPts val="0"/>
              </a:spcAft>
              <a:buSzPct val="99000"/>
              <a:tabLst/>
            </a:pPr>
            <a:r>
              <a:rPr lang="en-US" kern="1200">
                <a:sym typeface="Arial"/>
              </a:rPr>
              <a:t> Goal: To provide an overview of the storm surge model within Hazus.</a:t>
            </a:r>
          </a:p>
          <a:p>
            <a:pPr fontAlgn="auto">
              <a:spcBef>
                <a:spcPct val="100000"/>
              </a:spcBef>
              <a:spcAft>
                <a:spcPts val="0"/>
              </a:spcAft>
              <a:buSzPct val="99000"/>
              <a:tabLst/>
            </a:pPr>
            <a:r>
              <a:rPr lang="en-US" kern="1200">
                <a:sym typeface="Arial"/>
              </a:rPr>
              <a:t>After completing this lesson, you will be able to:</a:t>
            </a:r>
          </a:p>
          <a:p>
            <a:pPr marL="254000" lvl="1" indent="-254000" fontAlgn="auto">
              <a:spcBef>
                <a:spcPct val="100000"/>
              </a:spcBef>
              <a:spcAft>
                <a:spcPts val="0"/>
              </a:spcAft>
              <a:buSzPct val="99000"/>
              <a:buFont typeface="Arial"/>
              <a:buChar char="•"/>
              <a:tabLst/>
            </a:pPr>
            <a:r>
              <a:rPr lang="en-US" kern="1200">
                <a:ea typeface="+mn-ea"/>
                <a:sym typeface="Arial"/>
              </a:rPr>
              <a:t>Discuss the causes for storm surge.</a:t>
            </a:r>
          </a:p>
          <a:p>
            <a:pPr marL="254000" lvl="1" indent="-254000" fontAlgn="auto">
              <a:spcBef>
                <a:spcPct val="100000"/>
              </a:spcBef>
              <a:spcAft>
                <a:spcPts val="0"/>
              </a:spcAft>
              <a:buSzPct val="99000"/>
              <a:buFont typeface="Arial"/>
              <a:buChar char="•"/>
              <a:tabLst/>
            </a:pPr>
            <a:r>
              <a:rPr lang="en-US" kern="1200">
                <a:ea typeface="+mn-ea"/>
                <a:sym typeface="Arial"/>
              </a:rPr>
              <a:t>Describe the Hazus surge model components.</a:t>
            </a:r>
          </a:p>
          <a:p>
            <a:pPr marL="254000" lvl="1" indent="-254000" fontAlgn="auto">
              <a:spcBef>
                <a:spcPct val="100000"/>
              </a:spcBef>
              <a:spcAft>
                <a:spcPts val="0"/>
              </a:spcAft>
              <a:buSzPct val="99000"/>
              <a:buFont typeface="Arial"/>
              <a:buChar char="•"/>
              <a:tabLst/>
            </a:pPr>
            <a:r>
              <a:rPr lang="en-US" kern="1200">
                <a:ea typeface="+mn-ea"/>
                <a:sym typeface="Arial"/>
              </a:rPr>
              <a:t>Understand the procedure for running a hurricane surge in Hazus.</a:t>
            </a:r>
            <a:endParaRPr lang="en-US"/>
          </a:p>
        </p:txBody>
      </p:sp>
      <p:sp>
        <p:nvSpPr>
          <p:cNvPr id="6" name="Slide Number Placeholder 5">
            <a:extLst>
              <a:ext uri="{FF2B5EF4-FFF2-40B4-BE49-F238E27FC236}">
                <a16:creationId xmlns:a16="http://schemas.microsoft.com/office/drawing/2014/main" id="{445DBC05-C373-4C54-B462-65287065BCAF}"/>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a:t>
            </a:fld>
            <a:endParaRPr lang="en-US"/>
          </a:p>
        </p:txBody>
      </p:sp>
    </p:spTree>
    <p:extLst>
      <p:ext uri="{BB962C8B-B14F-4D97-AF65-F5344CB8AC3E}">
        <p14:creationId xmlns:p14="http://schemas.microsoft.com/office/powerpoint/2010/main" val="10393494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Overland Waves</a:t>
            </a:r>
          </a:p>
        </p:txBody>
      </p:sp>
      <p:sp>
        <p:nvSpPr>
          <p:cNvPr id="3" name="Content Placeholder 2">
            <a:extLst>
              <a:ext uri="{FF2B5EF4-FFF2-40B4-BE49-F238E27FC236}">
                <a16:creationId xmlns:a16="http://schemas.microsoft.com/office/drawing/2014/main" id="{6708F1CD-527E-4D71-939F-4D5271C87212}"/>
              </a:ext>
            </a:extLst>
          </p:cNvPr>
          <p:cNvSpPr>
            <a:spLocks noGrp="1"/>
          </p:cNvSpPr>
          <p:nvPr>
            <p:ph idx="1"/>
          </p:nvPr>
        </p:nvSpPr>
        <p:spPr/>
        <p:txBody>
          <a:bodyPr>
            <a:normAutofit fontScale="77500" lnSpcReduction="20000"/>
          </a:bodyPr>
          <a:lstStyle/>
          <a:p>
            <a:pPr marL="254000" lvl="1" indent="-254000" fontAlgn="auto">
              <a:spcBef>
                <a:spcPct val="100000"/>
              </a:spcBef>
              <a:buSzPct val="99000"/>
              <a:buFont typeface="Arial"/>
              <a:buChar char="•"/>
              <a:tabLst/>
            </a:pPr>
            <a:r>
              <a:rPr lang="en-US" kern="1200">
                <a:ea typeface="+mn-ea"/>
                <a:sym typeface="Arial"/>
              </a:rPr>
              <a:t> Model uses 1-D transects and simplified WHAFIS-like methodology to propagate waves inland from the shoreline. </a:t>
            </a:r>
          </a:p>
          <a:p>
            <a:pPr marL="254000" lvl="1" indent="-254000" fontAlgn="auto">
              <a:spcBef>
                <a:spcPct val="100000"/>
              </a:spcBef>
              <a:buSzPct val="99000"/>
              <a:buFont typeface="Arial"/>
              <a:buChar char="•"/>
              <a:tabLst/>
            </a:pPr>
            <a:r>
              <a:rPr lang="en-US" kern="1200">
                <a:ea typeface="+mn-ea"/>
                <a:sym typeface="Arial"/>
              </a:rPr>
              <a:t>Where each transect intersects the coastline, use the modeled significant wave height from SWAN to estimate the controlling wave height, Hc = min(0.78 ds, 1.6 Hs) where ds = still water depth at the coast line. </a:t>
            </a:r>
          </a:p>
          <a:p>
            <a:pPr marL="254000" lvl="1" indent="-254000" fontAlgn="auto">
              <a:spcBef>
                <a:spcPct val="100000"/>
              </a:spcBef>
              <a:buSzPct val="99000"/>
              <a:buFont typeface="Arial"/>
              <a:buChar char="•"/>
              <a:tabLst/>
            </a:pPr>
            <a:r>
              <a:rPr lang="en-US" kern="1200">
                <a:ea typeface="+mn-ea"/>
                <a:sym typeface="Arial"/>
              </a:rPr>
              <a:t>Wave crest elevation = SWEL + 0.7 Hc </a:t>
            </a:r>
          </a:p>
          <a:p>
            <a:pPr marL="635000" lvl="2" indent="-254000" fontAlgn="auto">
              <a:spcBef>
                <a:spcPct val="100000"/>
              </a:spcBef>
              <a:buSzPct val="99000"/>
              <a:buFont typeface="Wingdings"/>
              <a:buChar char="§"/>
              <a:tabLst/>
            </a:pPr>
            <a:r>
              <a:rPr lang="en-US" kern="1200">
                <a:ea typeface="+mn-ea"/>
                <a:sym typeface="Arial"/>
              </a:rPr>
              <a:t>Neglect wave regeneration and wave dissipation </a:t>
            </a:r>
          </a:p>
          <a:p>
            <a:pPr marL="635000" lvl="2" indent="-254000" fontAlgn="auto">
              <a:spcBef>
                <a:spcPct val="100000"/>
              </a:spcBef>
              <a:buSzPct val="99000"/>
              <a:buFont typeface="Wingdings"/>
              <a:buChar char="§"/>
              <a:tabLst/>
            </a:pPr>
            <a:r>
              <a:rPr lang="en-US" kern="1200">
                <a:ea typeface="+mn-ea"/>
                <a:sym typeface="Arial"/>
              </a:rPr>
              <a:t>Neglect wave run-up and dune erosion </a:t>
            </a:r>
          </a:p>
          <a:p>
            <a:pPr marL="254000" lvl="1" indent="-254000">
              <a:spcBef>
                <a:spcPct val="100000"/>
              </a:spcBef>
              <a:buSzPct val="99000"/>
            </a:pPr>
            <a:r>
              <a:rPr lang="en-US" kern="1200">
                <a:sym typeface="Arial"/>
              </a:rPr>
              <a:t>Use V-zone damage functions where Hc ≥ 1.5 ft</a:t>
            </a:r>
            <a:endParaRPr lang="en-US"/>
          </a:p>
        </p:txBody>
      </p:sp>
      <p:sp>
        <p:nvSpPr>
          <p:cNvPr id="6" name="Slide Number Placeholder 5">
            <a:extLst>
              <a:ext uri="{FF2B5EF4-FFF2-40B4-BE49-F238E27FC236}">
                <a16:creationId xmlns:a16="http://schemas.microsoft.com/office/drawing/2014/main" id="{A7CE5BF3-5FD1-49DF-B510-F0C76237CA29}"/>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20</a:t>
            </a:fld>
            <a:endParaRPr lang="en-US"/>
          </a:p>
        </p:txBody>
      </p:sp>
    </p:spTree>
    <p:extLst>
      <p:ext uri="{BB962C8B-B14F-4D97-AF65-F5344CB8AC3E}">
        <p14:creationId xmlns:p14="http://schemas.microsoft.com/office/powerpoint/2010/main" val="31267506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User Work Flow</a:t>
            </a:r>
          </a:p>
        </p:txBody>
      </p:sp>
      <p:pic>
        <p:nvPicPr>
          <p:cNvPr id="6" name="Content Placeholder 5" descr="A flow chart of the step sequence for a surge analysis. The first three steps are only in the Hurricane model: Define/Select Hurricane Scenario, Run Analysis with Surge-Only or Surge and Waves, and Display Wind-Only Losses. The next 7 steps are from the Flood Model: Select Coastal Surge, Define Topography (DEM), Define Scenario, Delineate Floodplain, Run Flood-Only Analysis, Run Combined Loss Analysis, and Display Combined Losses. The final step is to return to the Hurricane Model and Display Combined Losses.">
            <a:extLst>
              <a:ext uri="{FF2B5EF4-FFF2-40B4-BE49-F238E27FC236}">
                <a16:creationId xmlns:a16="http://schemas.microsoft.com/office/drawing/2014/main" id="{EBA51032-6E9D-4B99-AB83-D86ADAA4D7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9520" y="1329243"/>
            <a:ext cx="7944959" cy="4124901"/>
          </a:xfrm>
          <a:prstGeom prst="rect">
            <a:avLst/>
          </a:prstGeom>
        </p:spPr>
      </p:pic>
      <p:sp>
        <p:nvSpPr>
          <p:cNvPr id="7" name="Slide Number Placeholder 6">
            <a:extLst>
              <a:ext uri="{FF2B5EF4-FFF2-40B4-BE49-F238E27FC236}">
                <a16:creationId xmlns:a16="http://schemas.microsoft.com/office/drawing/2014/main" id="{2A581878-D1CB-4002-AE58-4686468C40A9}"/>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21</a:t>
            </a:fld>
            <a:endParaRPr lang="en-US"/>
          </a:p>
        </p:txBody>
      </p:sp>
    </p:spTree>
    <p:extLst>
      <p:ext uri="{BB962C8B-B14F-4D97-AF65-F5344CB8AC3E}">
        <p14:creationId xmlns:p14="http://schemas.microsoft.com/office/powerpoint/2010/main" val="73770131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10.2: Hurricane Storm Surge </a:t>
            </a:r>
          </a:p>
        </p:txBody>
      </p:sp>
      <p:sp>
        <p:nvSpPr>
          <p:cNvPr id="3" name="Content Placeholder 2">
            <a:extLst>
              <a:ext uri="{FF2B5EF4-FFF2-40B4-BE49-F238E27FC236}">
                <a16:creationId xmlns:a16="http://schemas.microsoft.com/office/drawing/2014/main" id="{37639C71-F623-4807-B737-2150A2D54E8E}"/>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Create a combined Flood/Hurricane study region.</a:t>
            </a:r>
          </a:p>
          <a:p>
            <a:pPr>
              <a:spcBef>
                <a:spcPct val="100000"/>
              </a:spcBef>
              <a:buSzPct val="99000"/>
            </a:pPr>
            <a:r>
              <a:rPr lang="en-US" kern="1200">
                <a:sym typeface="Arial"/>
              </a:rPr>
              <a:t>Time: 10 minutes</a:t>
            </a:r>
            <a:endParaRPr lang="en-US"/>
          </a:p>
        </p:txBody>
      </p:sp>
      <p:sp>
        <p:nvSpPr>
          <p:cNvPr id="6" name="Slide Number Placeholder 5">
            <a:extLst>
              <a:ext uri="{FF2B5EF4-FFF2-40B4-BE49-F238E27FC236}">
                <a16:creationId xmlns:a16="http://schemas.microsoft.com/office/drawing/2014/main" id="{C710DC48-8F67-4D4C-8516-C48F810974C1}"/>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22</a:t>
            </a:fld>
            <a:endParaRPr lang="en-US"/>
          </a:p>
        </p:txBody>
      </p:sp>
    </p:spTree>
    <p:extLst>
      <p:ext uri="{BB962C8B-B14F-4D97-AF65-F5344CB8AC3E}">
        <p14:creationId xmlns:p14="http://schemas.microsoft.com/office/powerpoint/2010/main" val="203895464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10.2: Tasks</a:t>
            </a:r>
          </a:p>
        </p:txBody>
      </p:sp>
      <p:sp>
        <p:nvSpPr>
          <p:cNvPr id="3" name="Content Placeholder 2">
            <a:extLst>
              <a:ext uri="{FF2B5EF4-FFF2-40B4-BE49-F238E27FC236}">
                <a16:creationId xmlns:a16="http://schemas.microsoft.com/office/drawing/2014/main" id="{99F95C15-A238-472A-BC47-CDEC3DA6FDB5}"/>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Create a Surge Study Region</a:t>
            </a:r>
          </a:p>
          <a:p>
            <a:pPr fontAlgn="auto">
              <a:spcBef>
                <a:spcPct val="100000"/>
              </a:spcBef>
              <a:spcAft>
                <a:spcPts val="0"/>
              </a:spcAft>
              <a:buSzPct val="99000"/>
              <a:tabLst/>
            </a:pPr>
            <a:r>
              <a:rPr lang="en-US" kern="1200">
                <a:sym typeface="Arial"/>
              </a:rPr>
              <a:t>Task 2: Create a Surge Scenario</a:t>
            </a:r>
          </a:p>
          <a:p>
            <a:pPr fontAlgn="auto">
              <a:spcBef>
                <a:spcPct val="100000"/>
              </a:spcBef>
              <a:spcAft>
                <a:spcPts val="0"/>
              </a:spcAft>
              <a:buSzPct val="99000"/>
              <a:tabLst/>
            </a:pPr>
            <a:r>
              <a:rPr lang="en-US" kern="1200">
                <a:sym typeface="Arial"/>
              </a:rPr>
              <a:t>Task 3: Run a Surge Analysis</a:t>
            </a:r>
            <a:endParaRPr lang="en-US"/>
          </a:p>
        </p:txBody>
      </p:sp>
      <p:sp>
        <p:nvSpPr>
          <p:cNvPr id="6" name="Slide Number Placeholder 5">
            <a:extLst>
              <a:ext uri="{FF2B5EF4-FFF2-40B4-BE49-F238E27FC236}">
                <a16:creationId xmlns:a16="http://schemas.microsoft.com/office/drawing/2014/main" id="{5067E9D0-882E-43FE-BBEE-10A3E5C7C25C}"/>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23</a:t>
            </a:fld>
            <a:endParaRPr lang="en-US"/>
          </a:p>
        </p:txBody>
      </p:sp>
    </p:spTree>
    <p:extLst>
      <p:ext uri="{BB962C8B-B14F-4D97-AF65-F5344CB8AC3E}">
        <p14:creationId xmlns:p14="http://schemas.microsoft.com/office/powerpoint/2010/main" val="325108961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Coastal Surge Hazard Modeling Options</a:t>
            </a:r>
          </a:p>
        </p:txBody>
      </p:sp>
      <p:pic>
        <p:nvPicPr>
          <p:cNvPr id="6" name="Content Placeholder 5" descr="A screen shot of the Analysis Options selection dialog box in Hazus. The Storm Surge category of analyses is expanded to reveal the three options: Deep water and near shore wave models, Near shore wave model only, and No waves. The first option corresponds to SLOSH and SWAN data, the second option also corresponds to SLOSH and SWAN data, the third option is SLOSH only.">
            <a:extLst>
              <a:ext uri="{FF2B5EF4-FFF2-40B4-BE49-F238E27FC236}">
                <a16:creationId xmlns:a16="http://schemas.microsoft.com/office/drawing/2014/main" id="{EEFC8404-BDA5-46B6-BA2C-5FE2CB6EA3A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5337" y="1310481"/>
            <a:ext cx="7553325" cy="4162425"/>
          </a:xfrm>
          <a:prstGeom prst="rect">
            <a:avLst/>
          </a:prstGeom>
        </p:spPr>
      </p:pic>
      <p:sp>
        <p:nvSpPr>
          <p:cNvPr id="7" name="Slide Number Placeholder 6">
            <a:extLst>
              <a:ext uri="{FF2B5EF4-FFF2-40B4-BE49-F238E27FC236}">
                <a16:creationId xmlns:a16="http://schemas.microsoft.com/office/drawing/2014/main" id="{0F2761F3-D48D-4039-BA4A-A8AA7686D7A6}"/>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24</a:t>
            </a:fld>
            <a:endParaRPr lang="en-US"/>
          </a:p>
        </p:txBody>
      </p:sp>
    </p:spTree>
    <p:extLst>
      <p:ext uri="{BB962C8B-B14F-4D97-AF65-F5344CB8AC3E}">
        <p14:creationId xmlns:p14="http://schemas.microsoft.com/office/powerpoint/2010/main" val="1511122080"/>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Initial Water Level</a:t>
            </a:r>
          </a:p>
        </p:txBody>
      </p:sp>
      <p:sp>
        <p:nvSpPr>
          <p:cNvPr id="3" name="Content Placeholder 2">
            <a:extLst>
              <a:ext uri="{FF2B5EF4-FFF2-40B4-BE49-F238E27FC236}">
                <a16:creationId xmlns:a16="http://schemas.microsoft.com/office/drawing/2014/main" id="{999EA7FC-1F26-4B79-B6EF-7D392E0A5181}"/>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dirty="0">
                <a:sym typeface="Arial"/>
              </a:rPr>
              <a:t>Pre-storm tide anomaly is the difference between:</a:t>
            </a:r>
          </a:p>
          <a:p>
            <a:pPr marL="254000" lvl="1" indent="-254000" fontAlgn="auto">
              <a:spcBef>
                <a:spcPct val="100000"/>
              </a:spcBef>
              <a:spcAft>
                <a:spcPts val="0"/>
              </a:spcAft>
              <a:buSzPct val="99000"/>
              <a:buFont typeface="Arial"/>
              <a:buChar char="•"/>
              <a:tabLst/>
            </a:pPr>
            <a:r>
              <a:rPr lang="en-US" kern="1200" dirty="0">
                <a:ea typeface="+mn-ea"/>
                <a:sym typeface="Arial"/>
              </a:rPr>
              <a:t>The observed tide </a:t>
            </a:r>
          </a:p>
          <a:p>
            <a:pPr marL="254000" lvl="1" indent="-254000" fontAlgn="auto">
              <a:spcBef>
                <a:spcPct val="100000"/>
              </a:spcBef>
              <a:spcAft>
                <a:spcPts val="0"/>
              </a:spcAft>
              <a:buSzPct val="99000"/>
              <a:buFont typeface="Arial"/>
              <a:buChar char="•"/>
              <a:tabLst/>
            </a:pPr>
            <a:r>
              <a:rPr lang="en-US" kern="1200" dirty="0">
                <a:ea typeface="+mn-ea"/>
                <a:sym typeface="Arial"/>
              </a:rPr>
              <a:t>The predicted tide approximately two days before landfall (i.e., before the effects of storm surge or waves reach the study region)</a:t>
            </a:r>
            <a:endParaRPr lang="en-US" dirty="0"/>
          </a:p>
        </p:txBody>
      </p:sp>
      <p:pic>
        <p:nvPicPr>
          <p:cNvPr id="8" name="Content Placeholder 7" descr="A composite of three images. The first is a screen shot of the Initial Water Level dialog in Hazus asking for the height of mean sea level. The second is an example of a tide graph from NOAA showing high and low tides. The third is a graphic showing that the initial water level for an event is composed of two elements: the Predicted Astronomical Tide at Landfall and the Pre-storm Tide Anomaly.">
            <a:extLst>
              <a:ext uri="{FF2B5EF4-FFF2-40B4-BE49-F238E27FC236}">
                <a16:creationId xmlns:a16="http://schemas.microsoft.com/office/drawing/2014/main" id="{D3C52BC2-D0ED-402C-A5A9-3B9ED272ECA2}"/>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2684379" y="3471863"/>
            <a:ext cx="3775242" cy="2233612"/>
          </a:xfrm>
          <a:prstGeom prst="rect">
            <a:avLst/>
          </a:prstGeom>
        </p:spPr>
      </p:pic>
      <p:sp>
        <p:nvSpPr>
          <p:cNvPr id="9" name="Slide Number Placeholder 8">
            <a:extLst>
              <a:ext uri="{FF2B5EF4-FFF2-40B4-BE49-F238E27FC236}">
                <a16:creationId xmlns:a16="http://schemas.microsoft.com/office/drawing/2014/main" id="{BBE585A2-2F86-4083-9FB9-3D947633CF41}"/>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25</a:t>
            </a:fld>
            <a:endParaRPr lang="en-US"/>
          </a:p>
        </p:txBody>
      </p:sp>
    </p:spTree>
    <p:extLst>
      <p:ext uri="{BB962C8B-B14F-4D97-AF65-F5344CB8AC3E}">
        <p14:creationId xmlns:p14="http://schemas.microsoft.com/office/powerpoint/2010/main" val="74816045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Flood Hazard Type and User Data</a:t>
            </a:r>
          </a:p>
        </p:txBody>
      </p:sp>
      <p:pic>
        <p:nvPicPr>
          <p:cNvPr id="6" name="Content Placeholder 5" descr="Screen shot of the Flood Hazard Type window; Screen shot of the User Data window with the Coastal Surge tab selected.">
            <a:extLst>
              <a:ext uri="{FF2B5EF4-FFF2-40B4-BE49-F238E27FC236}">
                <a16:creationId xmlns:a16="http://schemas.microsoft.com/office/drawing/2014/main" id="{51D9A7B4-F5EB-4C98-B946-89FD4E9C60C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0990" y="1068388"/>
            <a:ext cx="8202020" cy="4646612"/>
          </a:xfrm>
          <a:prstGeom prst="rect">
            <a:avLst/>
          </a:prstGeom>
        </p:spPr>
      </p:pic>
      <p:sp>
        <p:nvSpPr>
          <p:cNvPr id="7" name="Slide Number Placeholder 6">
            <a:extLst>
              <a:ext uri="{FF2B5EF4-FFF2-40B4-BE49-F238E27FC236}">
                <a16:creationId xmlns:a16="http://schemas.microsoft.com/office/drawing/2014/main" id="{597661B8-70C6-450B-9230-F782158C64D6}"/>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26</a:t>
            </a:fld>
            <a:endParaRPr lang="en-US"/>
          </a:p>
        </p:txBody>
      </p:sp>
    </p:spTree>
    <p:extLst>
      <p:ext uri="{BB962C8B-B14F-4D97-AF65-F5344CB8AC3E}">
        <p14:creationId xmlns:p14="http://schemas.microsoft.com/office/powerpoint/2010/main" val="363562587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Depth Grids</a:t>
            </a:r>
          </a:p>
        </p:txBody>
      </p:sp>
      <p:sp>
        <p:nvSpPr>
          <p:cNvPr id="3" name="Content Placeholder 2">
            <a:extLst>
              <a:ext uri="{FF2B5EF4-FFF2-40B4-BE49-F238E27FC236}">
                <a16:creationId xmlns:a16="http://schemas.microsoft.com/office/drawing/2014/main" id="{DFA6959D-CB10-42B7-B265-3226F45E5E37}"/>
              </a:ext>
            </a:extLst>
          </p:cNvPr>
          <p:cNvSpPr>
            <a:spLocks noGrp="1"/>
          </p:cNvSpPr>
          <p:nvPr>
            <p:ph sz="quarter" idx="13"/>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Depict variable flood depths throughout the determined flood extent for an event </a:t>
            </a:r>
          </a:p>
          <a:p>
            <a:pPr marL="254000" lvl="1" indent="-254000" fontAlgn="auto">
              <a:spcBef>
                <a:spcPct val="100000"/>
              </a:spcBef>
              <a:spcAft>
                <a:spcPts val="0"/>
              </a:spcAft>
              <a:buSzPct val="99000"/>
              <a:buFont typeface="Arial"/>
              <a:buChar char="•"/>
              <a:tabLst/>
            </a:pPr>
            <a:r>
              <a:rPr lang="en-US" kern="1200" dirty="0">
                <a:ea typeface="+mn-ea"/>
                <a:sym typeface="Arial"/>
              </a:rPr>
              <a:t>May be produced for a range of flood events </a:t>
            </a:r>
          </a:p>
          <a:p>
            <a:pPr marL="635000" lvl="2" indent="-254000" fontAlgn="auto">
              <a:spcBef>
                <a:spcPct val="100000"/>
              </a:spcBef>
              <a:spcAft>
                <a:spcPts val="0"/>
              </a:spcAft>
              <a:buSzPct val="99000"/>
              <a:buFont typeface="Wingdings"/>
              <a:buChar char="§"/>
              <a:tabLst/>
            </a:pPr>
            <a:r>
              <a:rPr lang="en-US" kern="1200" dirty="0">
                <a:ea typeface="+mn-ea"/>
                <a:sym typeface="Arial"/>
              </a:rPr>
              <a:t>Most commonly the 0.2-percent, 1-percent, 2-percent, 4-percent, and 10-percent annual chance flood events </a:t>
            </a:r>
          </a:p>
          <a:p>
            <a:pPr marL="254000" lvl="1" indent="-254000" fontAlgn="auto">
              <a:spcBef>
                <a:spcPct val="100000"/>
              </a:spcBef>
              <a:spcAft>
                <a:spcPts val="0"/>
              </a:spcAft>
              <a:buSzPct val="99000"/>
              <a:buFont typeface="Arial"/>
              <a:buChar char="•"/>
              <a:tabLst/>
            </a:pPr>
            <a:r>
              <a:rPr lang="en-US" kern="1200" dirty="0">
                <a:ea typeface="+mn-ea"/>
                <a:sym typeface="Arial"/>
              </a:rPr>
              <a:t>Many are available for download from FEMA MSC </a:t>
            </a:r>
          </a:p>
          <a:p>
            <a:pPr marL="254000" lvl="1" indent="-254000" fontAlgn="auto">
              <a:spcBef>
                <a:spcPct val="100000"/>
              </a:spcBef>
              <a:spcAft>
                <a:spcPts val="0"/>
              </a:spcAft>
              <a:buSzPct val="99000"/>
              <a:buFont typeface="Arial"/>
              <a:buChar char="•"/>
              <a:tabLst/>
            </a:pPr>
            <a:r>
              <a:rPr lang="en-US" kern="1200" dirty="0">
                <a:ea typeface="+mn-ea"/>
                <a:sym typeface="Arial"/>
              </a:rPr>
              <a:t>Can be created from raw data</a:t>
            </a:r>
            <a:endParaRPr lang="en-US" dirty="0"/>
          </a:p>
        </p:txBody>
      </p:sp>
      <p:pic>
        <p:nvPicPr>
          <p:cNvPr id="8" name="Content Placeholder 7" descr="An image of a depth grid for Denver, Colorado.">
            <a:extLst>
              <a:ext uri="{FF2B5EF4-FFF2-40B4-BE49-F238E27FC236}">
                <a16:creationId xmlns:a16="http://schemas.microsoft.com/office/drawing/2014/main" id="{A0162481-E576-4BBC-9977-FD333D3996E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62144" y="2245042"/>
            <a:ext cx="3334512" cy="2377440"/>
          </a:xfrm>
          <a:prstGeom prst="rect">
            <a:avLst/>
          </a:prstGeom>
        </p:spPr>
      </p:pic>
      <p:sp>
        <p:nvSpPr>
          <p:cNvPr id="9" name="Slide Number Placeholder 8">
            <a:extLst>
              <a:ext uri="{FF2B5EF4-FFF2-40B4-BE49-F238E27FC236}">
                <a16:creationId xmlns:a16="http://schemas.microsoft.com/office/drawing/2014/main" id="{EC928250-DFBB-4ADB-84E5-85F186ECA1FD}"/>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27</a:t>
            </a:fld>
            <a:endParaRPr lang="en-US"/>
          </a:p>
        </p:txBody>
      </p:sp>
    </p:spTree>
    <p:extLst>
      <p:ext uri="{BB962C8B-B14F-4D97-AF65-F5344CB8AC3E}">
        <p14:creationId xmlns:p14="http://schemas.microsoft.com/office/powerpoint/2010/main" val="357303214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Defining Topography</a:t>
            </a:r>
          </a:p>
        </p:txBody>
      </p:sp>
      <p:sp>
        <p:nvSpPr>
          <p:cNvPr id="3" name="Content Placeholder 2">
            <a:extLst>
              <a:ext uri="{FF2B5EF4-FFF2-40B4-BE49-F238E27FC236}">
                <a16:creationId xmlns:a16="http://schemas.microsoft.com/office/drawing/2014/main" id="{C9BBCFF8-DE2D-48E4-A5AB-7086235B0A8F}"/>
              </a:ext>
            </a:extLst>
          </p:cNvPr>
          <p:cNvSpPr>
            <a:spLocks noGrp="1"/>
          </p:cNvSpPr>
          <p:nvPr>
            <p:ph sz="quarter" idx="13"/>
          </p:nvPr>
        </p:nvSpPr>
        <p:spPr/>
        <p:txBody>
          <a:bodyPr>
            <a:normAutofit fontScale="8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Required DEM extents automatically determined by </a:t>
            </a:r>
            <a:r>
              <a:rPr lang="en-US" kern="1200" dirty="0" err="1">
                <a:ea typeface="+mn-ea"/>
                <a:sym typeface="Arial"/>
              </a:rPr>
              <a:t>Hazus</a:t>
            </a:r>
            <a:r>
              <a:rPr lang="en-US" kern="1200" dirty="0">
                <a:ea typeface="+mn-ea"/>
                <a:sym typeface="Arial"/>
              </a:rPr>
              <a:t> </a:t>
            </a:r>
          </a:p>
          <a:p>
            <a:pPr marL="254000" lvl="1" indent="-254000" fontAlgn="auto">
              <a:spcBef>
                <a:spcPct val="100000"/>
              </a:spcBef>
              <a:spcAft>
                <a:spcPts val="0"/>
              </a:spcAft>
              <a:buSzPct val="99000"/>
              <a:buFont typeface="Arial"/>
              <a:buChar char="•"/>
              <a:tabLst/>
            </a:pPr>
            <a:r>
              <a:rPr lang="en-US" kern="1200" dirty="0">
                <a:ea typeface="+mn-ea"/>
                <a:sym typeface="Arial"/>
              </a:rPr>
              <a:t>You can use USGS national map DEM or provide your own more detailed DEM </a:t>
            </a:r>
          </a:p>
          <a:p>
            <a:pPr marL="254000" lvl="1" indent="-254000" fontAlgn="auto">
              <a:spcBef>
                <a:spcPct val="100000"/>
              </a:spcBef>
              <a:spcAft>
                <a:spcPts val="0"/>
              </a:spcAft>
              <a:buSzPct val="99000"/>
              <a:buFont typeface="Arial"/>
              <a:buChar char="•"/>
              <a:tabLst/>
            </a:pPr>
            <a:r>
              <a:rPr lang="en-US" kern="1200" dirty="0">
                <a:ea typeface="+mn-ea"/>
                <a:sym typeface="Arial"/>
              </a:rPr>
              <a:t>Terrain Data in </a:t>
            </a:r>
            <a:r>
              <a:rPr lang="en-US" kern="1200" dirty="0" err="1">
                <a:ea typeface="+mn-ea"/>
                <a:sym typeface="Arial"/>
              </a:rPr>
              <a:t>Esri</a:t>
            </a:r>
            <a:r>
              <a:rPr lang="en-US" kern="1200" dirty="0">
                <a:ea typeface="+mn-ea"/>
                <a:sym typeface="Arial"/>
              </a:rPr>
              <a:t> GRID format (Ex. High resolution community/county specific LiDAR, NED 10m or NED 30m)</a:t>
            </a:r>
            <a:endParaRPr lang="en-US" dirty="0"/>
          </a:p>
        </p:txBody>
      </p:sp>
      <p:pic>
        <p:nvPicPr>
          <p:cNvPr id="8" name="Content Placeholder 7" descr="An image of the terrain user data window from Hazus.">
            <a:extLst>
              <a:ext uri="{FF2B5EF4-FFF2-40B4-BE49-F238E27FC236}">
                <a16:creationId xmlns:a16="http://schemas.microsoft.com/office/drawing/2014/main" id="{F75BF55D-AD16-406F-B4C6-3C318506EDD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67014"/>
            <a:ext cx="4114800" cy="3933496"/>
          </a:xfrm>
          <a:prstGeom prst="rect">
            <a:avLst/>
          </a:prstGeom>
        </p:spPr>
      </p:pic>
      <p:sp>
        <p:nvSpPr>
          <p:cNvPr id="9" name="Slide Number Placeholder 8">
            <a:extLst>
              <a:ext uri="{FF2B5EF4-FFF2-40B4-BE49-F238E27FC236}">
                <a16:creationId xmlns:a16="http://schemas.microsoft.com/office/drawing/2014/main" id="{0A919BC9-D9F5-4858-8D60-09832700DE22}"/>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28</a:t>
            </a:fld>
            <a:endParaRPr lang="en-US"/>
          </a:p>
        </p:txBody>
      </p:sp>
    </p:spTree>
    <p:extLst>
      <p:ext uri="{BB962C8B-B14F-4D97-AF65-F5344CB8AC3E}">
        <p14:creationId xmlns:p14="http://schemas.microsoft.com/office/powerpoint/2010/main" val="239932310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Delineate Floodplain</a:t>
            </a:r>
          </a:p>
        </p:txBody>
      </p:sp>
      <p:sp>
        <p:nvSpPr>
          <p:cNvPr id="3" name="Content Placeholder 2">
            <a:extLst>
              <a:ext uri="{FF2B5EF4-FFF2-40B4-BE49-F238E27FC236}">
                <a16:creationId xmlns:a16="http://schemas.microsoft.com/office/drawing/2014/main" id="{9864C0D6-7E03-400D-9947-D69DFE18F901}"/>
              </a:ext>
            </a:extLst>
          </p:cNvPr>
          <p:cNvSpPr>
            <a:spLocks noGrp="1"/>
          </p:cNvSpPr>
          <p:nvPr>
            <p:ph sz="quarter" idx="13"/>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Inundation limits </a:t>
            </a:r>
          </a:p>
          <a:p>
            <a:pPr marL="254000" lvl="1" indent="-254000" fontAlgn="auto">
              <a:spcBef>
                <a:spcPct val="100000"/>
              </a:spcBef>
              <a:spcAft>
                <a:spcPts val="0"/>
              </a:spcAft>
              <a:buSzPct val="99000"/>
              <a:buFont typeface="Arial"/>
              <a:buChar char="•"/>
              <a:tabLst/>
            </a:pPr>
            <a:r>
              <a:rPr lang="en-US" kern="1200" dirty="0">
                <a:ea typeface="+mn-ea"/>
                <a:sym typeface="Arial"/>
              </a:rPr>
              <a:t>Transects </a:t>
            </a:r>
          </a:p>
          <a:p>
            <a:pPr marL="635000" lvl="2" indent="-254000" fontAlgn="auto">
              <a:spcBef>
                <a:spcPct val="100000"/>
              </a:spcBef>
              <a:spcAft>
                <a:spcPts val="0"/>
              </a:spcAft>
              <a:buSzPct val="99000"/>
              <a:buFont typeface="Wingdings"/>
              <a:buChar char="§"/>
              <a:tabLst/>
            </a:pPr>
            <a:r>
              <a:rPr lang="en-US" kern="1200" dirty="0">
                <a:ea typeface="+mn-ea"/>
                <a:sym typeface="Arial"/>
              </a:rPr>
              <a:t>Depth-limited wave heights</a:t>
            </a:r>
          </a:p>
          <a:p>
            <a:pPr marL="254000" lvl="1" indent="-254000" fontAlgn="auto">
              <a:spcBef>
                <a:spcPct val="100000"/>
              </a:spcBef>
              <a:spcAft>
                <a:spcPts val="0"/>
              </a:spcAft>
              <a:buSzPct val="99000"/>
              <a:buFont typeface="Arial"/>
              <a:buChar char="•"/>
              <a:tabLst/>
            </a:pPr>
            <a:r>
              <a:rPr lang="en-US" kern="1200" dirty="0">
                <a:ea typeface="+mn-ea"/>
                <a:sym typeface="Arial"/>
              </a:rPr>
              <a:t>Zone determination </a:t>
            </a:r>
          </a:p>
          <a:p>
            <a:pPr marL="635000" lvl="2" indent="-254000" fontAlgn="auto">
              <a:spcBef>
                <a:spcPct val="100000"/>
              </a:spcBef>
              <a:spcAft>
                <a:spcPts val="0"/>
              </a:spcAft>
              <a:buSzPct val="99000"/>
              <a:buFont typeface="Wingdings"/>
              <a:buChar char="§"/>
              <a:tabLst/>
            </a:pPr>
            <a:r>
              <a:rPr lang="en-US" kern="1200" dirty="0">
                <a:ea typeface="+mn-ea"/>
                <a:sym typeface="Arial"/>
              </a:rPr>
              <a:t>A-zone </a:t>
            </a:r>
          </a:p>
          <a:p>
            <a:pPr marL="635000" lvl="2" indent="-254000" fontAlgn="auto">
              <a:spcBef>
                <a:spcPct val="100000"/>
              </a:spcBef>
              <a:spcAft>
                <a:spcPts val="0"/>
              </a:spcAft>
              <a:buSzPct val="99000"/>
              <a:buFont typeface="Wingdings"/>
              <a:buChar char="§"/>
              <a:tabLst/>
            </a:pPr>
            <a:r>
              <a:rPr lang="en-US" kern="1200" dirty="0">
                <a:ea typeface="+mn-ea"/>
                <a:sym typeface="Arial"/>
              </a:rPr>
              <a:t>Coastal A-zone </a:t>
            </a:r>
          </a:p>
          <a:p>
            <a:pPr marL="635000" lvl="2" indent="-254000" fontAlgn="auto">
              <a:spcBef>
                <a:spcPct val="100000"/>
              </a:spcBef>
              <a:spcAft>
                <a:spcPts val="0"/>
              </a:spcAft>
              <a:buSzPct val="99000"/>
              <a:buFont typeface="Wingdings"/>
              <a:buChar char="§"/>
              <a:tabLst/>
            </a:pPr>
            <a:r>
              <a:rPr lang="en-US" kern="1200" dirty="0">
                <a:ea typeface="+mn-ea"/>
                <a:sym typeface="Arial"/>
              </a:rPr>
              <a:t>V-zone  </a:t>
            </a:r>
            <a:endParaRPr lang="en-US" dirty="0"/>
          </a:p>
        </p:txBody>
      </p:sp>
      <p:pic>
        <p:nvPicPr>
          <p:cNvPr id="8" name="Content Placeholder 7" descr="Screen shot of a map in ArcMap showing the coastal surge model.">
            <a:extLst>
              <a:ext uri="{FF2B5EF4-FFF2-40B4-BE49-F238E27FC236}">
                <a16:creationId xmlns:a16="http://schemas.microsoft.com/office/drawing/2014/main" id="{75FC1FC1-B599-483C-A31D-1E0EEC92761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40638"/>
            <a:ext cx="4114800" cy="3586248"/>
          </a:xfrm>
          <a:prstGeom prst="rect">
            <a:avLst/>
          </a:prstGeom>
        </p:spPr>
      </p:pic>
      <p:sp>
        <p:nvSpPr>
          <p:cNvPr id="9" name="Slide Number Placeholder 8">
            <a:extLst>
              <a:ext uri="{FF2B5EF4-FFF2-40B4-BE49-F238E27FC236}">
                <a16:creationId xmlns:a16="http://schemas.microsoft.com/office/drawing/2014/main" id="{DCC42F63-609D-4C67-A190-DD04E2CCF0BC}"/>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29</a:t>
            </a:fld>
            <a:endParaRPr lang="en-US"/>
          </a:p>
        </p:txBody>
      </p:sp>
    </p:spTree>
    <p:extLst>
      <p:ext uri="{BB962C8B-B14F-4D97-AF65-F5344CB8AC3E}">
        <p14:creationId xmlns:p14="http://schemas.microsoft.com/office/powerpoint/2010/main" val="283277734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Scenario Definition Options</a:t>
            </a:r>
          </a:p>
        </p:txBody>
      </p:sp>
      <p:pic>
        <p:nvPicPr>
          <p:cNvPr id="6" name="Content Placeholder 5" descr="Hurricane Scenario Definition Options - surge support by type">
            <a:extLst>
              <a:ext uri="{FF2B5EF4-FFF2-40B4-BE49-F238E27FC236}">
                <a16:creationId xmlns:a16="http://schemas.microsoft.com/office/drawing/2014/main" id="{5D20EDCB-E638-47A4-9C65-404B6766B37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62175" y="1981994"/>
            <a:ext cx="4819650" cy="2819400"/>
          </a:xfrm>
          <a:prstGeom prst="rect">
            <a:avLst/>
          </a:prstGeom>
        </p:spPr>
      </p:pic>
      <p:sp>
        <p:nvSpPr>
          <p:cNvPr id="7" name="Slide Number Placeholder 6">
            <a:extLst>
              <a:ext uri="{FF2B5EF4-FFF2-40B4-BE49-F238E27FC236}">
                <a16:creationId xmlns:a16="http://schemas.microsoft.com/office/drawing/2014/main" id="{F6044420-8963-4A5A-94A5-B72C266A6C29}"/>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a:t>
            </a:fld>
            <a:endParaRPr lang="en-US"/>
          </a:p>
        </p:txBody>
      </p:sp>
    </p:spTree>
    <p:extLst>
      <p:ext uri="{BB962C8B-B14F-4D97-AF65-F5344CB8AC3E}">
        <p14:creationId xmlns:p14="http://schemas.microsoft.com/office/powerpoint/2010/main" val="313321738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Surge Model</a:t>
            </a:r>
          </a:p>
        </p:txBody>
      </p:sp>
      <p:sp>
        <p:nvSpPr>
          <p:cNvPr id="3" name="Content Placeholder 2">
            <a:extLst>
              <a:ext uri="{FF2B5EF4-FFF2-40B4-BE49-F238E27FC236}">
                <a16:creationId xmlns:a16="http://schemas.microsoft.com/office/drawing/2014/main" id="{7085DFE8-D340-4C6B-BA25-33CC36AE99BE}"/>
              </a:ext>
            </a:extLst>
          </p:cNvPr>
          <p:cNvSpPr>
            <a:spLocks noGrp="1"/>
          </p:cNvSpPr>
          <p:nvPr>
            <p:ph sz="quarter" idx="13"/>
          </p:nvPr>
        </p:nvSpPr>
        <p:spPr/>
        <p:txBody>
          <a:bodyPr>
            <a:normAutofit fontScale="85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Wind losses created first in the hurricane model. </a:t>
            </a:r>
          </a:p>
          <a:p>
            <a:pPr marL="254000" lvl="1" indent="-254000" fontAlgn="auto">
              <a:spcBef>
                <a:spcPct val="100000"/>
              </a:spcBef>
              <a:spcAft>
                <a:spcPts val="0"/>
              </a:spcAft>
              <a:buSzPct val="99000"/>
              <a:buFont typeface="Arial"/>
              <a:buChar char="•"/>
              <a:tabLst/>
            </a:pPr>
            <a:r>
              <a:rPr lang="en-US" kern="1200" dirty="0">
                <a:ea typeface="+mn-ea"/>
                <a:sym typeface="Arial"/>
              </a:rPr>
              <a:t>Storm surge depths are input into the flood model.</a:t>
            </a:r>
          </a:p>
          <a:p>
            <a:pPr marL="254000" lvl="1" indent="-254000" fontAlgn="auto">
              <a:spcBef>
                <a:spcPct val="100000"/>
              </a:spcBef>
              <a:spcAft>
                <a:spcPts val="0"/>
              </a:spcAft>
              <a:buSzPct val="99000"/>
              <a:buFont typeface="Arial"/>
              <a:buChar char="•"/>
              <a:tabLst/>
            </a:pPr>
            <a:r>
              <a:rPr lang="en-US" kern="1200" dirty="0">
                <a:ea typeface="+mn-ea"/>
                <a:sym typeface="Arial"/>
              </a:rPr>
              <a:t>Flood (surge) damages and losses utilize the flood depth damage curves.</a:t>
            </a:r>
          </a:p>
          <a:p>
            <a:pPr marL="254000" lvl="1" indent="-254000" fontAlgn="auto">
              <a:spcBef>
                <a:spcPct val="100000"/>
              </a:spcBef>
              <a:spcAft>
                <a:spcPts val="0"/>
              </a:spcAft>
              <a:buSzPct val="99000"/>
              <a:buFont typeface="Arial"/>
              <a:buChar char="•"/>
              <a:tabLst/>
            </a:pPr>
            <a:r>
              <a:rPr lang="en-US" kern="1200" dirty="0">
                <a:ea typeface="+mn-ea"/>
                <a:sym typeface="Arial"/>
              </a:rPr>
              <a:t>The combined analysis utilizes a new set of curves that combine the flood and wind losses. </a:t>
            </a:r>
            <a:endParaRPr lang="en-US" dirty="0"/>
          </a:p>
        </p:txBody>
      </p:sp>
      <p:pic>
        <p:nvPicPr>
          <p:cNvPr id="8" name="Content Placeholder 7" descr="An image of overlaid windows from Hazus showing damage functions used in flood modeling.">
            <a:extLst>
              <a:ext uri="{FF2B5EF4-FFF2-40B4-BE49-F238E27FC236}">
                <a16:creationId xmlns:a16="http://schemas.microsoft.com/office/drawing/2014/main" id="{45D79AC4-8E53-4729-8525-5B0BA6DDE3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05339"/>
            <a:ext cx="4114800" cy="2856846"/>
          </a:xfrm>
          <a:prstGeom prst="rect">
            <a:avLst/>
          </a:prstGeom>
        </p:spPr>
      </p:pic>
      <p:sp>
        <p:nvSpPr>
          <p:cNvPr id="9" name="Slide Number Placeholder 8">
            <a:extLst>
              <a:ext uri="{FF2B5EF4-FFF2-40B4-BE49-F238E27FC236}">
                <a16:creationId xmlns:a16="http://schemas.microsoft.com/office/drawing/2014/main" id="{7D4DF23C-885B-4633-9D79-D62F3E1B09C0}"/>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30</a:t>
            </a:fld>
            <a:endParaRPr lang="en-US"/>
          </a:p>
        </p:txBody>
      </p:sp>
    </p:spTree>
    <p:extLst>
      <p:ext uri="{BB962C8B-B14F-4D97-AF65-F5344CB8AC3E}">
        <p14:creationId xmlns:p14="http://schemas.microsoft.com/office/powerpoint/2010/main" val="1369498958"/>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Flood Depth-Damage Curves</a:t>
            </a:r>
          </a:p>
        </p:txBody>
      </p:sp>
      <p:sp>
        <p:nvSpPr>
          <p:cNvPr id="8" name="Content Placeholder 7">
            <a:extLst>
              <a:ext uri="{FF2B5EF4-FFF2-40B4-BE49-F238E27FC236}">
                <a16:creationId xmlns:a16="http://schemas.microsoft.com/office/drawing/2014/main" id="{36ACC54A-B30F-4A0D-A446-76030EEE3BAE}"/>
              </a:ext>
            </a:extLst>
          </p:cNvPr>
          <p:cNvSpPr>
            <a:spLocks noGrp="1"/>
          </p:cNvSpPr>
          <p:nvPr>
            <p:ph sz="quarter" idx="13"/>
          </p:nvPr>
        </p:nvSpPr>
        <p:spPr/>
        <p:txBody>
          <a:bodyPr>
            <a:normAutofit lnSpcReduction="10000"/>
          </a:bodyPr>
          <a:lstStyle/>
          <a:p>
            <a:pPr>
              <a:spcBef>
                <a:spcPct val="100000"/>
              </a:spcBef>
              <a:buSzPct val="99000"/>
            </a:pPr>
            <a:r>
              <a:rPr lang="en-US" kern="1200">
                <a:sym typeface="Arial"/>
              </a:rPr>
              <a:t>Damage to buildings and infrastructure is estimated using depth-damage curves. </a:t>
            </a:r>
            <a:endParaRPr lang="en-US"/>
          </a:p>
        </p:txBody>
      </p:sp>
      <p:pic>
        <p:nvPicPr>
          <p:cNvPr id="10" name="Content Placeholder 9" descr="An image of a flood depth-damage curve that mirrors a logarithmic curve. The curve starts at 0% damage at 0 feet and rises to roughly 50% damage at 5 feet, then flattens out to roughly 70% damage at 10 feet and 90% damage at 18 feet.">
            <a:extLst>
              <a:ext uri="{FF2B5EF4-FFF2-40B4-BE49-F238E27FC236}">
                <a16:creationId xmlns:a16="http://schemas.microsoft.com/office/drawing/2014/main" id="{202B4060-270B-4313-BF0E-5324A66739D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45079" y="2057400"/>
            <a:ext cx="6253842" cy="3648075"/>
          </a:xfrm>
          <a:prstGeom prst="rect">
            <a:avLst/>
          </a:prstGeom>
        </p:spPr>
      </p:pic>
      <p:sp>
        <p:nvSpPr>
          <p:cNvPr id="11" name="Slide Number Placeholder 10">
            <a:extLst>
              <a:ext uri="{FF2B5EF4-FFF2-40B4-BE49-F238E27FC236}">
                <a16:creationId xmlns:a16="http://schemas.microsoft.com/office/drawing/2014/main" id="{D3692F74-EF0B-4050-AB51-2EB060982A93}"/>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31</a:t>
            </a:fld>
            <a:endParaRPr lang="en-US"/>
          </a:p>
        </p:txBody>
      </p:sp>
    </p:spTree>
    <p:extLst>
      <p:ext uri="{BB962C8B-B14F-4D97-AF65-F5344CB8AC3E}">
        <p14:creationId xmlns:p14="http://schemas.microsoft.com/office/powerpoint/2010/main" val="179881023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Depth-Damage Functions</a:t>
            </a:r>
          </a:p>
        </p:txBody>
      </p:sp>
      <p:sp>
        <p:nvSpPr>
          <p:cNvPr id="3" name="Content Placeholder 2">
            <a:extLst>
              <a:ext uri="{FF2B5EF4-FFF2-40B4-BE49-F238E27FC236}">
                <a16:creationId xmlns:a16="http://schemas.microsoft.com/office/drawing/2014/main" id="{31F9F852-D60B-416A-A5CB-CCA24B319FBA}"/>
              </a:ext>
            </a:extLst>
          </p:cNvPr>
          <p:cNvSpPr>
            <a:spLocks noGrp="1"/>
          </p:cNvSpPr>
          <p:nvPr>
            <p:ph sz="quarter" idx="13"/>
          </p:nvPr>
        </p:nvSpPr>
        <p:spPr/>
        <p:txBody>
          <a:bodyPr>
            <a:normAutofit fontScale="92500" lnSpcReduction="20000"/>
          </a:bodyPr>
          <a:lstStyle/>
          <a:p>
            <a:pPr fontAlgn="auto">
              <a:spcBef>
                <a:spcPct val="100000"/>
              </a:spcBef>
              <a:spcAft>
                <a:spcPts val="0"/>
              </a:spcAft>
              <a:buSzPct val="99000"/>
              <a:tabLst/>
            </a:pPr>
            <a:r>
              <a:rPr lang="en-US" kern="1200" dirty="0">
                <a:sym typeface="Arial"/>
              </a:rPr>
              <a:t>Depth-damage functions are applied to relevant depth. </a:t>
            </a:r>
          </a:p>
          <a:p>
            <a:pPr marL="254000" lvl="1" indent="-254000" fontAlgn="auto">
              <a:spcBef>
                <a:spcPct val="100000"/>
              </a:spcBef>
              <a:spcAft>
                <a:spcPts val="0"/>
              </a:spcAft>
              <a:buSzPct val="99000"/>
              <a:buFont typeface="Arial"/>
              <a:buChar char="•"/>
              <a:tabLst/>
            </a:pPr>
            <a:r>
              <a:rPr lang="en-US" kern="1200" dirty="0">
                <a:ea typeface="+mn-ea"/>
                <a:sym typeface="Arial"/>
              </a:rPr>
              <a:t>Buildings: first-floor height</a:t>
            </a:r>
          </a:p>
          <a:p>
            <a:pPr marL="254000" lvl="1" indent="-254000" fontAlgn="auto">
              <a:spcBef>
                <a:spcPct val="100000"/>
              </a:spcBef>
              <a:spcAft>
                <a:spcPts val="0"/>
              </a:spcAft>
              <a:buSzPct val="99000"/>
              <a:buFont typeface="Arial"/>
              <a:buChar char="•"/>
              <a:tabLst/>
            </a:pPr>
            <a:r>
              <a:rPr lang="en-US" kern="1200" dirty="0">
                <a:ea typeface="+mn-ea"/>
                <a:sym typeface="Arial"/>
              </a:rPr>
              <a:t>Coastal Buildings: Bottom of first finished floor </a:t>
            </a:r>
          </a:p>
          <a:p>
            <a:pPr marL="254000" lvl="1" indent="-254000" fontAlgn="auto">
              <a:spcBef>
                <a:spcPct val="100000"/>
              </a:spcBef>
              <a:spcAft>
                <a:spcPts val="0"/>
              </a:spcAft>
              <a:buSzPct val="99000"/>
              <a:buFont typeface="Arial"/>
              <a:buChar char="•"/>
              <a:tabLst/>
            </a:pPr>
            <a:r>
              <a:rPr lang="en-US" kern="1200" dirty="0">
                <a:ea typeface="+mn-ea"/>
                <a:sym typeface="Arial"/>
              </a:rPr>
              <a:t>Equipment: height above first floor</a:t>
            </a:r>
            <a:endParaRPr lang="en-US" dirty="0"/>
          </a:p>
        </p:txBody>
      </p:sp>
      <p:pic>
        <p:nvPicPr>
          <p:cNvPr id="8" name="Content Placeholder 7" descr="An illustration of a side view of a two-story house with a flood level of 1.5 stories and arrows indicating what is measured for the depth of flooding.">
            <a:extLst>
              <a:ext uri="{FF2B5EF4-FFF2-40B4-BE49-F238E27FC236}">
                <a16:creationId xmlns:a16="http://schemas.microsoft.com/office/drawing/2014/main" id="{60152AB1-C10E-41DF-8268-EFDD3AC168D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44189"/>
            <a:ext cx="4114800" cy="3979146"/>
          </a:xfrm>
          <a:prstGeom prst="rect">
            <a:avLst/>
          </a:prstGeom>
        </p:spPr>
      </p:pic>
      <p:sp>
        <p:nvSpPr>
          <p:cNvPr id="9" name="Slide Number Placeholder 8">
            <a:extLst>
              <a:ext uri="{FF2B5EF4-FFF2-40B4-BE49-F238E27FC236}">
                <a16:creationId xmlns:a16="http://schemas.microsoft.com/office/drawing/2014/main" id="{1C29E5E9-0019-40EA-844E-4D2987DF9011}"/>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32</a:t>
            </a:fld>
            <a:endParaRPr lang="en-US"/>
          </a:p>
        </p:txBody>
      </p:sp>
    </p:spTree>
    <p:extLst>
      <p:ext uri="{BB962C8B-B14F-4D97-AF65-F5344CB8AC3E}">
        <p14:creationId xmlns:p14="http://schemas.microsoft.com/office/powerpoint/2010/main" val="3501153438"/>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Viewing Depth Damage Curves</a:t>
            </a:r>
          </a:p>
        </p:txBody>
      </p:sp>
      <p:pic>
        <p:nvPicPr>
          <p:cNvPr id="6" name="Content Placeholder 5" descr="A screen shot of the Analysis menu in Hazus. The Damage Functions option is expanded, and the Buildings option is selected. To the right of this screenshot is a screenshot of the resulting General Building Stock Depth-Damage Functions dialog box showing the depth-damage functions associated with various elements of the GBS. The Library button has a red square around it to show where to access the library.">
            <a:extLst>
              <a:ext uri="{FF2B5EF4-FFF2-40B4-BE49-F238E27FC236}">
                <a16:creationId xmlns:a16="http://schemas.microsoft.com/office/drawing/2014/main" id="{277B0E4A-5B63-4E32-AD32-477FF532073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51012"/>
            <a:ext cx="8229600" cy="3481364"/>
          </a:xfrm>
          <a:prstGeom prst="rect">
            <a:avLst/>
          </a:prstGeom>
        </p:spPr>
      </p:pic>
      <p:sp>
        <p:nvSpPr>
          <p:cNvPr id="7" name="Slide Number Placeholder 6">
            <a:extLst>
              <a:ext uri="{FF2B5EF4-FFF2-40B4-BE49-F238E27FC236}">
                <a16:creationId xmlns:a16="http://schemas.microsoft.com/office/drawing/2014/main" id="{2C86AA03-4AFD-4B4A-B5BE-E0C336D15023}"/>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33</a:t>
            </a:fld>
            <a:endParaRPr lang="en-US"/>
          </a:p>
        </p:txBody>
      </p:sp>
    </p:spTree>
    <p:extLst>
      <p:ext uri="{BB962C8B-B14F-4D97-AF65-F5344CB8AC3E}">
        <p14:creationId xmlns:p14="http://schemas.microsoft.com/office/powerpoint/2010/main" val="111379415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Viewing Depth Damage Curves</a:t>
            </a:r>
          </a:p>
        </p:txBody>
      </p:sp>
      <p:pic>
        <p:nvPicPr>
          <p:cNvPr id="6" name="Content Placeholder 5" descr="A screen shot of the Structure Damage Functions window in Hazus with a list of the damage functions for the RES1 Occupancy Class.">
            <a:extLst>
              <a:ext uri="{FF2B5EF4-FFF2-40B4-BE49-F238E27FC236}">
                <a16:creationId xmlns:a16="http://schemas.microsoft.com/office/drawing/2014/main" id="{5EDC7226-304D-48ED-B049-965C0CA470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282859"/>
            <a:ext cx="8229600" cy="4217669"/>
          </a:xfrm>
          <a:prstGeom prst="rect">
            <a:avLst/>
          </a:prstGeom>
        </p:spPr>
      </p:pic>
      <p:sp>
        <p:nvSpPr>
          <p:cNvPr id="7" name="Slide Number Placeholder 6">
            <a:extLst>
              <a:ext uri="{FF2B5EF4-FFF2-40B4-BE49-F238E27FC236}">
                <a16:creationId xmlns:a16="http://schemas.microsoft.com/office/drawing/2014/main" id="{144DA10F-13E8-4EE0-B4ED-690A201F2003}"/>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34</a:t>
            </a:fld>
            <a:endParaRPr lang="en-US"/>
          </a:p>
        </p:txBody>
      </p:sp>
    </p:spTree>
    <p:extLst>
      <p:ext uri="{BB962C8B-B14F-4D97-AF65-F5344CB8AC3E}">
        <p14:creationId xmlns:p14="http://schemas.microsoft.com/office/powerpoint/2010/main" val="4228507198"/>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FEMA Flood Zone A</a:t>
            </a:r>
          </a:p>
        </p:txBody>
      </p:sp>
      <p:sp>
        <p:nvSpPr>
          <p:cNvPr id="3" name="Content Placeholder 2">
            <a:extLst>
              <a:ext uri="{FF2B5EF4-FFF2-40B4-BE49-F238E27FC236}">
                <a16:creationId xmlns:a16="http://schemas.microsoft.com/office/drawing/2014/main" id="{F352CD63-258A-458B-BF42-AF5DAC93BF93}"/>
              </a:ext>
            </a:extLst>
          </p:cNvPr>
          <p:cNvSpPr>
            <a:spLocks noGrp="1"/>
          </p:cNvSpPr>
          <p:nvPr>
            <p:ph idx="1"/>
          </p:nvPr>
        </p:nvSpPr>
        <p:spPr>
          <a:xfrm>
            <a:off x="457200" y="1068388"/>
            <a:ext cx="8229600" cy="1274762"/>
          </a:xfrm>
        </p:spPr>
        <p:txBody>
          <a:bodyPr>
            <a:normAutofit lnSpcReduction="10000"/>
          </a:bodyPr>
          <a:lstStyle/>
          <a:p>
            <a:pPr>
              <a:spcBef>
                <a:spcPct val="100000"/>
              </a:spcBef>
              <a:buSzPct val="99000"/>
            </a:pPr>
            <a:r>
              <a:rPr lang="en-US" kern="1200" dirty="0">
                <a:sym typeface="Arial"/>
              </a:rPr>
              <a:t>The Special Flood Hazard Area (except coastal V Zones) shown on a community's Flood Insurance Rate Map. There are five types of A Zones: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932132947"/>
              </p:ext>
            </p:extLst>
          </p:nvPr>
        </p:nvGraphicFramePr>
        <p:xfrm>
          <a:off x="457200" y="2308649"/>
          <a:ext cx="8229600" cy="3291840"/>
        </p:xfrm>
        <a:graphic>
          <a:graphicData uri="http://schemas.openxmlformats.org/drawingml/2006/table">
            <a:tbl>
              <a:tblPr firstRow="1" bandRow="1">
                <a:tableStyleId>{5940675A-B579-460E-94D1-54222C63F5DA}</a:tableStyleId>
              </a:tblPr>
              <a:tblGrid>
                <a:gridCol w="1295401">
                  <a:extLst>
                    <a:ext uri="{9D8B030D-6E8A-4147-A177-3AD203B41FA5}">
                      <a16:colId xmlns:a16="http://schemas.microsoft.com/office/drawing/2014/main" val="20000"/>
                    </a:ext>
                  </a:extLst>
                </a:gridCol>
                <a:gridCol w="6934199">
                  <a:extLst>
                    <a:ext uri="{9D8B030D-6E8A-4147-A177-3AD203B41FA5}">
                      <a16:colId xmlns:a16="http://schemas.microsoft.com/office/drawing/2014/main" val="20001"/>
                    </a:ext>
                  </a:extLst>
                </a:gridCol>
              </a:tblGrid>
              <a:tr h="336082">
                <a:tc>
                  <a:txBody>
                    <a:bodyPr/>
                    <a:lstStyle/>
                    <a:p>
                      <a:pPr lvl="0" algn="l">
                        <a:spcBef>
                          <a:spcPct val="100000"/>
                        </a:spcBef>
                        <a:buClrTx/>
                      </a:pPr>
                      <a:r>
                        <a:rPr lang="en-US" sz="1800">
                          <a:solidFill>
                            <a:srgbClr val="000066"/>
                          </a:solidFill>
                          <a:latin typeface="Arial"/>
                          <a:ea typeface="+mn-ea"/>
                          <a:cs typeface="Arial"/>
                          <a:sym typeface="Arial"/>
                        </a:rPr>
                        <a:t>Zone</a:t>
                      </a:r>
                    </a:p>
                  </a:txBody>
                  <a:tcPr>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Description</a:t>
                      </a:r>
                    </a:p>
                  </a:txBody>
                  <a:tcPr>
                    <a:solidFill>
                      <a:srgbClr val="C0C0C0"/>
                    </a:solidFill>
                  </a:tcPr>
                </a:tc>
                <a:extLst>
                  <a:ext uri="{0D108BD9-81ED-4DB2-BD59-A6C34878D82A}">
                    <a16:rowId xmlns:a16="http://schemas.microsoft.com/office/drawing/2014/main" val="10000"/>
                  </a:ext>
                </a:extLst>
              </a:tr>
              <a:tr h="323157">
                <a:tc>
                  <a:txBody>
                    <a:bodyPr/>
                    <a:lstStyle/>
                    <a:p>
                      <a:pPr lvl="0" algn="l">
                        <a:spcBef>
                          <a:spcPct val="100000"/>
                        </a:spcBef>
                        <a:buClrTx/>
                      </a:pPr>
                      <a:r>
                        <a:rPr lang="en-US" sz="1800">
                          <a:solidFill>
                            <a:srgbClr val="000066"/>
                          </a:solidFill>
                          <a:latin typeface="Arial"/>
                          <a:ea typeface="+mn-ea"/>
                          <a:cs typeface="Arial"/>
                          <a:sym typeface="Arial"/>
                        </a:rPr>
                        <a:t>A</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SFHA where no base flood elevation is provided.</a:t>
                      </a:r>
                      <a:endParaRPr lang="en-US" sz="1800">
                        <a:solidFill>
                          <a:srgbClr val="000066"/>
                        </a:solidFill>
                      </a:endParaRPr>
                    </a:p>
                  </a:txBody>
                  <a:tcPr/>
                </a:tc>
                <a:extLst>
                  <a:ext uri="{0D108BD9-81ED-4DB2-BD59-A6C34878D82A}">
                    <a16:rowId xmlns:a16="http://schemas.microsoft.com/office/drawing/2014/main" val="10001"/>
                  </a:ext>
                </a:extLst>
              </a:tr>
              <a:tr h="461654">
                <a:tc>
                  <a:txBody>
                    <a:bodyPr/>
                    <a:lstStyle/>
                    <a:p>
                      <a:pPr lvl="0" algn="l">
                        <a:spcBef>
                          <a:spcPct val="100000"/>
                        </a:spcBef>
                        <a:buClrTx/>
                      </a:pPr>
                      <a:r>
                        <a:rPr lang="en-US" sz="1800">
                          <a:solidFill>
                            <a:srgbClr val="000066"/>
                          </a:solidFill>
                          <a:latin typeface="Arial"/>
                          <a:ea typeface="+mn-ea"/>
                          <a:cs typeface="Arial"/>
                          <a:sym typeface="Arial"/>
                        </a:rPr>
                        <a:t>A#</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Numbered A Zones (e.g., A7 or A14), SFHA where the FIRM shows a base flood elevation in relation to NGVD. </a:t>
                      </a:r>
                      <a:endParaRPr lang="en-US" sz="1800">
                        <a:solidFill>
                          <a:srgbClr val="000066"/>
                        </a:solidFill>
                      </a:endParaRPr>
                    </a:p>
                  </a:txBody>
                  <a:tcPr/>
                </a:tc>
                <a:extLst>
                  <a:ext uri="{0D108BD9-81ED-4DB2-BD59-A6C34878D82A}">
                    <a16:rowId xmlns:a16="http://schemas.microsoft.com/office/drawing/2014/main" val="10002"/>
                  </a:ext>
                </a:extLst>
              </a:tr>
              <a:tr h="600150">
                <a:tc>
                  <a:txBody>
                    <a:bodyPr/>
                    <a:lstStyle/>
                    <a:p>
                      <a:pPr lvl="0" algn="l">
                        <a:spcBef>
                          <a:spcPct val="100000"/>
                        </a:spcBef>
                        <a:buClrTx/>
                      </a:pPr>
                      <a:r>
                        <a:rPr lang="en-US" sz="1800">
                          <a:solidFill>
                            <a:srgbClr val="000066"/>
                          </a:solidFill>
                          <a:latin typeface="Arial"/>
                          <a:ea typeface="+mn-ea"/>
                          <a:cs typeface="Arial"/>
                          <a:sym typeface="Arial"/>
                        </a:rPr>
                        <a:t>AE</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SFHA where base flood elevations are provided. AE Zone delineations are now used on new FIRMs instead of A# Zones. </a:t>
                      </a:r>
                      <a:endParaRPr lang="en-US" sz="1800">
                        <a:solidFill>
                          <a:srgbClr val="000066"/>
                        </a:solidFill>
                      </a:endParaRPr>
                    </a:p>
                  </a:txBody>
                  <a:tcPr/>
                </a:tc>
                <a:extLst>
                  <a:ext uri="{0D108BD9-81ED-4DB2-BD59-A6C34878D82A}">
                    <a16:rowId xmlns:a16="http://schemas.microsoft.com/office/drawing/2014/main" val="10003"/>
                  </a:ext>
                </a:extLst>
              </a:tr>
              <a:tr h="461654">
                <a:tc>
                  <a:txBody>
                    <a:bodyPr/>
                    <a:lstStyle/>
                    <a:p>
                      <a:pPr lvl="0" algn="l">
                        <a:spcBef>
                          <a:spcPct val="100000"/>
                        </a:spcBef>
                        <a:buClrTx/>
                      </a:pPr>
                      <a:r>
                        <a:rPr lang="en-US" sz="1800">
                          <a:solidFill>
                            <a:srgbClr val="000066"/>
                          </a:solidFill>
                          <a:latin typeface="Arial"/>
                          <a:ea typeface="+mn-ea"/>
                          <a:cs typeface="Arial"/>
                          <a:sym typeface="Arial"/>
                        </a:rPr>
                        <a:t>AO</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SFHA with sheet flow, ponding, or shallow flooding. Base flood depths (feet above grade) are provided. </a:t>
                      </a:r>
                      <a:endParaRPr lang="en-US" sz="1800">
                        <a:solidFill>
                          <a:srgbClr val="000066"/>
                        </a:solidFill>
                      </a:endParaRPr>
                    </a:p>
                  </a:txBody>
                  <a:tcPr/>
                </a:tc>
                <a:extLst>
                  <a:ext uri="{0D108BD9-81ED-4DB2-BD59-A6C34878D82A}">
                    <a16:rowId xmlns:a16="http://schemas.microsoft.com/office/drawing/2014/main" val="10004"/>
                  </a:ext>
                </a:extLst>
              </a:tr>
              <a:tr h="461654">
                <a:tc>
                  <a:txBody>
                    <a:bodyPr/>
                    <a:lstStyle/>
                    <a:p>
                      <a:pPr lvl="0" algn="l">
                        <a:spcBef>
                          <a:spcPct val="100000"/>
                        </a:spcBef>
                        <a:buClrTx/>
                      </a:pPr>
                      <a:r>
                        <a:rPr lang="en-US" sz="1800">
                          <a:solidFill>
                            <a:srgbClr val="000066"/>
                          </a:solidFill>
                          <a:latin typeface="Arial"/>
                          <a:ea typeface="+mn-ea"/>
                          <a:cs typeface="Arial"/>
                          <a:sym typeface="Arial"/>
                        </a:rPr>
                        <a:t>AH</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Shallow flooding SFHA. Base flood elevations in relation to NGVD are provided. </a:t>
                      </a:r>
                      <a:endParaRPr lang="en-US" sz="18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7" name="Slide Number Placeholder 6">
            <a:extLst>
              <a:ext uri="{FF2B5EF4-FFF2-40B4-BE49-F238E27FC236}">
                <a16:creationId xmlns:a16="http://schemas.microsoft.com/office/drawing/2014/main" id="{5B0A8B26-FD75-4288-9A6F-C10189B71FAC}"/>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35</a:t>
            </a:fld>
            <a:endParaRPr lang="en-US"/>
          </a:p>
        </p:txBody>
      </p:sp>
    </p:spTree>
    <p:extLst>
      <p:ext uri="{BB962C8B-B14F-4D97-AF65-F5344CB8AC3E}">
        <p14:creationId xmlns:p14="http://schemas.microsoft.com/office/powerpoint/2010/main" val="473198122"/>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FEMA Flood Zone V</a:t>
            </a:r>
            <a:endParaRPr lang="en-US"/>
          </a:p>
        </p:txBody>
      </p:sp>
      <p:sp>
        <p:nvSpPr>
          <p:cNvPr id="3" name="Content Placeholder 2">
            <a:extLst>
              <a:ext uri="{FF2B5EF4-FFF2-40B4-BE49-F238E27FC236}">
                <a16:creationId xmlns:a16="http://schemas.microsoft.com/office/drawing/2014/main" id="{5377810B-900E-4F65-AB55-4FBC4018BEEE}"/>
              </a:ext>
            </a:extLst>
          </p:cNvPr>
          <p:cNvSpPr>
            <a:spLocks noGrp="1"/>
          </p:cNvSpPr>
          <p:nvPr>
            <p:ph idx="1"/>
          </p:nvPr>
        </p:nvSpPr>
        <p:spPr>
          <a:xfrm>
            <a:off x="457200" y="1068388"/>
            <a:ext cx="8229600" cy="1122362"/>
          </a:xfrm>
        </p:spPr>
        <p:txBody>
          <a:bodyPr>
            <a:normAutofit fontScale="62500" lnSpcReduction="20000"/>
          </a:bodyPr>
          <a:lstStyle/>
          <a:p>
            <a:pPr fontAlgn="auto">
              <a:spcBef>
                <a:spcPct val="100000"/>
              </a:spcBef>
              <a:spcAft>
                <a:spcPts val="0"/>
              </a:spcAft>
              <a:buSzPct val="99000"/>
              <a:tabLst/>
            </a:pPr>
            <a:r>
              <a:rPr lang="en-US" kern="1200" dirty="0">
                <a:sym typeface="Arial"/>
              </a:rPr>
              <a:t> The Special Flood Hazard Area subject to coastal high hazard flooding. </a:t>
            </a:r>
          </a:p>
          <a:p>
            <a:pPr fontAlgn="auto">
              <a:spcBef>
                <a:spcPct val="100000"/>
              </a:spcBef>
              <a:spcAft>
                <a:spcPts val="0"/>
              </a:spcAft>
              <a:buSzPct val="99000"/>
              <a:tabLst/>
            </a:pPr>
            <a:r>
              <a:rPr lang="en-US" kern="1200" dirty="0">
                <a:sym typeface="Arial"/>
              </a:rPr>
              <a:t>There are three types of V Zones: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524741526"/>
              </p:ext>
            </p:extLst>
          </p:nvPr>
        </p:nvGraphicFramePr>
        <p:xfrm>
          <a:off x="457199" y="2190750"/>
          <a:ext cx="8229600" cy="3584657"/>
        </p:xfrm>
        <a:graphic>
          <a:graphicData uri="http://schemas.openxmlformats.org/drawingml/2006/table">
            <a:tbl>
              <a:tblPr firstRow="1" bandRow="1">
                <a:tableStyleId>{5940675A-B579-460E-94D1-54222C63F5DA}</a:tableStyleId>
              </a:tblPr>
              <a:tblGrid>
                <a:gridCol w="971551">
                  <a:extLst>
                    <a:ext uri="{9D8B030D-6E8A-4147-A177-3AD203B41FA5}">
                      <a16:colId xmlns:a16="http://schemas.microsoft.com/office/drawing/2014/main" val="20000"/>
                    </a:ext>
                  </a:extLst>
                </a:gridCol>
                <a:gridCol w="7258049">
                  <a:extLst>
                    <a:ext uri="{9D8B030D-6E8A-4147-A177-3AD203B41FA5}">
                      <a16:colId xmlns:a16="http://schemas.microsoft.com/office/drawing/2014/main" val="20001"/>
                    </a:ext>
                  </a:extLst>
                </a:gridCol>
              </a:tblGrid>
              <a:tr h="273700">
                <a:tc>
                  <a:txBody>
                    <a:bodyPr/>
                    <a:lstStyle/>
                    <a:p>
                      <a:pPr lvl="0" algn="l">
                        <a:spcBef>
                          <a:spcPct val="100000"/>
                        </a:spcBef>
                        <a:buClrTx/>
                      </a:pPr>
                      <a:r>
                        <a:rPr lang="en-US" sz="1800" dirty="0">
                          <a:solidFill>
                            <a:srgbClr val="000066"/>
                          </a:solidFill>
                          <a:latin typeface="Arial"/>
                          <a:ea typeface="+mn-ea"/>
                          <a:cs typeface="Arial"/>
                          <a:sym typeface="Arial"/>
                        </a:rPr>
                        <a:t>Zone</a:t>
                      </a:r>
                    </a:p>
                  </a:txBody>
                  <a:tcPr>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Description</a:t>
                      </a:r>
                    </a:p>
                  </a:txBody>
                  <a:tcPr>
                    <a:solidFill>
                      <a:srgbClr val="C0C0C0"/>
                    </a:solidFill>
                  </a:tcPr>
                </a:tc>
                <a:extLst>
                  <a:ext uri="{0D108BD9-81ED-4DB2-BD59-A6C34878D82A}">
                    <a16:rowId xmlns:a16="http://schemas.microsoft.com/office/drawing/2014/main" val="10000"/>
                  </a:ext>
                </a:extLst>
              </a:tr>
              <a:tr h="661417">
                <a:tc>
                  <a:txBody>
                    <a:bodyPr/>
                    <a:lstStyle/>
                    <a:p>
                      <a:pPr lvl="0" algn="l">
                        <a:spcBef>
                          <a:spcPct val="100000"/>
                        </a:spcBef>
                        <a:buClrTx/>
                      </a:pPr>
                      <a:r>
                        <a:rPr lang="en-US" sz="1800" dirty="0">
                          <a:solidFill>
                            <a:srgbClr val="000066"/>
                          </a:solidFill>
                          <a:latin typeface="Arial"/>
                          <a:ea typeface="+mn-ea"/>
                          <a:cs typeface="Arial"/>
                          <a:sym typeface="Arial"/>
                        </a:rPr>
                        <a:t>V</a:t>
                      </a:r>
                      <a:endParaRPr lang="en-US" sz="1800" dirty="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SFHA where no base flood elevation is provided.</a:t>
                      </a:r>
                      <a:endParaRPr lang="en-US" sz="1800">
                        <a:solidFill>
                          <a:srgbClr val="000066"/>
                        </a:solidFill>
                      </a:endParaRPr>
                    </a:p>
                  </a:txBody>
                  <a:tcPr/>
                </a:tc>
                <a:extLst>
                  <a:ext uri="{0D108BD9-81ED-4DB2-BD59-A6C34878D82A}">
                    <a16:rowId xmlns:a16="http://schemas.microsoft.com/office/drawing/2014/main" val="10001"/>
                  </a:ext>
                </a:extLst>
              </a:tr>
              <a:tr h="1278740">
                <a:tc>
                  <a:txBody>
                    <a:bodyPr/>
                    <a:lstStyle/>
                    <a:p>
                      <a:pPr lvl="0" algn="l">
                        <a:spcBef>
                          <a:spcPct val="100000"/>
                        </a:spcBef>
                        <a:buClrTx/>
                      </a:pPr>
                      <a:r>
                        <a:rPr lang="en-US" sz="1800">
                          <a:solidFill>
                            <a:srgbClr val="000066"/>
                          </a:solidFill>
                          <a:latin typeface="Arial"/>
                          <a:ea typeface="+mn-ea"/>
                          <a:cs typeface="Arial"/>
                          <a:sym typeface="Arial"/>
                        </a:rPr>
                        <a:t>V#</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Numbered V Zones (e.g., V7 or V14), SFHA where the FIRM shows a base flood elevation in relation to NGVD. </a:t>
                      </a:r>
                      <a:endParaRPr lang="en-US" sz="1800" dirty="0">
                        <a:solidFill>
                          <a:srgbClr val="000066"/>
                        </a:solidFill>
                      </a:endParaRPr>
                    </a:p>
                  </a:txBody>
                  <a:tcPr/>
                </a:tc>
                <a:extLst>
                  <a:ext uri="{0D108BD9-81ED-4DB2-BD59-A6C34878D82A}">
                    <a16:rowId xmlns:a16="http://schemas.microsoft.com/office/drawing/2014/main" val="10002"/>
                  </a:ext>
                </a:extLst>
              </a:tr>
              <a:tr h="1278740">
                <a:tc>
                  <a:txBody>
                    <a:bodyPr/>
                    <a:lstStyle/>
                    <a:p>
                      <a:pPr lvl="0" algn="l">
                        <a:spcBef>
                          <a:spcPct val="100000"/>
                        </a:spcBef>
                        <a:buClrTx/>
                      </a:pPr>
                      <a:r>
                        <a:rPr lang="en-US" sz="1800" dirty="0">
                          <a:solidFill>
                            <a:srgbClr val="000066"/>
                          </a:solidFill>
                          <a:latin typeface="Arial"/>
                          <a:ea typeface="+mn-ea"/>
                          <a:cs typeface="Arial"/>
                          <a:sym typeface="Arial"/>
                        </a:rPr>
                        <a:t>VE</a:t>
                      </a:r>
                      <a:endParaRPr lang="en-US" sz="1800" dirty="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SFHA where base flood elevations are provided. VE Zone delineations are now used on new FIRMs instead of V# Zones. </a:t>
                      </a:r>
                      <a:endParaRPr lang="en-US" sz="1800" dirty="0">
                        <a:solidFill>
                          <a:srgbClr val="000066"/>
                        </a:solidFill>
                      </a:endParaRPr>
                    </a:p>
                  </a:txBody>
                  <a:tcPr/>
                </a:tc>
                <a:extLst>
                  <a:ext uri="{0D108BD9-81ED-4DB2-BD59-A6C34878D82A}">
                    <a16:rowId xmlns:a16="http://schemas.microsoft.com/office/drawing/2014/main" val="10003"/>
                  </a:ext>
                </a:extLst>
              </a:tr>
            </a:tbl>
          </a:graphicData>
        </a:graphic>
      </p:graphicFrame>
      <p:sp>
        <p:nvSpPr>
          <p:cNvPr id="7" name="Slide Number Placeholder 6">
            <a:extLst>
              <a:ext uri="{FF2B5EF4-FFF2-40B4-BE49-F238E27FC236}">
                <a16:creationId xmlns:a16="http://schemas.microsoft.com/office/drawing/2014/main" id="{77C1D684-5290-43D7-B2CD-97B22A6AB5CF}"/>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36</a:t>
            </a:fld>
            <a:endParaRPr lang="en-US"/>
          </a:p>
        </p:txBody>
      </p:sp>
    </p:spTree>
    <p:extLst>
      <p:ext uri="{BB962C8B-B14F-4D97-AF65-F5344CB8AC3E}">
        <p14:creationId xmlns:p14="http://schemas.microsoft.com/office/powerpoint/2010/main" val="833689557"/>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FEMA Flood Zone C</a:t>
            </a:r>
            <a:endParaRPr lang="en-US"/>
          </a:p>
        </p:txBody>
      </p:sp>
      <p:sp>
        <p:nvSpPr>
          <p:cNvPr id="3" name="Content Placeholder 2">
            <a:extLst>
              <a:ext uri="{FF2B5EF4-FFF2-40B4-BE49-F238E27FC236}">
                <a16:creationId xmlns:a16="http://schemas.microsoft.com/office/drawing/2014/main" id="{E6675B49-3CF8-45DF-92AC-2DEE00F8924D}"/>
              </a:ext>
            </a:extLst>
          </p:cNvPr>
          <p:cNvSpPr>
            <a:spLocks noGrp="1"/>
          </p:cNvSpPr>
          <p:nvPr>
            <p:ph idx="1"/>
          </p:nvPr>
        </p:nvSpPr>
        <p:spPr/>
        <p:txBody>
          <a:bodyPr>
            <a:normAutofit lnSpcReduction="10000"/>
          </a:bodyPr>
          <a:lstStyle/>
          <a:p>
            <a:pPr marL="254000" lvl="1" indent="-254000" fontAlgn="auto">
              <a:spcBef>
                <a:spcPct val="100000"/>
              </a:spcBef>
              <a:buSzPct val="99000"/>
              <a:buFont typeface="Arial"/>
              <a:buChar char="•"/>
              <a:tabLst/>
            </a:pPr>
            <a:r>
              <a:rPr lang="en-US" kern="1200">
                <a:ea typeface="+mn-ea"/>
                <a:sym typeface="Arial"/>
              </a:rPr>
              <a:t> Area of minimal flood hazard. </a:t>
            </a:r>
          </a:p>
          <a:p>
            <a:pPr marL="254000" lvl="1" indent="-254000" fontAlgn="auto">
              <a:spcBef>
                <a:spcPct val="100000"/>
              </a:spcBef>
              <a:buSzPct val="99000"/>
              <a:buFont typeface="Arial"/>
              <a:buChar char="•"/>
              <a:tabLst/>
            </a:pPr>
            <a:r>
              <a:rPr lang="en-US" kern="1200">
                <a:ea typeface="+mn-ea"/>
                <a:sym typeface="Arial"/>
              </a:rPr>
              <a:t>Usually depicted on Flood Insurance Rate Maps as above the 500-year flood level. </a:t>
            </a:r>
          </a:p>
          <a:p>
            <a:pPr marL="254000" lvl="1" indent="-254000" fontAlgn="auto">
              <a:spcBef>
                <a:spcPct val="100000"/>
              </a:spcBef>
              <a:buSzPct val="99000"/>
              <a:buFont typeface="Arial"/>
              <a:buChar char="•"/>
              <a:tabLst/>
            </a:pPr>
            <a:r>
              <a:rPr lang="en-US" kern="1200">
                <a:ea typeface="+mn-ea"/>
                <a:sym typeface="Arial"/>
              </a:rPr>
              <a:t>B and C Zones may have flooding that does not meet the criteria to be mapped as a Special Flood Hazard Area. </a:t>
            </a:r>
          </a:p>
          <a:p>
            <a:pPr marL="635000" lvl="2" indent="-254000">
              <a:spcBef>
                <a:spcPct val="100000"/>
              </a:spcBef>
              <a:buSzPct val="99000"/>
            </a:pPr>
            <a:r>
              <a:rPr lang="en-US" kern="1200">
                <a:sym typeface="Arial"/>
              </a:rPr>
              <a:t>Especially ponding and local drainage problems. </a:t>
            </a:r>
            <a:endParaRPr lang="en-US"/>
          </a:p>
        </p:txBody>
      </p:sp>
      <p:sp>
        <p:nvSpPr>
          <p:cNvPr id="6" name="Slide Number Placeholder 5">
            <a:extLst>
              <a:ext uri="{FF2B5EF4-FFF2-40B4-BE49-F238E27FC236}">
                <a16:creationId xmlns:a16="http://schemas.microsoft.com/office/drawing/2014/main" id="{61249134-7ECC-451A-9DCD-570618B503EA}"/>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37</a:t>
            </a:fld>
            <a:endParaRPr lang="en-US"/>
          </a:p>
        </p:txBody>
      </p:sp>
    </p:spTree>
    <p:extLst>
      <p:ext uri="{BB962C8B-B14F-4D97-AF65-F5344CB8AC3E}">
        <p14:creationId xmlns:p14="http://schemas.microsoft.com/office/powerpoint/2010/main" val="2565973543"/>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GBS Flood Loss Estimation</a:t>
            </a:r>
          </a:p>
        </p:txBody>
      </p:sp>
      <p:sp>
        <p:nvSpPr>
          <p:cNvPr id="3" name="Content Placeholder 2">
            <a:extLst>
              <a:ext uri="{FF2B5EF4-FFF2-40B4-BE49-F238E27FC236}">
                <a16:creationId xmlns:a16="http://schemas.microsoft.com/office/drawing/2014/main" id="{8ED7EAA0-A97D-47AB-ACBA-B25B33CB2954}"/>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dirty="0" err="1">
                <a:sym typeface="Arial"/>
              </a:rPr>
              <a:t>Hazus</a:t>
            </a:r>
            <a:r>
              <a:rPr lang="en-US" kern="1200" dirty="0">
                <a:sym typeface="Arial"/>
              </a:rPr>
              <a:t> performs an area weighted assessment of damage for aggregate inventory. </a:t>
            </a:r>
          </a:p>
          <a:p>
            <a:pPr marL="254000" lvl="1" indent="-254000" fontAlgn="auto">
              <a:spcBef>
                <a:spcPct val="100000"/>
              </a:spcBef>
              <a:spcAft>
                <a:spcPts val="0"/>
              </a:spcAft>
              <a:buSzPct val="99000"/>
              <a:buFont typeface="Arial"/>
              <a:buChar char="•"/>
              <a:tabLst/>
            </a:pPr>
            <a:r>
              <a:rPr lang="en-US" kern="1200" dirty="0">
                <a:ea typeface="+mn-ea"/>
                <a:sym typeface="Arial"/>
              </a:rPr>
              <a:t>Number of grid cells at a given depth is counted and then divided by total number of cells within census block. </a:t>
            </a:r>
          </a:p>
          <a:p>
            <a:pPr marL="254000" lvl="1" indent="-254000" fontAlgn="auto">
              <a:spcBef>
                <a:spcPct val="100000"/>
              </a:spcBef>
              <a:spcAft>
                <a:spcPts val="0"/>
              </a:spcAft>
              <a:buSzPct val="99000"/>
              <a:buFont typeface="Arial"/>
              <a:buChar char="•"/>
              <a:tabLst/>
            </a:pPr>
            <a:r>
              <a:rPr lang="en-US" kern="1200" dirty="0">
                <a:ea typeface="+mn-ea"/>
                <a:sym typeface="Arial"/>
              </a:rPr>
              <a:t>Result is used to “weight” damage at that flood depth for each occupancy.</a:t>
            </a:r>
          </a:p>
          <a:p>
            <a:pPr marL="254000" lvl="1" indent="-254000" fontAlgn="auto">
              <a:spcBef>
                <a:spcPct val="100000"/>
              </a:spcBef>
              <a:spcAft>
                <a:spcPts val="0"/>
              </a:spcAft>
              <a:buSzPct val="99000"/>
              <a:buFont typeface="Arial"/>
              <a:buChar char="•"/>
              <a:tabLst/>
            </a:pPr>
            <a:r>
              <a:rPr lang="en-US" kern="1200" dirty="0">
                <a:ea typeface="+mn-ea"/>
                <a:sym typeface="Arial"/>
              </a:rPr>
              <a:t>This approach is most appropriate for large areas. </a:t>
            </a:r>
            <a:endParaRPr lang="en-US" dirty="0"/>
          </a:p>
        </p:txBody>
      </p:sp>
      <p:pic>
        <p:nvPicPr>
          <p:cNvPr id="8" name="Content Placeholder 7" descr="A roughly 4 by 5 grid representing a census block flood distribution. Roughly 9 of the cells are not under flood depth, 9 and a half are under 1 foot of flooding, 4 are under 2 feet of flooding, and 1 cell is under 3 feet of flooding. The portion of cells under certain flood depths is used with the aggregate inventory data to calculate losses from floods.">
            <a:extLst>
              <a:ext uri="{FF2B5EF4-FFF2-40B4-BE49-F238E27FC236}">
                <a16:creationId xmlns:a16="http://schemas.microsoft.com/office/drawing/2014/main" id="{B772AADD-F41C-4390-9A74-73164E7B65D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1076" y="1693203"/>
            <a:ext cx="3956647" cy="3481118"/>
          </a:xfrm>
          <a:prstGeom prst="rect">
            <a:avLst/>
          </a:prstGeom>
        </p:spPr>
      </p:pic>
      <p:sp>
        <p:nvSpPr>
          <p:cNvPr id="9" name="Slide Number Placeholder 8">
            <a:extLst>
              <a:ext uri="{FF2B5EF4-FFF2-40B4-BE49-F238E27FC236}">
                <a16:creationId xmlns:a16="http://schemas.microsoft.com/office/drawing/2014/main" id="{9A28734A-0E48-47BF-9CC1-A9B4776CF474}"/>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38</a:t>
            </a:fld>
            <a:endParaRPr lang="en-US"/>
          </a:p>
        </p:txBody>
      </p:sp>
    </p:spTree>
    <p:extLst>
      <p:ext uri="{BB962C8B-B14F-4D97-AF65-F5344CB8AC3E}">
        <p14:creationId xmlns:p14="http://schemas.microsoft.com/office/powerpoint/2010/main" val="4293618363"/>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GBS Loss Estimation Methodology </a:t>
            </a:r>
          </a:p>
        </p:txBody>
      </p:sp>
      <p:sp>
        <p:nvSpPr>
          <p:cNvPr id="3" name="Content Placeholder 2">
            <a:extLst>
              <a:ext uri="{FF2B5EF4-FFF2-40B4-BE49-F238E27FC236}">
                <a16:creationId xmlns:a16="http://schemas.microsoft.com/office/drawing/2014/main" id="{0F213A4E-BCE0-4C7F-B508-377D82B17532}"/>
              </a:ext>
            </a:extLst>
          </p:cNvPr>
          <p:cNvSpPr>
            <a:spLocks noGrp="1"/>
          </p:cNvSpPr>
          <p:nvPr>
            <p:ph sz="quarter" idx="13"/>
          </p:nvPr>
        </p:nvSpPr>
        <p:spPr/>
        <p:txBody>
          <a:bodyPr>
            <a:normAutofit fontScale="77500" lnSpcReduction="20000"/>
          </a:bodyPr>
          <a:lstStyle/>
          <a:p>
            <a:pPr marL="254000" lvl="1" indent="-254000" fontAlgn="auto">
              <a:spcBef>
                <a:spcPct val="100000"/>
              </a:spcBef>
              <a:buSzPct val="99000"/>
              <a:buFont typeface="Arial"/>
              <a:buChar char="•"/>
              <a:tabLst/>
            </a:pPr>
            <a:r>
              <a:rPr lang="en-US" kern="1200" dirty="0">
                <a:ea typeface="+mn-ea"/>
                <a:sym typeface="Arial"/>
              </a:rPr>
              <a:t>Assumes that inventory is evenly distributed across each census block. </a:t>
            </a:r>
          </a:p>
          <a:p>
            <a:pPr marL="635000" lvl="2" indent="-254000" fontAlgn="auto">
              <a:spcBef>
                <a:spcPct val="100000"/>
              </a:spcBef>
              <a:buSzPct val="99000"/>
              <a:buFont typeface="Wingdings"/>
              <a:buChar char="§"/>
              <a:tabLst/>
            </a:pPr>
            <a:r>
              <a:rPr lang="en-US" kern="1200" dirty="0">
                <a:ea typeface="+mn-ea"/>
                <a:sym typeface="Arial"/>
              </a:rPr>
              <a:t>EX: If 25% of the block has 2 feet of water, it is assumed that 25% of the 4 single family dwellings in the block are in 2 feet of water. </a:t>
            </a:r>
          </a:p>
          <a:p>
            <a:pPr marL="254000" lvl="1" indent="-254000">
              <a:spcBef>
                <a:spcPct val="100000"/>
              </a:spcBef>
              <a:buSzPct val="99000"/>
            </a:pPr>
            <a:r>
              <a:rPr lang="en-US" kern="1200" dirty="0">
                <a:sym typeface="Arial"/>
              </a:rPr>
              <a:t>Losses reported as totals for each occupancy and building type rather than for each building. </a:t>
            </a:r>
            <a:endParaRPr lang="en-US" dirty="0"/>
          </a:p>
        </p:txBody>
      </p:sp>
      <p:pic>
        <p:nvPicPr>
          <p:cNvPr id="8" name="Content Placeholder 7" descr="Illustration of grid where Hazus assumed location (even distribution) is different from actual location of buildings">
            <a:extLst>
              <a:ext uri="{FF2B5EF4-FFF2-40B4-BE49-F238E27FC236}">
                <a16:creationId xmlns:a16="http://schemas.microsoft.com/office/drawing/2014/main" id="{C83980CF-5596-4C3A-B212-31AEAEDC5AC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67237" y="1152525"/>
            <a:ext cx="3924325" cy="4562475"/>
          </a:xfrm>
          <a:prstGeom prst="rect">
            <a:avLst/>
          </a:prstGeom>
        </p:spPr>
      </p:pic>
      <p:sp>
        <p:nvSpPr>
          <p:cNvPr id="9" name="Slide Number Placeholder 8">
            <a:extLst>
              <a:ext uri="{FF2B5EF4-FFF2-40B4-BE49-F238E27FC236}">
                <a16:creationId xmlns:a16="http://schemas.microsoft.com/office/drawing/2014/main" id="{087464E5-4775-477A-9ABF-5A9DD1FA66D5}"/>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39</a:t>
            </a:fld>
            <a:endParaRPr lang="en-US"/>
          </a:p>
        </p:txBody>
      </p:sp>
    </p:spTree>
    <p:extLst>
      <p:ext uri="{BB962C8B-B14F-4D97-AF65-F5344CB8AC3E}">
        <p14:creationId xmlns:p14="http://schemas.microsoft.com/office/powerpoint/2010/main" val="74296767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Sources of Storm Surge</a:t>
            </a:r>
          </a:p>
        </p:txBody>
      </p:sp>
      <p:sp>
        <p:nvSpPr>
          <p:cNvPr id="3" name="Content Placeholder 2">
            <a:extLst>
              <a:ext uri="{FF2B5EF4-FFF2-40B4-BE49-F238E27FC236}">
                <a16:creationId xmlns:a16="http://schemas.microsoft.com/office/drawing/2014/main" id="{32EF7F00-648A-477C-B2B2-973B07F859B6}"/>
              </a:ext>
            </a:extLst>
          </p:cNvPr>
          <p:cNvSpPr>
            <a:spLocks noGrp="1"/>
          </p:cNvSpPr>
          <p:nvPr>
            <p:ph sz="quarter" idx="13"/>
          </p:nvPr>
        </p:nvSpPr>
        <p:spPr/>
        <p:txBody>
          <a:bodyPr>
            <a:normAutofit fontScale="70000" lnSpcReduction="20000"/>
          </a:bodyPr>
          <a:lstStyle/>
          <a:p>
            <a:pPr marL="254000" lvl="1" indent="-254000" fontAlgn="auto">
              <a:spcBef>
                <a:spcPct val="100000"/>
              </a:spcBef>
              <a:buSzPct val="99000"/>
              <a:buFont typeface="Arial"/>
              <a:buAutoNum type="arabicPeriod"/>
              <a:tabLst/>
            </a:pPr>
            <a:r>
              <a:rPr lang="en-US" kern="1200" dirty="0">
                <a:ea typeface="+mn-ea"/>
                <a:sym typeface="Arial"/>
              </a:rPr>
              <a:t>Hurricanes (i.e. Hurricane Katrina) </a:t>
            </a:r>
          </a:p>
          <a:p>
            <a:pPr marL="254000" lvl="1" indent="-254000" fontAlgn="auto">
              <a:spcBef>
                <a:spcPct val="100000"/>
              </a:spcBef>
              <a:buSzPct val="99000"/>
              <a:buFont typeface="Arial"/>
              <a:buAutoNum type="arabicPeriod"/>
              <a:tabLst/>
            </a:pPr>
            <a:r>
              <a:rPr lang="en-US" kern="1200" dirty="0">
                <a:ea typeface="+mn-ea"/>
                <a:sym typeface="Arial"/>
              </a:rPr>
              <a:t>Extratropical Cyclones and Nor’easters </a:t>
            </a:r>
          </a:p>
          <a:p>
            <a:pPr marL="635000" lvl="2" indent="-254000" fontAlgn="auto">
              <a:spcBef>
                <a:spcPct val="100000"/>
              </a:spcBef>
              <a:buSzPct val="99000"/>
              <a:buFont typeface="Wingdings"/>
              <a:buChar char="§"/>
              <a:tabLst/>
            </a:pPr>
            <a:r>
              <a:rPr lang="en-US" kern="1200" dirty="0">
                <a:ea typeface="+mn-ea"/>
                <a:sym typeface="Arial"/>
              </a:rPr>
              <a:t>Edmund Fitzgerald (1975): 15-20 foot waves in Great Lakes </a:t>
            </a:r>
          </a:p>
          <a:p>
            <a:pPr marL="635000" lvl="2" indent="-254000" fontAlgn="auto">
              <a:spcBef>
                <a:spcPct val="100000"/>
              </a:spcBef>
              <a:buSzPct val="99000"/>
              <a:buFont typeface="Wingdings"/>
              <a:buChar char="§"/>
              <a:tabLst/>
            </a:pPr>
            <a:r>
              <a:rPr lang="en-US" kern="1200" dirty="0">
                <a:ea typeface="+mn-ea"/>
                <a:sym typeface="Arial"/>
              </a:rPr>
              <a:t>Storm of the Century (1993): 12 foot waves in Atlantic </a:t>
            </a:r>
          </a:p>
          <a:p>
            <a:pPr marL="254000" lvl="1" indent="-254000">
              <a:spcBef>
                <a:spcPct val="100000"/>
              </a:spcBef>
              <a:buSzPct val="99000"/>
            </a:pPr>
            <a:r>
              <a:rPr lang="en-US" kern="1200" dirty="0">
                <a:sym typeface="Arial"/>
              </a:rPr>
              <a:t>Subtropical Storms</a:t>
            </a:r>
          </a:p>
          <a:p>
            <a:pPr>
              <a:spcBef>
                <a:spcPct val="100000"/>
              </a:spcBef>
              <a:buSzPct val="99000"/>
            </a:pPr>
            <a:r>
              <a:rPr lang="en-US" kern="1200" dirty="0">
                <a:sym typeface="Arial"/>
              </a:rPr>
              <a:t>https://earthobservatory.nasa.gov/IOTD/view.php?id=46662</a:t>
            </a:r>
            <a:endParaRPr lang="en-US" dirty="0"/>
          </a:p>
        </p:txBody>
      </p:sp>
      <p:pic>
        <p:nvPicPr>
          <p:cNvPr id="9" name="Content Placeholder 8" descr="A satellite image of cloud cover over the Eastern United States.">
            <a:extLst>
              <a:ext uri="{FF2B5EF4-FFF2-40B4-BE49-F238E27FC236}">
                <a16:creationId xmlns:a16="http://schemas.microsoft.com/office/drawing/2014/main" id="{0DE25E65-BE20-42B7-9E73-23599BF955F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87655" y="1885244"/>
            <a:ext cx="3883489" cy="3097036"/>
          </a:xfrm>
          <a:prstGeom prst="rect">
            <a:avLst/>
          </a:prstGeom>
        </p:spPr>
      </p:pic>
      <p:sp>
        <p:nvSpPr>
          <p:cNvPr id="10" name="Slide Number Placeholder 9">
            <a:extLst>
              <a:ext uri="{FF2B5EF4-FFF2-40B4-BE49-F238E27FC236}">
                <a16:creationId xmlns:a16="http://schemas.microsoft.com/office/drawing/2014/main" id="{D0DD9032-3DF4-4ECA-837E-6B2A8CEE641C}"/>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a:t>
            </a:fld>
            <a:endParaRPr lang="en-US"/>
          </a:p>
        </p:txBody>
      </p:sp>
    </p:spTree>
    <p:extLst>
      <p:ext uri="{BB962C8B-B14F-4D97-AF65-F5344CB8AC3E}">
        <p14:creationId xmlns:p14="http://schemas.microsoft.com/office/powerpoint/2010/main" val="1962270964"/>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Combined Flood and Wind Losses</a:t>
            </a:r>
          </a:p>
        </p:txBody>
      </p:sp>
      <p:sp>
        <p:nvSpPr>
          <p:cNvPr id="3" name="Content Placeholder 2">
            <a:extLst>
              <a:ext uri="{FF2B5EF4-FFF2-40B4-BE49-F238E27FC236}">
                <a16:creationId xmlns:a16="http://schemas.microsoft.com/office/drawing/2014/main" id="{E4639E48-12FF-4ABC-B724-B553235D4C46}"/>
              </a:ext>
            </a:extLst>
          </p:cNvPr>
          <p:cNvSpPr>
            <a:spLocks noGrp="1"/>
          </p:cNvSpPr>
          <p:nvPr>
            <p:ph idx="1"/>
          </p:nvPr>
        </p:nvSpPr>
        <p:spPr>
          <a:xfrm>
            <a:off x="457200" y="1068388"/>
            <a:ext cx="8229600" cy="476250"/>
          </a:xfrm>
        </p:spPr>
        <p:txBody>
          <a:bodyPr>
            <a:normAutofit lnSpcReduction="10000"/>
          </a:bodyPr>
          <a:lstStyle/>
          <a:p>
            <a:pPr>
              <a:spcBef>
                <a:spcPct val="100000"/>
              </a:spcBef>
              <a:buSzPct val="99000"/>
            </a:pPr>
            <a:r>
              <a:rPr lang="en-US" kern="1200" dirty="0">
                <a:sym typeface="Arial"/>
              </a:rPr>
              <a:t>Table 8.132 in the Hurricane Technical Manual</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962090464"/>
              </p:ext>
            </p:extLst>
          </p:nvPr>
        </p:nvGraphicFramePr>
        <p:xfrm>
          <a:off x="457199" y="1544638"/>
          <a:ext cx="8229600" cy="3960972"/>
        </p:xfrm>
        <a:graphic>
          <a:graphicData uri="http://schemas.openxmlformats.org/drawingml/2006/table">
            <a:tbl>
              <a:tblPr firstRow="1" bandRow="1">
                <a:tableStyleId>{5940675A-B579-460E-94D1-54222C63F5DA}</a:tableStyleId>
              </a:tblPr>
              <a:tblGrid>
                <a:gridCol w="1457326">
                  <a:extLst>
                    <a:ext uri="{9D8B030D-6E8A-4147-A177-3AD203B41FA5}">
                      <a16:colId xmlns:a16="http://schemas.microsoft.com/office/drawing/2014/main" val="20000"/>
                    </a:ext>
                  </a:extLst>
                </a:gridCol>
                <a:gridCol w="3143250">
                  <a:extLst>
                    <a:ext uri="{9D8B030D-6E8A-4147-A177-3AD203B41FA5}">
                      <a16:colId xmlns:a16="http://schemas.microsoft.com/office/drawing/2014/main" val="20001"/>
                    </a:ext>
                  </a:extLst>
                </a:gridCol>
                <a:gridCol w="3629024">
                  <a:extLst>
                    <a:ext uri="{9D8B030D-6E8A-4147-A177-3AD203B41FA5}">
                      <a16:colId xmlns:a16="http://schemas.microsoft.com/office/drawing/2014/main" val="20002"/>
                    </a:ext>
                  </a:extLst>
                </a:gridCol>
              </a:tblGrid>
              <a:tr h="195342">
                <a:tc>
                  <a:txBody>
                    <a:bodyPr/>
                    <a:lstStyle/>
                    <a:p>
                      <a:pPr lvl="0" algn="l">
                        <a:spcBef>
                          <a:spcPct val="100000"/>
                        </a:spcBef>
                        <a:buClrTx/>
                      </a:pPr>
                      <a:r>
                        <a:rPr lang="en-US" sz="1050">
                          <a:solidFill>
                            <a:srgbClr val="000066"/>
                          </a:solidFill>
                          <a:latin typeface="Arial"/>
                          <a:ea typeface="+mn-ea"/>
                          <a:cs typeface="Arial"/>
                          <a:sym typeface="Arial"/>
                        </a:rPr>
                        <a:t>Sub-Assembly</a:t>
                      </a:r>
                    </a:p>
                  </a:txBody>
                  <a:tcPr>
                    <a:solidFill>
                      <a:srgbClr val="C0C0C0"/>
                    </a:solidFill>
                  </a:tcPr>
                </a:tc>
                <a:tc>
                  <a:txBody>
                    <a:bodyPr/>
                    <a:lstStyle/>
                    <a:p>
                      <a:pPr lvl="0" algn="l">
                        <a:spcBef>
                          <a:spcPct val="100000"/>
                        </a:spcBef>
                        <a:buClrTx/>
                      </a:pPr>
                      <a:r>
                        <a:rPr lang="en-US" sz="1050" dirty="0">
                          <a:solidFill>
                            <a:srgbClr val="000066"/>
                          </a:solidFill>
                          <a:latin typeface="Arial"/>
                          <a:ea typeface="+mn-ea"/>
                          <a:cs typeface="Arial"/>
                          <a:sym typeface="Arial"/>
                        </a:rPr>
                        <a:t>Pre-FIRM Foundation A Zone Conditions</a:t>
                      </a:r>
                    </a:p>
                  </a:txBody>
                  <a:tcPr>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Pre-FIRM Foundation CA/V Zone Conditions</a:t>
                      </a:r>
                    </a:p>
                  </a:txBody>
                  <a:tcPr>
                    <a:solidFill>
                      <a:srgbClr val="C0C0C0"/>
                    </a:solidFill>
                  </a:tcPr>
                </a:tc>
                <a:extLst>
                  <a:ext uri="{0D108BD9-81ED-4DB2-BD59-A6C34878D82A}">
                    <a16:rowId xmlns:a16="http://schemas.microsoft.com/office/drawing/2014/main" val="10000"/>
                  </a:ext>
                </a:extLst>
              </a:tr>
              <a:tr h="716356">
                <a:tc>
                  <a:txBody>
                    <a:bodyPr/>
                    <a:lstStyle/>
                    <a:p>
                      <a:pPr lvl="0" algn="l">
                        <a:spcBef>
                          <a:spcPct val="100000"/>
                        </a:spcBef>
                        <a:buClrTx/>
                      </a:pPr>
                      <a:r>
                        <a:rPr lang="en-US" sz="1050">
                          <a:solidFill>
                            <a:srgbClr val="000066"/>
                          </a:solidFill>
                          <a:latin typeface="Arial"/>
                          <a:ea typeface="+mn-ea"/>
                          <a:cs typeface="Arial"/>
                          <a:sym typeface="Arial"/>
                        </a:rPr>
                        <a:t>Foundation</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Start damaging foundation at 80% (first non-zero value is at 90%) damage and max damage at 50% Pre-FIRM value (e.g. 3% if foundation represents 6% of the structure value)</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Start damaging foundation at 50% damage (first non-zero value is at 60%) and max at 80% Pre-FIRM value (e.g. 5% if foundation represents 6% of the structure value)</a:t>
                      </a:r>
                      <a:endParaRPr lang="en-US" sz="1050" dirty="0">
                        <a:solidFill>
                          <a:srgbClr val="000066"/>
                        </a:solidFill>
                      </a:endParaRPr>
                    </a:p>
                  </a:txBody>
                  <a:tcPr/>
                </a:tc>
                <a:extLst>
                  <a:ext uri="{0D108BD9-81ED-4DB2-BD59-A6C34878D82A}">
                    <a16:rowId xmlns:a16="http://schemas.microsoft.com/office/drawing/2014/main" val="10001"/>
                  </a:ext>
                </a:extLst>
              </a:tr>
              <a:tr h="455798">
                <a:tc>
                  <a:txBody>
                    <a:bodyPr/>
                    <a:lstStyle/>
                    <a:p>
                      <a:pPr lvl="0" algn="l">
                        <a:spcBef>
                          <a:spcPct val="100000"/>
                        </a:spcBef>
                        <a:buClrTx/>
                      </a:pPr>
                      <a:r>
                        <a:rPr lang="en-US" sz="1050">
                          <a:solidFill>
                            <a:srgbClr val="000066"/>
                          </a:solidFill>
                          <a:latin typeface="Arial"/>
                          <a:ea typeface="+mn-ea"/>
                          <a:cs typeface="Arial"/>
                          <a:sym typeface="Arial"/>
                        </a:rPr>
                        <a:t>Below First Floor</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Start damaging BFF at 0% damage (first non-zero value is 10%) and achieve 100% pre-FIRM value by 40% building damage</a:t>
                      </a:r>
                      <a:endParaRPr lang="en-US" sz="1050" dirty="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Start damaging BFF at 0% damage (first non-zero value is 10%) and achieve 100% pre-FIRM value at 20% building damage</a:t>
                      </a:r>
                      <a:endParaRPr lang="en-US" sz="1050">
                        <a:solidFill>
                          <a:srgbClr val="000066"/>
                        </a:solidFill>
                      </a:endParaRPr>
                    </a:p>
                  </a:txBody>
                  <a:tcPr/>
                </a:tc>
                <a:extLst>
                  <a:ext uri="{0D108BD9-81ED-4DB2-BD59-A6C34878D82A}">
                    <a16:rowId xmlns:a16="http://schemas.microsoft.com/office/drawing/2014/main" val="10002"/>
                  </a:ext>
                </a:extLst>
              </a:tr>
              <a:tr h="586026">
                <a:tc>
                  <a:txBody>
                    <a:bodyPr/>
                    <a:lstStyle/>
                    <a:p>
                      <a:pPr lvl="0" algn="l">
                        <a:spcBef>
                          <a:spcPct val="100000"/>
                        </a:spcBef>
                        <a:buClrTx/>
                      </a:pPr>
                      <a:r>
                        <a:rPr lang="en-US" sz="1050">
                          <a:solidFill>
                            <a:srgbClr val="000066"/>
                          </a:solidFill>
                          <a:latin typeface="Arial"/>
                          <a:ea typeface="+mn-ea"/>
                          <a:cs typeface="Arial"/>
                          <a:sym typeface="Arial"/>
                        </a:rPr>
                        <a:t>Structure Frame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Start damaging structure frame at 70% damage (first non-zero value is 80%) and achieve 100% Pre-FIRM value at 100% building damage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Start damaging structure frame at 10% damage (first non-zero value is 20%) and achieve 100% Pre-FIRM value at 90% building damage</a:t>
                      </a:r>
                      <a:endParaRPr lang="en-US" sz="1050">
                        <a:solidFill>
                          <a:srgbClr val="000066"/>
                        </a:solidFill>
                      </a:endParaRPr>
                    </a:p>
                  </a:txBody>
                  <a:tcPr/>
                </a:tc>
                <a:extLst>
                  <a:ext uri="{0D108BD9-81ED-4DB2-BD59-A6C34878D82A}">
                    <a16:rowId xmlns:a16="http://schemas.microsoft.com/office/drawing/2014/main" val="10003"/>
                  </a:ext>
                </a:extLst>
              </a:tr>
              <a:tr h="195342">
                <a:tc>
                  <a:txBody>
                    <a:bodyPr/>
                    <a:lstStyle/>
                    <a:p>
                      <a:pPr lvl="0" algn="l">
                        <a:spcBef>
                          <a:spcPct val="100000"/>
                        </a:spcBef>
                        <a:buClrTx/>
                      </a:pPr>
                      <a:r>
                        <a:rPr lang="en-US" sz="1050">
                          <a:solidFill>
                            <a:srgbClr val="000066"/>
                          </a:solidFill>
                          <a:latin typeface="Arial"/>
                          <a:ea typeface="+mn-ea"/>
                          <a:cs typeface="Arial"/>
                          <a:sym typeface="Arial"/>
                        </a:rPr>
                        <a:t>Roof Cover</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Same as Structure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Same as Structure</a:t>
                      </a:r>
                      <a:endParaRPr lang="en-US" sz="1050">
                        <a:solidFill>
                          <a:srgbClr val="000066"/>
                        </a:solidFill>
                      </a:endParaRPr>
                    </a:p>
                  </a:txBody>
                  <a:tcPr/>
                </a:tc>
                <a:extLst>
                  <a:ext uri="{0D108BD9-81ED-4DB2-BD59-A6C34878D82A}">
                    <a16:rowId xmlns:a16="http://schemas.microsoft.com/office/drawing/2014/main" val="10004"/>
                  </a:ext>
                </a:extLst>
              </a:tr>
              <a:tr h="195342">
                <a:tc>
                  <a:txBody>
                    <a:bodyPr/>
                    <a:lstStyle/>
                    <a:p>
                      <a:pPr lvl="0" algn="l">
                        <a:spcBef>
                          <a:spcPct val="100000"/>
                        </a:spcBef>
                        <a:buClrTx/>
                      </a:pPr>
                      <a:r>
                        <a:rPr lang="en-US" sz="1050">
                          <a:solidFill>
                            <a:srgbClr val="000066"/>
                          </a:solidFill>
                          <a:latin typeface="Arial"/>
                          <a:ea typeface="+mn-ea"/>
                          <a:cs typeface="Arial"/>
                          <a:sym typeface="Arial"/>
                        </a:rPr>
                        <a:t>Roof Frame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Same as Structure</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Same as Structure</a:t>
                      </a:r>
                      <a:endParaRPr lang="en-US" sz="1050">
                        <a:solidFill>
                          <a:srgbClr val="000066"/>
                        </a:solidFill>
                      </a:endParaRPr>
                    </a:p>
                  </a:txBody>
                  <a:tcPr/>
                </a:tc>
                <a:extLst>
                  <a:ext uri="{0D108BD9-81ED-4DB2-BD59-A6C34878D82A}">
                    <a16:rowId xmlns:a16="http://schemas.microsoft.com/office/drawing/2014/main" val="10005"/>
                  </a:ext>
                </a:extLst>
              </a:tr>
              <a:tr h="716254">
                <a:tc>
                  <a:txBody>
                    <a:bodyPr/>
                    <a:lstStyle/>
                    <a:p>
                      <a:pPr lvl="0" algn="l">
                        <a:spcBef>
                          <a:spcPct val="100000"/>
                        </a:spcBef>
                        <a:buClrTx/>
                      </a:pPr>
                      <a:r>
                        <a:rPr lang="en-US" sz="1050">
                          <a:solidFill>
                            <a:srgbClr val="000066"/>
                          </a:solidFill>
                          <a:latin typeface="Arial"/>
                          <a:ea typeface="+mn-ea"/>
                          <a:cs typeface="Arial"/>
                          <a:sym typeface="Arial"/>
                        </a:rPr>
                        <a:t>Exterior Walls</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Start damaging exterior walls at 0% damage (first non-zero value at 10%) and reach maximum (100%) at 100% building damage. Ensure that exterior is always below interior.</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Start damaging exterior walls at 10% damage (first non-zero value is 20%) and reach maximum (100%) pre-FIRM value at 90% building damage.</a:t>
                      </a:r>
                      <a:endParaRPr lang="en-US" sz="1050">
                        <a:solidFill>
                          <a:srgbClr val="000066"/>
                        </a:solidFill>
                      </a:endParaRPr>
                    </a:p>
                  </a:txBody>
                  <a:tcPr/>
                </a:tc>
                <a:extLst>
                  <a:ext uri="{0D108BD9-81ED-4DB2-BD59-A6C34878D82A}">
                    <a16:rowId xmlns:a16="http://schemas.microsoft.com/office/drawing/2014/main" val="10006"/>
                  </a:ext>
                </a:extLst>
              </a:tr>
              <a:tr h="586026">
                <a:tc>
                  <a:txBody>
                    <a:bodyPr/>
                    <a:lstStyle/>
                    <a:p>
                      <a:pPr lvl="0" algn="l">
                        <a:spcBef>
                          <a:spcPct val="100000"/>
                        </a:spcBef>
                        <a:buClrTx/>
                      </a:pPr>
                      <a:r>
                        <a:rPr lang="en-US" sz="1050">
                          <a:solidFill>
                            <a:srgbClr val="000066"/>
                          </a:solidFill>
                          <a:latin typeface="Arial"/>
                          <a:ea typeface="+mn-ea"/>
                          <a:cs typeface="Arial"/>
                          <a:sym typeface="Arial"/>
                        </a:rPr>
                        <a:t>Interiors</a:t>
                      </a:r>
                      <a:endParaRPr lang="en-US" sz="1050">
                        <a:solidFill>
                          <a:srgbClr val="000066"/>
                        </a:solidFill>
                      </a:endParaRPr>
                    </a:p>
                  </a:txBody>
                  <a:tcPr/>
                </a:tc>
                <a:tc>
                  <a:txBody>
                    <a:bodyPr/>
                    <a:lstStyle/>
                    <a:p>
                      <a:pPr lvl="0" algn="l">
                        <a:spcBef>
                          <a:spcPct val="100000"/>
                        </a:spcBef>
                        <a:buClrTx/>
                      </a:pPr>
                      <a:r>
                        <a:rPr lang="en-US" sz="1050">
                          <a:solidFill>
                            <a:srgbClr val="000066"/>
                          </a:solidFill>
                          <a:latin typeface="Arial"/>
                          <a:ea typeface="+mn-ea"/>
                          <a:cs typeface="Arial"/>
                          <a:sym typeface="Arial"/>
                        </a:rPr>
                        <a:t>Start damaging interior at 0% damage (first non-zero value at 10%) and reach maximum Pre-FIRM value (100%) at 80% building damage.</a:t>
                      </a:r>
                      <a:endParaRPr lang="en-US" sz="1050">
                        <a:solidFill>
                          <a:srgbClr val="000066"/>
                        </a:solidFill>
                      </a:endParaRPr>
                    </a:p>
                  </a:txBody>
                  <a:tcPr/>
                </a:tc>
                <a:tc>
                  <a:txBody>
                    <a:bodyPr/>
                    <a:lstStyle/>
                    <a:p>
                      <a:pPr lvl="0" algn="l">
                        <a:spcBef>
                          <a:spcPct val="100000"/>
                        </a:spcBef>
                        <a:buClrTx/>
                      </a:pPr>
                      <a:r>
                        <a:rPr lang="en-US" sz="1050" dirty="0">
                          <a:solidFill>
                            <a:srgbClr val="000066"/>
                          </a:solidFill>
                          <a:latin typeface="Arial"/>
                          <a:ea typeface="+mn-ea"/>
                          <a:cs typeface="Arial"/>
                          <a:sym typeface="Arial"/>
                        </a:rPr>
                        <a:t>Start damaging interiors at 0% damage (first non-zero value at 10%) and reach maximum Pre-FIRM value (100%) at 80% building damage.</a:t>
                      </a:r>
                      <a:endParaRPr lang="en-US" sz="1050" dirty="0">
                        <a:solidFill>
                          <a:srgbClr val="000066"/>
                        </a:solidFill>
                      </a:endParaRPr>
                    </a:p>
                  </a:txBody>
                  <a:tcPr/>
                </a:tc>
                <a:extLst>
                  <a:ext uri="{0D108BD9-81ED-4DB2-BD59-A6C34878D82A}">
                    <a16:rowId xmlns:a16="http://schemas.microsoft.com/office/drawing/2014/main" val="10007"/>
                  </a:ext>
                </a:extLst>
              </a:tr>
            </a:tbl>
          </a:graphicData>
        </a:graphic>
      </p:graphicFrame>
      <p:sp>
        <p:nvSpPr>
          <p:cNvPr id="7" name="Slide Number Placeholder 6">
            <a:extLst>
              <a:ext uri="{FF2B5EF4-FFF2-40B4-BE49-F238E27FC236}">
                <a16:creationId xmlns:a16="http://schemas.microsoft.com/office/drawing/2014/main" id="{AC083DEB-F39E-49AE-8E32-32DFF59C3F38}"/>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40</a:t>
            </a:fld>
            <a:endParaRPr lang="en-US"/>
          </a:p>
        </p:txBody>
      </p:sp>
    </p:spTree>
    <p:extLst>
      <p:ext uri="{BB962C8B-B14F-4D97-AF65-F5344CB8AC3E}">
        <p14:creationId xmlns:p14="http://schemas.microsoft.com/office/powerpoint/2010/main" val="533091157"/>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Combined Flood and Wind Losses</a:t>
            </a:r>
          </a:p>
        </p:txBody>
      </p:sp>
      <p:sp>
        <p:nvSpPr>
          <p:cNvPr id="3" name="Content Placeholder 2">
            <a:extLst>
              <a:ext uri="{FF2B5EF4-FFF2-40B4-BE49-F238E27FC236}">
                <a16:creationId xmlns:a16="http://schemas.microsoft.com/office/drawing/2014/main" id="{86EE1FE4-E548-4F24-95AB-B7375554A85F}"/>
              </a:ext>
            </a:extLst>
          </p:cNvPr>
          <p:cNvSpPr>
            <a:spLocks noGrp="1"/>
          </p:cNvSpPr>
          <p:nvPr>
            <p:ph idx="1"/>
          </p:nvPr>
        </p:nvSpPr>
        <p:spPr>
          <a:xfrm>
            <a:off x="457200" y="1068388"/>
            <a:ext cx="8229600" cy="1651000"/>
          </a:xfrm>
        </p:spPr>
        <p:txBody>
          <a:bodyPr>
            <a:normAutofit fontScale="55000" lnSpcReduction="20000"/>
          </a:bodyPr>
          <a:lstStyle/>
          <a:p>
            <a:pPr marL="254000" lvl="1" indent="-254000" fontAlgn="auto">
              <a:spcBef>
                <a:spcPct val="100000"/>
              </a:spcBef>
              <a:buSzPct val="99000"/>
              <a:buFont typeface="Arial"/>
              <a:buChar char="•"/>
              <a:tabLst/>
            </a:pPr>
            <a:r>
              <a:rPr lang="en-US" kern="1200" dirty="0">
                <a:ea typeface="+mn-ea"/>
                <a:sym typeface="Arial"/>
              </a:rPr>
              <a:t> Losses from wind and surge are combined using the combined losses tables. </a:t>
            </a:r>
          </a:p>
          <a:p>
            <a:pPr marL="635000" lvl="2" indent="-254000">
              <a:spcBef>
                <a:spcPct val="100000"/>
              </a:spcBef>
              <a:buSzPct val="99000"/>
            </a:pPr>
            <a:r>
              <a:rPr lang="en-US" kern="1200" dirty="0">
                <a:sym typeface="Arial"/>
              </a:rPr>
              <a:t>EX: When wind losses are 50% and flood losses are 20%, the combined loss is 62.5%. </a:t>
            </a:r>
          </a:p>
          <a:p>
            <a:pPr>
              <a:spcBef>
                <a:spcPct val="100000"/>
              </a:spcBef>
              <a:buSzPct val="99000"/>
            </a:pPr>
            <a:r>
              <a:rPr lang="en-US" kern="1200" dirty="0">
                <a:sym typeface="Arial"/>
              </a:rPr>
              <a:t>Column Headers represent Wind-Only Building Loss percentages, Row Labels represent Flood-Only Building Loss percentages.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949146713"/>
              </p:ext>
            </p:extLst>
          </p:nvPr>
        </p:nvGraphicFramePr>
        <p:xfrm>
          <a:off x="500064" y="2719388"/>
          <a:ext cx="8143872" cy="2743200"/>
        </p:xfrm>
        <a:graphic>
          <a:graphicData uri="http://schemas.openxmlformats.org/drawingml/2006/table">
            <a:tbl>
              <a:tblPr firstRow="1" bandRow="1">
                <a:tableStyleId>{5940675A-B579-460E-94D1-54222C63F5DA}</a:tableStyleId>
              </a:tblPr>
              <a:tblGrid>
                <a:gridCol w="678656">
                  <a:extLst>
                    <a:ext uri="{9D8B030D-6E8A-4147-A177-3AD203B41FA5}">
                      <a16:colId xmlns:a16="http://schemas.microsoft.com/office/drawing/2014/main" val="20000"/>
                    </a:ext>
                  </a:extLst>
                </a:gridCol>
                <a:gridCol w="678656">
                  <a:extLst>
                    <a:ext uri="{9D8B030D-6E8A-4147-A177-3AD203B41FA5}">
                      <a16:colId xmlns:a16="http://schemas.microsoft.com/office/drawing/2014/main" val="20001"/>
                    </a:ext>
                  </a:extLst>
                </a:gridCol>
                <a:gridCol w="678656">
                  <a:extLst>
                    <a:ext uri="{9D8B030D-6E8A-4147-A177-3AD203B41FA5}">
                      <a16:colId xmlns:a16="http://schemas.microsoft.com/office/drawing/2014/main" val="20002"/>
                    </a:ext>
                  </a:extLst>
                </a:gridCol>
                <a:gridCol w="678656">
                  <a:extLst>
                    <a:ext uri="{9D8B030D-6E8A-4147-A177-3AD203B41FA5}">
                      <a16:colId xmlns:a16="http://schemas.microsoft.com/office/drawing/2014/main" val="20003"/>
                    </a:ext>
                  </a:extLst>
                </a:gridCol>
                <a:gridCol w="678656">
                  <a:extLst>
                    <a:ext uri="{9D8B030D-6E8A-4147-A177-3AD203B41FA5}">
                      <a16:colId xmlns:a16="http://schemas.microsoft.com/office/drawing/2014/main" val="20004"/>
                    </a:ext>
                  </a:extLst>
                </a:gridCol>
                <a:gridCol w="678656">
                  <a:extLst>
                    <a:ext uri="{9D8B030D-6E8A-4147-A177-3AD203B41FA5}">
                      <a16:colId xmlns:a16="http://schemas.microsoft.com/office/drawing/2014/main" val="20005"/>
                    </a:ext>
                  </a:extLst>
                </a:gridCol>
                <a:gridCol w="678656">
                  <a:extLst>
                    <a:ext uri="{9D8B030D-6E8A-4147-A177-3AD203B41FA5}">
                      <a16:colId xmlns:a16="http://schemas.microsoft.com/office/drawing/2014/main" val="20006"/>
                    </a:ext>
                  </a:extLst>
                </a:gridCol>
                <a:gridCol w="678656">
                  <a:extLst>
                    <a:ext uri="{9D8B030D-6E8A-4147-A177-3AD203B41FA5}">
                      <a16:colId xmlns:a16="http://schemas.microsoft.com/office/drawing/2014/main" val="20007"/>
                    </a:ext>
                  </a:extLst>
                </a:gridCol>
                <a:gridCol w="678656">
                  <a:extLst>
                    <a:ext uri="{9D8B030D-6E8A-4147-A177-3AD203B41FA5}">
                      <a16:colId xmlns:a16="http://schemas.microsoft.com/office/drawing/2014/main" val="20008"/>
                    </a:ext>
                  </a:extLst>
                </a:gridCol>
                <a:gridCol w="678656">
                  <a:extLst>
                    <a:ext uri="{9D8B030D-6E8A-4147-A177-3AD203B41FA5}">
                      <a16:colId xmlns:a16="http://schemas.microsoft.com/office/drawing/2014/main" val="20009"/>
                    </a:ext>
                  </a:extLst>
                </a:gridCol>
                <a:gridCol w="678656">
                  <a:extLst>
                    <a:ext uri="{9D8B030D-6E8A-4147-A177-3AD203B41FA5}">
                      <a16:colId xmlns:a16="http://schemas.microsoft.com/office/drawing/2014/main" val="20010"/>
                    </a:ext>
                  </a:extLst>
                </a:gridCol>
                <a:gridCol w="678656">
                  <a:extLst>
                    <a:ext uri="{9D8B030D-6E8A-4147-A177-3AD203B41FA5}">
                      <a16:colId xmlns:a16="http://schemas.microsoft.com/office/drawing/2014/main" val="20011"/>
                    </a:ext>
                  </a:extLst>
                </a:gridCol>
              </a:tblGrid>
              <a:tr h="156133">
                <a:tc>
                  <a:txBody>
                    <a:bodyPr/>
                    <a:lstStyle/>
                    <a:p>
                      <a:pPr algn="l">
                        <a:buClrTx/>
                      </a:pPr>
                      <a:endParaRPr lang="en-US" sz="900">
                        <a:latin typeface="Arial"/>
                        <a:ea typeface="+mn-ea"/>
                        <a:cs typeface="Arial"/>
                        <a:sym typeface="Arial"/>
                      </a:endParaRPr>
                    </a:p>
                  </a:txBody>
                  <a:tcPr/>
                </a:tc>
                <a:tc>
                  <a:txBody>
                    <a:bodyPr/>
                    <a:lstStyle/>
                    <a:p>
                      <a:pPr lvl="0" algn="l">
                        <a:spcBef>
                          <a:spcPct val="100000"/>
                        </a:spcBef>
                        <a:buClrTx/>
                      </a:pPr>
                      <a:r>
                        <a:rPr lang="en-US" sz="900">
                          <a:solidFill>
                            <a:srgbClr val="000066"/>
                          </a:solidFill>
                          <a:latin typeface="Arial"/>
                          <a:ea typeface="+mn-ea"/>
                          <a:cs typeface="Arial"/>
                          <a:sym typeface="Arial"/>
                        </a:rPr>
                        <a:t>0%</a:t>
                      </a:r>
                    </a:p>
                  </a:txBody>
                  <a:tcPr/>
                </a:tc>
                <a:tc>
                  <a:txBody>
                    <a:bodyPr/>
                    <a:lstStyle/>
                    <a:p>
                      <a:pPr lvl="0" algn="l">
                        <a:spcBef>
                          <a:spcPct val="100000"/>
                        </a:spcBef>
                        <a:buClrTx/>
                      </a:pPr>
                      <a:r>
                        <a:rPr lang="en-US" sz="900">
                          <a:solidFill>
                            <a:srgbClr val="000066"/>
                          </a:solidFill>
                          <a:latin typeface="Arial"/>
                          <a:ea typeface="+mn-ea"/>
                          <a:cs typeface="Arial"/>
                          <a:sym typeface="Arial"/>
                        </a:rPr>
                        <a:t>10%</a:t>
                      </a:r>
                    </a:p>
                  </a:txBody>
                  <a:tcPr/>
                </a:tc>
                <a:tc>
                  <a:txBody>
                    <a:bodyPr/>
                    <a:lstStyle/>
                    <a:p>
                      <a:pPr lvl="0" algn="l">
                        <a:spcBef>
                          <a:spcPct val="100000"/>
                        </a:spcBef>
                        <a:buClrTx/>
                      </a:pPr>
                      <a:r>
                        <a:rPr lang="en-US" sz="900">
                          <a:solidFill>
                            <a:srgbClr val="000066"/>
                          </a:solidFill>
                          <a:latin typeface="Arial"/>
                          <a:ea typeface="+mn-ea"/>
                          <a:cs typeface="Arial"/>
                          <a:sym typeface="Arial"/>
                        </a:rPr>
                        <a:t>20%</a:t>
                      </a:r>
                    </a:p>
                  </a:txBody>
                  <a:tcPr/>
                </a:tc>
                <a:tc>
                  <a:txBody>
                    <a:bodyPr/>
                    <a:lstStyle/>
                    <a:p>
                      <a:pPr lvl="0" algn="l">
                        <a:spcBef>
                          <a:spcPct val="100000"/>
                        </a:spcBef>
                        <a:buClrTx/>
                      </a:pPr>
                      <a:r>
                        <a:rPr lang="en-US" sz="900" dirty="0">
                          <a:solidFill>
                            <a:srgbClr val="000066"/>
                          </a:solidFill>
                          <a:latin typeface="Arial"/>
                          <a:ea typeface="+mn-ea"/>
                          <a:cs typeface="Arial"/>
                          <a:sym typeface="Arial"/>
                        </a:rPr>
                        <a:t>30%</a:t>
                      </a:r>
                    </a:p>
                  </a:txBody>
                  <a:tcPr/>
                </a:tc>
                <a:tc>
                  <a:txBody>
                    <a:bodyPr/>
                    <a:lstStyle/>
                    <a:p>
                      <a:pPr lvl="0" algn="l">
                        <a:spcBef>
                          <a:spcPct val="100000"/>
                        </a:spcBef>
                        <a:buClrTx/>
                      </a:pPr>
                      <a:r>
                        <a:rPr lang="en-US" sz="900">
                          <a:solidFill>
                            <a:srgbClr val="000066"/>
                          </a:solidFill>
                          <a:latin typeface="Arial"/>
                          <a:ea typeface="+mn-ea"/>
                          <a:cs typeface="Arial"/>
                          <a:sym typeface="Arial"/>
                        </a:rPr>
                        <a:t>40%</a:t>
                      </a:r>
                    </a:p>
                  </a:txBody>
                  <a:tcPr/>
                </a:tc>
                <a:tc>
                  <a:txBody>
                    <a:bodyPr/>
                    <a:lstStyle/>
                    <a:p>
                      <a:pPr lvl="0" algn="l">
                        <a:spcBef>
                          <a:spcPct val="100000"/>
                        </a:spcBef>
                        <a:buClrTx/>
                      </a:pPr>
                      <a:r>
                        <a:rPr lang="en-US" sz="900">
                          <a:solidFill>
                            <a:srgbClr val="000066"/>
                          </a:solidFill>
                          <a:latin typeface="Arial"/>
                          <a:ea typeface="+mn-ea"/>
                          <a:cs typeface="Arial"/>
                          <a:sym typeface="Arial"/>
                        </a:rPr>
                        <a:t>50%</a:t>
                      </a:r>
                    </a:p>
                  </a:txBody>
                  <a:tcPr/>
                </a:tc>
                <a:tc>
                  <a:txBody>
                    <a:bodyPr/>
                    <a:lstStyle/>
                    <a:p>
                      <a:pPr lvl="0" algn="l">
                        <a:spcBef>
                          <a:spcPct val="100000"/>
                        </a:spcBef>
                        <a:buClrTx/>
                      </a:pPr>
                      <a:r>
                        <a:rPr lang="en-US" sz="900">
                          <a:solidFill>
                            <a:srgbClr val="000066"/>
                          </a:solidFill>
                          <a:latin typeface="Arial"/>
                          <a:ea typeface="+mn-ea"/>
                          <a:cs typeface="Arial"/>
                          <a:sym typeface="Arial"/>
                        </a:rPr>
                        <a:t>60%</a:t>
                      </a:r>
                    </a:p>
                  </a:txBody>
                  <a:tcPr/>
                </a:tc>
                <a:tc>
                  <a:txBody>
                    <a:bodyPr/>
                    <a:lstStyle/>
                    <a:p>
                      <a:pPr lvl="0" algn="l">
                        <a:spcBef>
                          <a:spcPct val="100000"/>
                        </a:spcBef>
                        <a:buClrTx/>
                      </a:pPr>
                      <a:r>
                        <a:rPr lang="en-US" sz="900">
                          <a:solidFill>
                            <a:srgbClr val="000066"/>
                          </a:solidFill>
                          <a:latin typeface="Arial"/>
                          <a:ea typeface="+mn-ea"/>
                          <a:cs typeface="Arial"/>
                          <a:sym typeface="Arial"/>
                        </a:rPr>
                        <a:t>70%</a:t>
                      </a:r>
                    </a:p>
                  </a:txBody>
                  <a:tcPr/>
                </a:tc>
                <a:tc>
                  <a:txBody>
                    <a:bodyPr/>
                    <a:lstStyle/>
                    <a:p>
                      <a:pPr lvl="0" algn="l">
                        <a:spcBef>
                          <a:spcPct val="100000"/>
                        </a:spcBef>
                        <a:buClrTx/>
                      </a:pPr>
                      <a:r>
                        <a:rPr lang="en-US" sz="900">
                          <a:solidFill>
                            <a:srgbClr val="000066"/>
                          </a:solidFill>
                          <a:latin typeface="Arial"/>
                          <a:ea typeface="+mn-ea"/>
                          <a:cs typeface="Arial"/>
                          <a:sym typeface="Arial"/>
                        </a:rPr>
                        <a:t>80%</a:t>
                      </a:r>
                    </a:p>
                  </a:txBody>
                  <a:tcPr/>
                </a:tc>
                <a:tc>
                  <a:txBody>
                    <a:bodyPr/>
                    <a:lstStyle/>
                    <a:p>
                      <a:pPr lvl="0" algn="l">
                        <a:spcBef>
                          <a:spcPct val="100000"/>
                        </a:spcBef>
                        <a:buClrTx/>
                      </a:pPr>
                      <a:r>
                        <a:rPr lang="en-US" sz="900" dirty="0">
                          <a:solidFill>
                            <a:srgbClr val="000066"/>
                          </a:solidFill>
                          <a:latin typeface="Arial"/>
                          <a:ea typeface="+mn-ea"/>
                          <a:cs typeface="Arial"/>
                          <a:sym typeface="Arial"/>
                        </a:rPr>
                        <a:t>90%</a:t>
                      </a:r>
                    </a:p>
                  </a:txBody>
                  <a:tcPr/>
                </a:tc>
                <a:tc>
                  <a:txBody>
                    <a:bodyPr/>
                    <a:lstStyle/>
                    <a:p>
                      <a:pPr lvl="0" algn="l">
                        <a:spcBef>
                          <a:spcPct val="100000"/>
                        </a:spcBef>
                        <a:buClrTx/>
                      </a:pPr>
                      <a:r>
                        <a:rPr lang="en-US" sz="900">
                          <a:solidFill>
                            <a:srgbClr val="000066"/>
                          </a:solidFill>
                          <a:latin typeface="Arial"/>
                          <a:ea typeface="+mn-ea"/>
                          <a:cs typeface="Arial"/>
                          <a:sym typeface="Arial"/>
                        </a:rPr>
                        <a:t>100%</a:t>
                      </a:r>
                    </a:p>
                  </a:txBody>
                  <a:tcPr/>
                </a:tc>
                <a:extLst>
                  <a:ext uri="{0D108BD9-81ED-4DB2-BD59-A6C34878D82A}">
                    <a16:rowId xmlns:a16="http://schemas.microsoft.com/office/drawing/2014/main" val="10000"/>
                  </a:ext>
                </a:extLst>
              </a:tr>
              <a:tr h="156133">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30%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1"/>
                  </a:ext>
                </a:extLst>
              </a:tr>
              <a:tr h="156133">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10%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19.5%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28.7%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37.9%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47.1%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56.2%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65.3%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74.5%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84.4%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94.3%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2"/>
                  </a:ext>
                </a:extLst>
              </a:tr>
              <a:tr h="156133">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20%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29.1%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37.5%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45.9%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54.3%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62.5%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70.9%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79.4%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89.1%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98.9%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3"/>
                  </a:ext>
                </a:extLst>
              </a:tr>
              <a:tr h="204707">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30%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30%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38.8%</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46.7%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54.5%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62.3%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77.8%</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85.7%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95.0%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100%</a:t>
                      </a:r>
                      <a:endParaRPr lang="en-US" sz="900" dirty="0">
                        <a:solidFill>
                          <a:srgbClr val="000066"/>
                        </a:solidFill>
                      </a:endParaRPr>
                    </a:p>
                  </a:txBody>
                  <a:tcPr/>
                </a:tc>
                <a:extLst>
                  <a:ext uri="{0D108BD9-81ED-4DB2-BD59-A6C34878D82A}">
                    <a16:rowId xmlns:a16="http://schemas.microsoft.com/office/drawing/2014/main" val="10004"/>
                  </a:ext>
                </a:extLst>
              </a:tr>
              <a:tr h="204707">
                <a:tc>
                  <a:txBody>
                    <a:bodyPr/>
                    <a:lstStyle/>
                    <a:p>
                      <a:pPr lvl="0" algn="l">
                        <a:spcBef>
                          <a:spcPct val="100000"/>
                        </a:spcBef>
                        <a:buClrTx/>
                      </a:pPr>
                      <a:r>
                        <a:rPr lang="en-US" sz="900" b="1" dirty="0">
                          <a:solidFill>
                            <a:srgbClr val="000066"/>
                          </a:solidFill>
                          <a:latin typeface="Arial"/>
                          <a:ea typeface="+mn-ea"/>
                          <a:cs typeface="Arial"/>
                          <a:sym typeface="Arial"/>
                        </a:rPr>
                        <a:t>40%</a:t>
                      </a:r>
                      <a:endParaRPr lang="en-US" sz="900" dirty="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48.4%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55.7%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62.8%</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69.9%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76.9%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84.0%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91.2%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5"/>
                  </a:ext>
                </a:extLst>
              </a:tr>
              <a:tr h="204707">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50%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58.0%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62.6%</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71.1%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77.5%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83.8%</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90.3%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96.9%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6"/>
                  </a:ext>
                </a:extLst>
              </a:tr>
              <a:tr h="204707">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60%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67.6%</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73.5%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79.3%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85.0%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90.6%</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96.4%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7"/>
                  </a:ext>
                </a:extLst>
              </a:tr>
              <a:tr h="204707">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70%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77.2%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82.4%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87.5%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92.5%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97.3%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8"/>
                  </a:ext>
                </a:extLst>
              </a:tr>
              <a:tr h="204707">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80%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86.8%</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91.4%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95.7%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09"/>
                  </a:ext>
                </a:extLst>
              </a:tr>
              <a:tr h="204707">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90%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96.4%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extLst>
                  <a:ext uri="{0D108BD9-81ED-4DB2-BD59-A6C34878D82A}">
                    <a16:rowId xmlns:a16="http://schemas.microsoft.com/office/drawing/2014/main" val="10010"/>
                  </a:ext>
                </a:extLst>
              </a:tr>
              <a:tr h="204707">
                <a:tc>
                  <a:txBody>
                    <a:bodyPr/>
                    <a:lstStyle/>
                    <a:p>
                      <a:pPr lvl="0" algn="l">
                        <a:spcBef>
                          <a:spcPct val="100000"/>
                        </a:spcBef>
                        <a:buClrTx/>
                      </a:pPr>
                      <a:r>
                        <a:rPr lang="en-US" sz="900">
                          <a:solidFill>
                            <a:srgbClr val="000066"/>
                          </a:solidFill>
                          <a:latin typeface="Arial"/>
                          <a:ea typeface="+mn-ea"/>
                          <a:cs typeface="Arial"/>
                          <a:sym typeface="Arial"/>
                        </a:rPr>
                        <a:t> </a:t>
                      </a:r>
                      <a:r>
                        <a:rPr lang="en-US" sz="900" b="1">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a:t>
                      </a:r>
                      <a:endParaRPr lang="en-US" sz="90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100%</a:t>
                      </a:r>
                      <a:endParaRPr lang="en-US" sz="900" dirty="0">
                        <a:solidFill>
                          <a:srgbClr val="000066"/>
                        </a:solidFill>
                      </a:endParaRPr>
                    </a:p>
                  </a:txBody>
                  <a:tcPr/>
                </a:tc>
                <a:extLst>
                  <a:ext uri="{0D108BD9-81ED-4DB2-BD59-A6C34878D82A}">
                    <a16:rowId xmlns:a16="http://schemas.microsoft.com/office/drawing/2014/main" val="10011"/>
                  </a:ext>
                </a:extLst>
              </a:tr>
            </a:tbl>
          </a:graphicData>
        </a:graphic>
      </p:graphicFrame>
      <p:sp>
        <p:nvSpPr>
          <p:cNvPr id="8" name="Slide Number Placeholder 7">
            <a:extLst>
              <a:ext uri="{FF2B5EF4-FFF2-40B4-BE49-F238E27FC236}">
                <a16:creationId xmlns:a16="http://schemas.microsoft.com/office/drawing/2014/main" id="{2C65265E-E624-4C94-B225-3A1BE9AD9AF9}"/>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41</a:t>
            </a:fld>
            <a:endParaRPr lang="en-US"/>
          </a:p>
        </p:txBody>
      </p:sp>
    </p:spTree>
    <p:extLst>
      <p:ext uri="{BB962C8B-B14F-4D97-AF65-F5344CB8AC3E}">
        <p14:creationId xmlns:p14="http://schemas.microsoft.com/office/powerpoint/2010/main" val="4248257691"/>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Combined Flood and Wind Losses</a:t>
            </a:r>
          </a:p>
        </p:txBody>
      </p:sp>
      <p:sp>
        <p:nvSpPr>
          <p:cNvPr id="3" name="Content Placeholder 2">
            <a:extLst>
              <a:ext uri="{FF2B5EF4-FFF2-40B4-BE49-F238E27FC236}">
                <a16:creationId xmlns:a16="http://schemas.microsoft.com/office/drawing/2014/main" id="{390BB43D-64FF-46AF-8664-C6EF139612C7}"/>
              </a:ext>
            </a:extLst>
          </p:cNvPr>
          <p:cNvSpPr>
            <a:spLocks noGrp="1"/>
          </p:cNvSpPr>
          <p:nvPr>
            <p:ph sz="quarter" idx="13"/>
          </p:nvPr>
        </p:nvSpPr>
        <p:spPr/>
        <p:txBody>
          <a:bodyPr>
            <a:normAutofit fontScale="62500" lnSpcReduction="20000"/>
          </a:bodyPr>
          <a:lstStyle/>
          <a:p>
            <a:pPr marL="254000" lvl="1" indent="-254000" fontAlgn="auto">
              <a:spcBef>
                <a:spcPct val="100000"/>
              </a:spcBef>
              <a:buSzPct val="99000"/>
              <a:buFont typeface="Arial"/>
              <a:buChar char="•"/>
              <a:tabLst/>
            </a:pPr>
            <a:r>
              <a:rPr lang="en-US" kern="1200" dirty="0">
                <a:ea typeface="+mn-ea"/>
                <a:sym typeface="Arial"/>
              </a:rPr>
              <a:t>The flood model (surge) calculates losses on the census block level: in a combined hurricane/flood model the hurricane wind model will calculate losses on the block level. </a:t>
            </a:r>
          </a:p>
          <a:p>
            <a:pPr marL="254000" lvl="1" indent="-254000" fontAlgn="auto">
              <a:spcBef>
                <a:spcPct val="100000"/>
              </a:spcBef>
              <a:buSzPct val="99000"/>
              <a:buFont typeface="Arial"/>
              <a:buChar char="•"/>
              <a:tabLst/>
            </a:pPr>
            <a:r>
              <a:rPr lang="en-US" kern="1200" dirty="0">
                <a:ea typeface="+mn-ea"/>
                <a:sym typeface="Arial"/>
              </a:rPr>
              <a:t>Combined losses can only be calculated on the GBS inventory: user-defined facilities and site-specific facilities cannot be analyzed using the combined analysis. </a:t>
            </a:r>
            <a:endParaRPr lang="en-US" kern="1200" dirty="0">
              <a:sym typeface="Arial"/>
            </a:endParaRPr>
          </a:p>
          <a:p>
            <a:pPr>
              <a:spcBef>
                <a:spcPct val="100000"/>
              </a:spcBef>
              <a:buSzPct val="99000"/>
            </a:pPr>
            <a:r>
              <a:rPr lang="en-US" kern="1200" dirty="0">
                <a:sym typeface="Arial"/>
              </a:rPr>
              <a:t> NOTE: The Set Optimization option is only available in flood/hurricane regions. If you are not interested in combined surge/wind, select this to run the hurricane model at the tract level (faster).</a:t>
            </a:r>
            <a:endParaRPr lang="en-US" dirty="0"/>
          </a:p>
        </p:txBody>
      </p:sp>
      <p:pic>
        <p:nvPicPr>
          <p:cNvPr id="9" name="Content Placeholder 8" descr="A screen shot of the Analysis menu in HAzus open to reveal that the Optimized Analysis Mode is set to &quot;Off.&quot;">
            <a:extLst>
              <a:ext uri="{FF2B5EF4-FFF2-40B4-BE49-F238E27FC236}">
                <a16:creationId xmlns:a16="http://schemas.microsoft.com/office/drawing/2014/main" id="{85069DFA-B334-4AC8-9EF1-736561BECAD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10179" y="1930968"/>
            <a:ext cx="3438442" cy="3005588"/>
          </a:xfrm>
          <a:prstGeom prst="rect">
            <a:avLst/>
          </a:prstGeom>
        </p:spPr>
      </p:pic>
      <p:sp>
        <p:nvSpPr>
          <p:cNvPr id="10" name="Slide Number Placeholder 9">
            <a:extLst>
              <a:ext uri="{FF2B5EF4-FFF2-40B4-BE49-F238E27FC236}">
                <a16:creationId xmlns:a16="http://schemas.microsoft.com/office/drawing/2014/main" id="{CBC131C6-47AA-444F-92F1-496F4343B621}"/>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42</a:t>
            </a:fld>
            <a:endParaRPr lang="en-US"/>
          </a:p>
        </p:txBody>
      </p:sp>
    </p:spTree>
    <p:extLst>
      <p:ext uri="{BB962C8B-B14F-4D97-AF65-F5344CB8AC3E}">
        <p14:creationId xmlns:p14="http://schemas.microsoft.com/office/powerpoint/2010/main" val="1684903055"/>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Wind-Only Economic Loss Table</a:t>
            </a:r>
          </a:p>
        </p:txBody>
      </p:sp>
      <p:pic>
        <p:nvPicPr>
          <p:cNvPr id="6" name="Content Placeholder 5" descr="Screen shot of the Results menu as well as the Building Economic Loss sub-menu; Screen shot of the Building Economic Loss By Occupancy window with the Direct Economic Loss tab selected.">
            <a:extLst>
              <a:ext uri="{FF2B5EF4-FFF2-40B4-BE49-F238E27FC236}">
                <a16:creationId xmlns:a16="http://schemas.microsoft.com/office/drawing/2014/main" id="{80582726-075C-4A47-917A-DF0DDFF0EB4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349224"/>
            <a:ext cx="8229600" cy="4084939"/>
          </a:xfrm>
          <a:prstGeom prst="rect">
            <a:avLst/>
          </a:prstGeom>
        </p:spPr>
      </p:pic>
      <p:sp>
        <p:nvSpPr>
          <p:cNvPr id="7" name="Slide Number Placeholder 6">
            <a:extLst>
              <a:ext uri="{FF2B5EF4-FFF2-40B4-BE49-F238E27FC236}">
                <a16:creationId xmlns:a16="http://schemas.microsoft.com/office/drawing/2014/main" id="{FC21B299-0BEE-4482-A77A-105B1EA3AADB}"/>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43</a:t>
            </a:fld>
            <a:endParaRPr lang="en-US"/>
          </a:p>
        </p:txBody>
      </p:sp>
    </p:spTree>
    <p:extLst>
      <p:ext uri="{BB962C8B-B14F-4D97-AF65-F5344CB8AC3E}">
        <p14:creationId xmlns:p14="http://schemas.microsoft.com/office/powerpoint/2010/main" val="919845212"/>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Combined Wind &amp; Flood Loss Table</a:t>
            </a:r>
          </a:p>
        </p:txBody>
      </p:sp>
      <p:pic>
        <p:nvPicPr>
          <p:cNvPr id="6" name="Content Placeholder 5" descr="Screen shot of the Results menu with Combined Wind and Flood Loss high lighted; Screen shot of the Building Economic Loss By Occupancy for Combined Wind and Flood window with the Direct Economic Loss tab selected.">
            <a:extLst>
              <a:ext uri="{FF2B5EF4-FFF2-40B4-BE49-F238E27FC236}">
                <a16:creationId xmlns:a16="http://schemas.microsoft.com/office/drawing/2014/main" id="{9FD0BA2E-490D-434A-A376-8EB94329EC0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145853"/>
            <a:ext cx="8229600" cy="4491681"/>
          </a:xfrm>
          <a:prstGeom prst="rect">
            <a:avLst/>
          </a:prstGeom>
        </p:spPr>
      </p:pic>
      <p:sp>
        <p:nvSpPr>
          <p:cNvPr id="7" name="Slide Number Placeholder 6">
            <a:extLst>
              <a:ext uri="{FF2B5EF4-FFF2-40B4-BE49-F238E27FC236}">
                <a16:creationId xmlns:a16="http://schemas.microsoft.com/office/drawing/2014/main" id="{3CD6EF2D-77E0-4DC3-89B3-90EECC63C358}"/>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44</a:t>
            </a:fld>
            <a:endParaRPr lang="en-US"/>
          </a:p>
        </p:txBody>
      </p:sp>
    </p:spTree>
    <p:extLst>
      <p:ext uri="{BB962C8B-B14F-4D97-AF65-F5344CB8AC3E}">
        <p14:creationId xmlns:p14="http://schemas.microsoft.com/office/powerpoint/2010/main" val="3240018434"/>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Combined Wind &amp; Flood Loss Table</a:t>
            </a:r>
          </a:p>
        </p:txBody>
      </p:sp>
      <p:pic>
        <p:nvPicPr>
          <p:cNvPr id="6" name="Content Placeholder 5" descr="Screen shot of the Results menu with the Combined Wind and Surge Loss sub-menu high lighted; Screen shot of the Building Economic Loss By Occupancy for Combined Wind and Flood window with the Direct Economic Loss tab selected.">
            <a:extLst>
              <a:ext uri="{FF2B5EF4-FFF2-40B4-BE49-F238E27FC236}">
                <a16:creationId xmlns:a16="http://schemas.microsoft.com/office/drawing/2014/main" id="{0F2FADC4-2955-4890-8F9F-E044AFE5DC3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459797"/>
            <a:ext cx="8229600" cy="3863794"/>
          </a:xfrm>
          <a:prstGeom prst="rect">
            <a:avLst/>
          </a:prstGeom>
        </p:spPr>
      </p:pic>
      <p:sp>
        <p:nvSpPr>
          <p:cNvPr id="7" name="Slide Number Placeholder 6">
            <a:extLst>
              <a:ext uri="{FF2B5EF4-FFF2-40B4-BE49-F238E27FC236}">
                <a16:creationId xmlns:a16="http://schemas.microsoft.com/office/drawing/2014/main" id="{95F2577C-3F45-49BC-96BC-A6F00A67C792}"/>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45</a:t>
            </a:fld>
            <a:endParaRPr lang="en-US"/>
          </a:p>
        </p:txBody>
      </p:sp>
    </p:spTree>
    <p:extLst>
      <p:ext uri="{BB962C8B-B14F-4D97-AF65-F5344CB8AC3E}">
        <p14:creationId xmlns:p14="http://schemas.microsoft.com/office/powerpoint/2010/main" val="1564409387"/>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Combined Loss Summary Report</a:t>
            </a:r>
          </a:p>
        </p:txBody>
      </p:sp>
      <p:pic>
        <p:nvPicPr>
          <p:cNvPr id="6" name="Content Placeholder 5" descr="Screen shot of a Combined Wind and Flood Direct Economic Losses For Buildings as accessed by the Results menu.">
            <a:extLst>
              <a:ext uri="{FF2B5EF4-FFF2-40B4-BE49-F238E27FC236}">
                <a16:creationId xmlns:a16="http://schemas.microsoft.com/office/drawing/2014/main" id="{2807D5A2-6D32-4974-8F08-6773A83760B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217091"/>
            <a:ext cx="8229600" cy="4349205"/>
          </a:xfrm>
          <a:prstGeom prst="rect">
            <a:avLst/>
          </a:prstGeom>
        </p:spPr>
      </p:pic>
      <p:sp>
        <p:nvSpPr>
          <p:cNvPr id="7" name="Slide Number Placeholder 6">
            <a:extLst>
              <a:ext uri="{FF2B5EF4-FFF2-40B4-BE49-F238E27FC236}">
                <a16:creationId xmlns:a16="http://schemas.microsoft.com/office/drawing/2014/main" id="{4ED369A9-06F5-4075-A502-83F71F3B0CEF}"/>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46</a:t>
            </a:fld>
            <a:endParaRPr lang="en-US"/>
          </a:p>
        </p:txBody>
      </p:sp>
    </p:spTree>
    <p:extLst>
      <p:ext uri="{BB962C8B-B14F-4D97-AF65-F5344CB8AC3E}">
        <p14:creationId xmlns:p14="http://schemas.microsoft.com/office/powerpoint/2010/main" val="3655778253"/>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10.3: Surge Menu</a:t>
            </a:r>
          </a:p>
        </p:txBody>
      </p:sp>
      <p:sp>
        <p:nvSpPr>
          <p:cNvPr id="3" name="Content Placeholder 2">
            <a:extLst>
              <a:ext uri="{FF2B5EF4-FFF2-40B4-BE49-F238E27FC236}">
                <a16:creationId xmlns:a16="http://schemas.microsoft.com/office/drawing/2014/main" id="{F98F157D-AC46-41E9-945B-34CFA5A366AB}"/>
              </a:ext>
            </a:extLst>
          </p:cNvPr>
          <p:cNvSpPr>
            <a:spLocks noGrp="1"/>
          </p:cNvSpPr>
          <p:nvPr>
            <p:ph idx="1"/>
          </p:nvPr>
        </p:nvSpPr>
        <p:spPr/>
        <p:txBody>
          <a:bodyPr/>
          <a:lstStyle/>
          <a:p>
            <a:pPr fontAlgn="auto">
              <a:spcBef>
                <a:spcPct val="100000"/>
              </a:spcBef>
              <a:buSzPct val="99000"/>
              <a:tabLst/>
            </a:pPr>
            <a:r>
              <a:rPr lang="en-US" kern="1200">
                <a:sym typeface="Arial"/>
              </a:rPr>
              <a:t> Goals:</a:t>
            </a:r>
          </a:p>
          <a:p>
            <a:pPr marL="254000" lvl="1" indent="-254000" fontAlgn="auto">
              <a:spcBef>
                <a:spcPct val="100000"/>
              </a:spcBef>
              <a:buSzPct val="99000"/>
              <a:buFont typeface="Arial"/>
              <a:buChar char="•"/>
              <a:tabLst/>
            </a:pPr>
            <a:r>
              <a:rPr lang="en-US" kern="1200">
                <a:ea typeface="+mn-ea"/>
                <a:sym typeface="Arial"/>
              </a:rPr>
              <a:t>Explore the Surge menu items in the hurricane model and flood model. Discuss the reports and tables from the combined losses.</a:t>
            </a:r>
          </a:p>
          <a:p>
            <a:pPr>
              <a:spcBef>
                <a:spcPct val="100000"/>
              </a:spcBef>
              <a:buSzPct val="99000"/>
            </a:pPr>
            <a:r>
              <a:rPr lang="en-US" kern="1200">
                <a:sym typeface="Arial"/>
              </a:rPr>
              <a:t>Time: 45 Minutes</a:t>
            </a:r>
            <a:endParaRPr lang="en-US"/>
          </a:p>
        </p:txBody>
      </p:sp>
      <p:sp>
        <p:nvSpPr>
          <p:cNvPr id="6" name="Slide Number Placeholder 5">
            <a:extLst>
              <a:ext uri="{FF2B5EF4-FFF2-40B4-BE49-F238E27FC236}">
                <a16:creationId xmlns:a16="http://schemas.microsoft.com/office/drawing/2014/main" id="{149F89A4-993C-4D13-A676-62F44EA96806}"/>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47</a:t>
            </a:fld>
            <a:endParaRPr lang="en-US"/>
          </a:p>
        </p:txBody>
      </p:sp>
    </p:spTree>
    <p:extLst>
      <p:ext uri="{BB962C8B-B14F-4D97-AF65-F5344CB8AC3E}">
        <p14:creationId xmlns:p14="http://schemas.microsoft.com/office/powerpoint/2010/main" val="295331898"/>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Exercise 10.3: Tasks</a:t>
            </a:r>
            <a:endParaRPr lang="en-US"/>
          </a:p>
        </p:txBody>
      </p:sp>
      <p:sp>
        <p:nvSpPr>
          <p:cNvPr id="3" name="Content Placeholder 2">
            <a:extLst>
              <a:ext uri="{FF2B5EF4-FFF2-40B4-BE49-F238E27FC236}">
                <a16:creationId xmlns:a16="http://schemas.microsoft.com/office/drawing/2014/main" id="{E9EFA206-08AE-4E13-BD7E-D74CDD631754}"/>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Define User Data   </a:t>
            </a:r>
          </a:p>
          <a:p>
            <a:pPr fontAlgn="auto">
              <a:spcBef>
                <a:spcPct val="100000"/>
              </a:spcBef>
              <a:spcAft>
                <a:spcPts val="0"/>
              </a:spcAft>
              <a:buSzPct val="99000"/>
              <a:tabLst/>
            </a:pPr>
            <a:r>
              <a:rPr lang="en-US" kern="1200">
                <a:sym typeface="Arial"/>
              </a:rPr>
              <a:t>Task 2: Create a New Scenario</a:t>
            </a:r>
          </a:p>
          <a:p>
            <a:pPr fontAlgn="auto">
              <a:spcBef>
                <a:spcPct val="100000"/>
              </a:spcBef>
              <a:spcAft>
                <a:spcPts val="0"/>
              </a:spcAft>
              <a:buSzPct val="99000"/>
              <a:tabLst/>
            </a:pPr>
            <a:r>
              <a:rPr lang="en-US" kern="1200">
                <a:sym typeface="Arial"/>
              </a:rPr>
              <a:t>Task 3: Run the Surge Analysis</a:t>
            </a:r>
          </a:p>
          <a:p>
            <a:pPr fontAlgn="auto">
              <a:spcBef>
                <a:spcPct val="100000"/>
              </a:spcBef>
              <a:spcAft>
                <a:spcPts val="0"/>
              </a:spcAft>
              <a:buSzPct val="99000"/>
              <a:tabLst/>
            </a:pPr>
            <a:r>
              <a:rPr lang="en-US" kern="1200">
                <a:sym typeface="Arial"/>
              </a:rPr>
              <a:t>Task 4: View Reports and Discuss Map Options</a:t>
            </a:r>
            <a:endParaRPr lang="en-US"/>
          </a:p>
        </p:txBody>
      </p:sp>
      <p:sp>
        <p:nvSpPr>
          <p:cNvPr id="6" name="Slide Number Placeholder 5">
            <a:extLst>
              <a:ext uri="{FF2B5EF4-FFF2-40B4-BE49-F238E27FC236}">
                <a16:creationId xmlns:a16="http://schemas.microsoft.com/office/drawing/2014/main" id="{7A0B0996-82CD-4956-B428-B6ECC51F1022}"/>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48</a:t>
            </a:fld>
            <a:endParaRPr lang="en-US"/>
          </a:p>
        </p:txBody>
      </p:sp>
    </p:spTree>
    <p:extLst>
      <p:ext uri="{BB962C8B-B14F-4D97-AF65-F5344CB8AC3E}">
        <p14:creationId xmlns:p14="http://schemas.microsoft.com/office/powerpoint/2010/main" val="201381102"/>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10: Review</a:t>
            </a:r>
          </a:p>
        </p:txBody>
      </p:sp>
      <p:sp>
        <p:nvSpPr>
          <p:cNvPr id="3" name="Content Placeholder 2">
            <a:extLst>
              <a:ext uri="{FF2B5EF4-FFF2-40B4-BE49-F238E27FC236}">
                <a16:creationId xmlns:a16="http://schemas.microsoft.com/office/drawing/2014/main" id="{33CDFA63-5ACB-4127-832B-2FE590AD05B2}"/>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causes of a storm surge?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a:t>
            </a:r>
            <a:r>
              <a:rPr lang="en-US" kern="1200" dirty="0" err="1">
                <a:ea typeface="+mn-ea"/>
                <a:sym typeface="Arial"/>
              </a:rPr>
              <a:t>Hazus</a:t>
            </a:r>
            <a:r>
              <a:rPr lang="en-US" kern="1200" dirty="0">
                <a:ea typeface="+mn-ea"/>
                <a:sym typeface="Arial"/>
              </a:rPr>
              <a:t> surge model components?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is the procedure for running a hurricane surge in </a:t>
            </a:r>
            <a:r>
              <a:rPr lang="en-US" kern="1200" dirty="0" err="1">
                <a:ea typeface="+mn-ea"/>
                <a:sym typeface="Arial"/>
              </a:rPr>
              <a:t>Hazus</a:t>
            </a:r>
            <a:r>
              <a:rPr lang="en-US" kern="1200" dirty="0">
                <a:ea typeface="+mn-ea"/>
                <a:sym typeface="Arial"/>
              </a:rPr>
              <a:t>?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How do the hurricane and flood model damage and loss analyses differ (not combined)? </a:t>
            </a:r>
            <a:endParaRPr lang="en-US" dirty="0"/>
          </a:p>
        </p:txBody>
      </p:sp>
      <p:sp>
        <p:nvSpPr>
          <p:cNvPr id="6" name="Slide Number Placeholder 5">
            <a:extLst>
              <a:ext uri="{FF2B5EF4-FFF2-40B4-BE49-F238E27FC236}">
                <a16:creationId xmlns:a16="http://schemas.microsoft.com/office/drawing/2014/main" id="{B8C1B222-1BC4-4983-B0AC-22D4F2FB36FC}"/>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49</a:t>
            </a:fld>
            <a:endParaRPr lang="en-US"/>
          </a:p>
        </p:txBody>
      </p:sp>
    </p:spTree>
    <p:extLst>
      <p:ext uri="{BB962C8B-B14F-4D97-AF65-F5344CB8AC3E}">
        <p14:creationId xmlns:p14="http://schemas.microsoft.com/office/powerpoint/2010/main" val="152634811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What Causes a Storm Surge?</a:t>
            </a:r>
          </a:p>
        </p:txBody>
      </p:sp>
      <p:pic>
        <p:nvPicPr>
          <p:cNvPr id="6" name="Content Placeholder 5" descr="An image with an arrow point to the right to show storm motion and a diagram of a hurricane including the eye. It shows wind driven surge occuring on top of pressure driven surge.">
            <a:extLst>
              <a:ext uri="{FF2B5EF4-FFF2-40B4-BE49-F238E27FC236}">
                <a16:creationId xmlns:a16="http://schemas.microsoft.com/office/drawing/2014/main" id="{6AE49592-9268-4EF5-A9A2-A8764E72BCA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245394"/>
            <a:ext cx="6553200" cy="4292600"/>
          </a:xfrm>
          <a:prstGeom prst="rect">
            <a:avLst/>
          </a:prstGeom>
        </p:spPr>
      </p:pic>
      <p:sp>
        <p:nvSpPr>
          <p:cNvPr id="7" name="Slide Number Placeholder 6">
            <a:extLst>
              <a:ext uri="{FF2B5EF4-FFF2-40B4-BE49-F238E27FC236}">
                <a16:creationId xmlns:a16="http://schemas.microsoft.com/office/drawing/2014/main" id="{F4C0F0A6-79DD-4902-9B65-D8A320E3AF6B}"/>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5</a:t>
            </a:fld>
            <a:endParaRPr lang="en-US"/>
          </a:p>
        </p:txBody>
      </p:sp>
    </p:spTree>
    <p:extLst>
      <p:ext uri="{BB962C8B-B14F-4D97-AF65-F5344CB8AC3E}">
        <p14:creationId xmlns:p14="http://schemas.microsoft.com/office/powerpoint/2010/main" val="3102302795"/>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CDC809CE-B1C6-424E-88A3-AE11BF50E59E}"/>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49C107B4-7E20-4F39-80DE-ED9BE6E30D04}"/>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50</a:t>
            </a:fld>
            <a:endParaRPr lang="en-US"/>
          </a:p>
        </p:txBody>
      </p:sp>
    </p:spTree>
    <p:extLst>
      <p:ext uri="{BB962C8B-B14F-4D97-AF65-F5344CB8AC3E}">
        <p14:creationId xmlns:p14="http://schemas.microsoft.com/office/powerpoint/2010/main" val="370225538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Factors Influencing a Surge's Size</a:t>
            </a:r>
          </a:p>
        </p:txBody>
      </p:sp>
      <p:sp>
        <p:nvSpPr>
          <p:cNvPr id="3" name="Content Placeholder 2">
            <a:extLst>
              <a:ext uri="{FF2B5EF4-FFF2-40B4-BE49-F238E27FC236}">
                <a16:creationId xmlns:a16="http://schemas.microsoft.com/office/drawing/2014/main" id="{35EB1B32-98F1-4EB8-9321-FB842C1A1927}"/>
              </a:ext>
            </a:extLst>
          </p:cNvPr>
          <p:cNvSpPr>
            <a:spLocks noGrp="1"/>
          </p:cNvSpPr>
          <p:nvPr>
            <p:ph sz="quarter" idx="13"/>
          </p:nvPr>
        </p:nvSpPr>
        <p:spPr/>
        <p:txBody>
          <a:bodyPr>
            <a:normAutofit fontScale="92500" lnSpcReduction="10000"/>
          </a:bodyPr>
          <a:lstStyle/>
          <a:p>
            <a:pPr marL="254000" lvl="1" indent="-254000" fontAlgn="auto">
              <a:spcBef>
                <a:spcPct val="100000"/>
              </a:spcBef>
              <a:spcAft>
                <a:spcPts val="0"/>
              </a:spcAft>
              <a:buSzPct val="99000"/>
              <a:buFont typeface="Arial"/>
              <a:buChar char="•"/>
              <a:tabLst/>
            </a:pPr>
            <a:r>
              <a:rPr lang="en-US" kern="1200" dirty="0">
                <a:ea typeface="+mn-ea"/>
                <a:sym typeface="Arial"/>
              </a:rPr>
              <a:t>Storm surge: abnormal rise of water generated by a storm, over and above the predicted astronomical tides </a:t>
            </a:r>
          </a:p>
          <a:p>
            <a:pPr marL="254000" lvl="1" indent="-254000" fontAlgn="auto">
              <a:spcBef>
                <a:spcPct val="100000"/>
              </a:spcBef>
              <a:spcAft>
                <a:spcPts val="0"/>
              </a:spcAft>
              <a:buSzPct val="99000"/>
              <a:buFont typeface="Arial"/>
              <a:buChar char="•"/>
              <a:tabLst/>
            </a:pPr>
            <a:r>
              <a:rPr lang="en-US" kern="1200" dirty="0">
                <a:ea typeface="+mn-ea"/>
                <a:sym typeface="Arial"/>
              </a:rPr>
              <a:t>Storm tide: water level rise due to the combination of storm surge and the astronomical tide</a:t>
            </a:r>
            <a:endParaRPr lang="en-US" dirty="0"/>
          </a:p>
        </p:txBody>
      </p:sp>
      <p:pic>
        <p:nvPicPr>
          <p:cNvPr id="8" name="Content Placeholder 7" descr="An illustrated graphic of a cross section of a coastal environment with a wave surge approaching. There are measurements and markers for mean sea level, high tide at 2 ft higher than mean sea level, surge at 15 ft above mean sea level, and storm tide at 17 ft above mean sea level.">
            <a:extLst>
              <a:ext uri="{FF2B5EF4-FFF2-40B4-BE49-F238E27FC236}">
                <a16:creationId xmlns:a16="http://schemas.microsoft.com/office/drawing/2014/main" id="{29975287-63BA-4400-AB2E-E518FBC2592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392927" y="3471863"/>
            <a:ext cx="6358145" cy="2233612"/>
          </a:xfrm>
          <a:prstGeom prst="rect">
            <a:avLst/>
          </a:prstGeom>
        </p:spPr>
      </p:pic>
      <p:sp>
        <p:nvSpPr>
          <p:cNvPr id="9" name="Slide Number Placeholder 8">
            <a:extLst>
              <a:ext uri="{FF2B5EF4-FFF2-40B4-BE49-F238E27FC236}">
                <a16:creationId xmlns:a16="http://schemas.microsoft.com/office/drawing/2014/main" id="{CF1A7391-7F32-47A7-A712-9F1C588B67B6}"/>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6</a:t>
            </a:fld>
            <a:endParaRPr lang="en-US"/>
          </a:p>
        </p:txBody>
      </p:sp>
    </p:spTree>
    <p:extLst>
      <p:ext uri="{BB962C8B-B14F-4D97-AF65-F5344CB8AC3E}">
        <p14:creationId xmlns:p14="http://schemas.microsoft.com/office/powerpoint/2010/main" val="121218946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Factors Influencing a Surge's Size</a:t>
            </a:r>
          </a:p>
        </p:txBody>
      </p:sp>
      <p:sp>
        <p:nvSpPr>
          <p:cNvPr id="3" name="Content Placeholder 2">
            <a:extLst>
              <a:ext uri="{FF2B5EF4-FFF2-40B4-BE49-F238E27FC236}">
                <a16:creationId xmlns:a16="http://schemas.microsoft.com/office/drawing/2014/main" id="{6847F1F4-3F78-4EAE-9AF3-3BB41D1A27DF}"/>
              </a:ext>
            </a:extLst>
          </p:cNvPr>
          <p:cNvSpPr>
            <a:spLocks noGrp="1"/>
          </p:cNvSpPr>
          <p:nvPr>
            <p:ph sz="quarter" idx="13"/>
          </p:nvPr>
        </p:nvSpPr>
        <p:spPr/>
        <p:txBody>
          <a:bodyPr/>
          <a:lstStyle/>
          <a:p>
            <a:pPr marL="254000" lvl="1" indent="-254000">
              <a:spcBef>
                <a:spcPct val="100000"/>
              </a:spcBef>
              <a:buSzPct val="99000"/>
            </a:pPr>
            <a:r>
              <a:rPr lang="en-US" kern="1200" dirty="0">
                <a:sym typeface="Arial"/>
              </a:rPr>
              <a:t>Wave breaking can increase the height of the surge and is dependent on the continental shelf. </a:t>
            </a:r>
            <a:endParaRPr lang="en-US" dirty="0"/>
          </a:p>
        </p:txBody>
      </p:sp>
      <p:pic>
        <p:nvPicPr>
          <p:cNvPr id="8" name="Content Placeholder 7" descr="Two illustrations showing different slopes of the continental shelf and how it affects storm surge. A shallower continental shelf allows for a higher storm surge while a sufficiently steep continental shelf may completely prevent a storm surge from affecting buildings.">
            <a:extLst>
              <a:ext uri="{FF2B5EF4-FFF2-40B4-BE49-F238E27FC236}">
                <a16:creationId xmlns:a16="http://schemas.microsoft.com/office/drawing/2014/main" id="{BCADEC88-DE72-4893-BB2A-52630A83C13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376362"/>
            <a:ext cx="4114800" cy="4114800"/>
          </a:xfrm>
          <a:prstGeom prst="rect">
            <a:avLst/>
          </a:prstGeom>
        </p:spPr>
      </p:pic>
      <p:sp>
        <p:nvSpPr>
          <p:cNvPr id="9" name="Slide Number Placeholder 8">
            <a:extLst>
              <a:ext uri="{FF2B5EF4-FFF2-40B4-BE49-F238E27FC236}">
                <a16:creationId xmlns:a16="http://schemas.microsoft.com/office/drawing/2014/main" id="{B7565889-DB48-42B3-8F94-E324F4564489}"/>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7</a:t>
            </a:fld>
            <a:endParaRPr lang="en-US"/>
          </a:p>
        </p:txBody>
      </p:sp>
    </p:spTree>
    <p:extLst>
      <p:ext uri="{BB962C8B-B14F-4D97-AF65-F5344CB8AC3E}">
        <p14:creationId xmlns:p14="http://schemas.microsoft.com/office/powerpoint/2010/main" val="27637892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Factors Influencing a Surge's Size</a:t>
            </a:r>
          </a:p>
        </p:txBody>
      </p:sp>
      <p:sp>
        <p:nvSpPr>
          <p:cNvPr id="3" name="Content Placeholder 2">
            <a:extLst>
              <a:ext uri="{FF2B5EF4-FFF2-40B4-BE49-F238E27FC236}">
                <a16:creationId xmlns:a16="http://schemas.microsoft.com/office/drawing/2014/main" id="{2FBDA4AE-13F2-467A-B9EA-2EB0ED560718}"/>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n-US" kern="1200" dirty="0">
                <a:sym typeface="Arial"/>
              </a:rPr>
              <a:t>Wind and Storm Motion </a:t>
            </a:r>
          </a:p>
          <a:p>
            <a:pPr marL="254000" lvl="1" indent="-254000" fontAlgn="auto">
              <a:spcBef>
                <a:spcPct val="100000"/>
              </a:spcBef>
              <a:spcAft>
                <a:spcPts val="0"/>
              </a:spcAft>
              <a:buSzPct val="99000"/>
              <a:buFont typeface="Arial"/>
              <a:buChar char="•"/>
              <a:tabLst/>
            </a:pPr>
            <a:r>
              <a:rPr lang="en-US" kern="1200" dirty="0">
                <a:ea typeface="+mn-ea"/>
                <a:sym typeface="Arial"/>
              </a:rPr>
              <a:t>Strongest winds and thus highest surge (without coastline effects) occur in the right - front quadrant of hurricane </a:t>
            </a:r>
          </a:p>
          <a:p>
            <a:pPr marL="254000" lvl="1" indent="-254000" fontAlgn="auto">
              <a:spcBef>
                <a:spcPct val="100000"/>
              </a:spcBef>
              <a:spcAft>
                <a:spcPts val="0"/>
              </a:spcAft>
              <a:buSzPct val="99000"/>
              <a:buFont typeface="Arial"/>
              <a:buChar char="•"/>
              <a:tabLst/>
            </a:pPr>
            <a:r>
              <a:rPr lang="en-US" kern="1200" dirty="0">
                <a:ea typeface="+mn-ea"/>
                <a:sym typeface="Arial"/>
              </a:rPr>
              <a:t>Here the forward speed of the hurricane is added to the rotational winds of the hurricane to achieve the highest wind speeds</a:t>
            </a:r>
            <a:endParaRPr lang="en-US" dirty="0"/>
          </a:p>
        </p:txBody>
      </p:sp>
      <p:pic>
        <p:nvPicPr>
          <p:cNvPr id="8" name="Content Placeholder 7" descr="A satellite image of Celia divided into quadrants. The front, Back, Right, and Left sides of the storm are labeled, as well as the counter-clockwise rotation of the storm.">
            <a:extLst>
              <a:ext uri="{FF2B5EF4-FFF2-40B4-BE49-F238E27FC236}">
                <a16:creationId xmlns:a16="http://schemas.microsoft.com/office/drawing/2014/main" id="{06CF733F-DE52-4439-AA24-1EEE47AC91B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24586"/>
            <a:ext cx="4114800" cy="4018352"/>
          </a:xfrm>
          <a:prstGeom prst="rect">
            <a:avLst/>
          </a:prstGeom>
        </p:spPr>
      </p:pic>
      <p:sp>
        <p:nvSpPr>
          <p:cNvPr id="9" name="Slide Number Placeholder 8">
            <a:extLst>
              <a:ext uri="{FF2B5EF4-FFF2-40B4-BE49-F238E27FC236}">
                <a16:creationId xmlns:a16="http://schemas.microsoft.com/office/drawing/2014/main" id="{B8B16205-E74B-4889-88EA-AAC78343F4EB}"/>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8</a:t>
            </a:fld>
            <a:endParaRPr lang="en-US"/>
          </a:p>
        </p:txBody>
      </p:sp>
    </p:spTree>
    <p:extLst>
      <p:ext uri="{BB962C8B-B14F-4D97-AF65-F5344CB8AC3E}">
        <p14:creationId xmlns:p14="http://schemas.microsoft.com/office/powerpoint/2010/main" val="132228729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Storm Surge Dynamics</a:t>
            </a:r>
          </a:p>
        </p:txBody>
      </p:sp>
      <p:graphicFrame>
        <p:nvGraphicFramePr>
          <p:cNvPr id="5" name="Table 4"/>
          <p:cNvGraphicFramePr>
            <a:graphicFrameLocks noGrp="1"/>
          </p:cNvGraphicFramePr>
          <p:nvPr>
            <p:extLst>
              <p:ext uri="{D42A27DB-BD31-4B8C-83A1-F6EECF244321}">
                <p14:modId xmlns:p14="http://schemas.microsoft.com/office/powerpoint/2010/main" val="3782988414"/>
              </p:ext>
            </p:extLst>
          </p:nvPr>
        </p:nvGraphicFramePr>
        <p:xfrm>
          <a:off x="457199" y="2908912"/>
          <a:ext cx="8229600" cy="2651760"/>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914400">
                <a:tc>
                  <a:txBody>
                    <a:bodyPr/>
                    <a:lstStyle/>
                    <a:p>
                      <a:pPr>
                        <a:buClrTx/>
                      </a:pPr>
                      <a:endParaRPr lang="en-US" sz="1800"/>
                    </a:p>
                  </a:txBody>
                  <a:tcPr/>
                </a:tc>
                <a:tc>
                  <a:txBody>
                    <a:bodyPr/>
                    <a:lstStyle/>
                    <a:p>
                      <a:pPr>
                        <a:buClrTx/>
                      </a:pPr>
                      <a:endParaRPr lang="en-US" sz="1800" dirty="0"/>
                    </a:p>
                  </a:txBody>
                  <a:tcPr/>
                </a:tc>
                <a:tc>
                  <a:txBody>
                    <a:bodyPr/>
                    <a:lstStyle/>
                    <a:p>
                      <a:pPr>
                        <a:buClrTx/>
                      </a:pPr>
                      <a:endParaRPr lang="en-US" sz="1800"/>
                    </a:p>
                  </a:txBody>
                  <a:tcPr/>
                </a:tc>
                <a:extLst>
                  <a:ext uri="{0D108BD9-81ED-4DB2-BD59-A6C34878D82A}">
                    <a16:rowId xmlns:a16="http://schemas.microsoft.com/office/drawing/2014/main" val="10000"/>
                  </a:ext>
                </a:extLst>
              </a:tr>
              <a:tr h="914400">
                <a:tc>
                  <a:txBody>
                    <a:bodyPr/>
                    <a:lstStyle/>
                    <a:p>
                      <a:pPr>
                        <a:buClrTx/>
                      </a:pPr>
                      <a:endParaRPr lang="en-US" sz="1800"/>
                    </a:p>
                  </a:txBody>
                  <a:tcPr/>
                </a:tc>
                <a:tc>
                  <a:txBody>
                    <a:bodyPr/>
                    <a:lstStyle/>
                    <a:p>
                      <a:pPr lvl="0" algn="ctr">
                        <a:spcBef>
                          <a:spcPct val="10303"/>
                        </a:spcBef>
                        <a:buClrTx/>
                      </a:pPr>
                      <a:r>
                        <a:rPr lang="en-US" sz="1800">
                          <a:solidFill>
                            <a:srgbClr val="000066"/>
                          </a:solidFill>
                          <a:sym typeface="Arial"/>
                        </a:rPr>
                        <a:t>     </a:t>
                      </a:r>
                    </a:p>
                    <a:p>
                      <a:pPr lvl="0">
                        <a:spcBef>
                          <a:spcPct val="100000"/>
                        </a:spcBef>
                        <a:buClrTx/>
                      </a:pPr>
                      <a:r>
                        <a:rPr lang="en-US" sz="1800">
                          <a:solidFill>
                            <a:srgbClr val="000066"/>
                          </a:solidFill>
                          <a:sym typeface="Arial"/>
                        </a:rPr>
                        <a:t>The hurricane’s surface winds push against the water, and water from below moves upward to replace the displaced water. </a:t>
                      </a:r>
                      <a:endParaRPr lang="en-US" sz="1800">
                        <a:solidFill>
                          <a:srgbClr val="000066"/>
                        </a:solidFill>
                      </a:endParaRPr>
                    </a:p>
                  </a:txBody>
                  <a:tcPr/>
                </a:tc>
                <a:tc>
                  <a:txBody>
                    <a:bodyPr/>
                    <a:lstStyle/>
                    <a:p>
                      <a:pPr lvl="0" algn="ctr">
                        <a:spcBef>
                          <a:spcPct val="10303"/>
                        </a:spcBef>
                        <a:buClrTx/>
                      </a:pPr>
                      <a:r>
                        <a:rPr lang="en-US" sz="1800" dirty="0">
                          <a:solidFill>
                            <a:srgbClr val="000066"/>
                          </a:solidFill>
                          <a:sym typeface="Arial"/>
                        </a:rPr>
                        <a:t>     </a:t>
                      </a:r>
                    </a:p>
                    <a:p>
                      <a:pPr lvl="0" algn="l">
                        <a:spcBef>
                          <a:spcPct val="100000"/>
                        </a:spcBef>
                        <a:buClrTx/>
                      </a:pPr>
                      <a:r>
                        <a:rPr lang="en-US" sz="1800" dirty="0">
                          <a:solidFill>
                            <a:srgbClr val="000066"/>
                          </a:solidFill>
                          <a:sym typeface="Arial"/>
                        </a:rPr>
                        <a:t>The bulge of water and current slam into the continental shelf and are forced upward and inward. </a:t>
                      </a:r>
                      <a:endParaRPr lang="en-US" sz="1800" dirty="0">
                        <a:solidFill>
                          <a:srgbClr val="000066"/>
                        </a:solidFill>
                      </a:endParaRPr>
                    </a:p>
                  </a:txBody>
                  <a:tcPr/>
                </a:tc>
                <a:extLst>
                  <a:ext uri="{0D108BD9-81ED-4DB2-BD59-A6C34878D82A}">
                    <a16:rowId xmlns:a16="http://schemas.microsoft.com/office/drawing/2014/main" val="10001"/>
                  </a:ext>
                </a:extLst>
              </a:tr>
            </a:tbl>
          </a:graphicData>
        </a:graphic>
      </p:graphicFrame>
      <p:pic>
        <p:nvPicPr>
          <p:cNvPr id="6" name="Picture 5" descr="A graphic illustrating how hurricane winds push against the water surface and displace water in the riection it is pushing. This causes water from below the surface to rise to replace the displaced wat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4563" y="1183999"/>
            <a:ext cx="2456237" cy="3009955"/>
          </a:xfrm>
          <a:prstGeom prst="rect">
            <a:avLst/>
          </a:prstGeom>
        </p:spPr>
      </p:pic>
      <p:pic>
        <p:nvPicPr>
          <p:cNvPr id="8" name="Content Placeholder 7" descr="A graphic illustrating how wind-created storm surge will build above the mean sea level as it approaches the coast and ascends the continental shelf. Based on the motion illustrated in the previous graphic, the water is forced upwards and inwards and water from below the surface continues the cycle of filling in for the displaced water.">
            <a:extLst>
              <a:ext uri="{FF2B5EF4-FFF2-40B4-BE49-F238E27FC236}">
                <a16:creationId xmlns:a16="http://schemas.microsoft.com/office/drawing/2014/main" id="{9203E613-84ED-417A-AE70-D3ADEDF8A08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83202" y="1183999"/>
            <a:ext cx="2456237" cy="3009955"/>
          </a:xfrm>
          <a:prstGeom prst="rect">
            <a:avLst/>
          </a:prstGeom>
        </p:spPr>
      </p:pic>
      <p:sp>
        <p:nvSpPr>
          <p:cNvPr id="9" name="Slide Number Placeholder 8">
            <a:extLst>
              <a:ext uri="{FF2B5EF4-FFF2-40B4-BE49-F238E27FC236}">
                <a16:creationId xmlns:a16="http://schemas.microsoft.com/office/drawing/2014/main" id="{5F9BCBE7-9156-4261-B730-AB79B38A2FD3}"/>
              </a:ext>
            </a:extLst>
          </p:cNvPr>
          <p:cNvSpPr>
            <a:spLocks noGrp="1"/>
          </p:cNvSpPr>
          <p:nvPr>
            <p:ph type="sldNum" sz="quarter" idx="12"/>
          </p:nvPr>
        </p:nvSpPr>
        <p:spPr/>
        <p:txBody>
          <a:bodyPr/>
          <a:lstStyle/>
          <a:p>
            <a:pPr>
              <a:spcBef>
                <a:spcPts val="100"/>
              </a:spcBef>
              <a:buSzPct val="99000"/>
            </a:pPr>
            <a:fld id="{EF51CAAE-C6E1-4F83-8F5A-54048FA8B6A6}" type="slidenum">
              <a:rPr lang="en-US" smtClean="0"/>
              <a:pPr>
                <a:spcBef>
                  <a:spcPts val="100"/>
                </a:spcBef>
                <a:buSzPct val="99000"/>
              </a:pPr>
              <a:t>9</a:t>
            </a:fld>
            <a:endParaRPr lang="en-US"/>
          </a:p>
        </p:txBody>
      </p:sp>
    </p:spTree>
    <p:extLst>
      <p:ext uri="{BB962C8B-B14F-4D97-AF65-F5344CB8AC3E}">
        <p14:creationId xmlns:p14="http://schemas.microsoft.com/office/powerpoint/2010/main" val="505223105"/>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39608675-02F4-4DBE-AB76-7EE531238042}"/>
</file>

<file path=customXml/itemProps2.xml><?xml version="1.0" encoding="utf-8"?>
<ds:datastoreItem xmlns:ds="http://schemas.openxmlformats.org/officeDocument/2006/customXml" ds:itemID="{F16103D2-63CB-45A1-9FEC-607DEA695640}"/>
</file>

<file path=customXml/itemProps3.xml><?xml version="1.0" encoding="utf-8"?>
<ds:datastoreItem xmlns:ds="http://schemas.openxmlformats.org/officeDocument/2006/customXml" ds:itemID="{D95B8112-0797-4BAD-B974-7F88577F4582}"/>
</file>

<file path=customXml/itemProps4.xml><?xml version="1.0" encoding="utf-8"?>
<ds:datastoreItem xmlns:ds="http://schemas.openxmlformats.org/officeDocument/2006/customXml" ds:itemID="{5EBCAAC6-6E96-439C-8CDD-6B5AA03C027D}"/>
</file>

<file path=docProps/app.xml><?xml version="1.0" encoding="utf-8"?>
<Properties xmlns="http://schemas.openxmlformats.org/officeDocument/2006/extended-properties" xmlns:vt="http://schemas.openxmlformats.org/officeDocument/2006/docPropsVTypes">
  <Template>EMI_PPT_V7</Template>
  <TotalTime>0</TotalTime>
  <Words>2462</Words>
  <Application>Microsoft Office PowerPoint</Application>
  <PresentationFormat>On-screen Show (4:3)</PresentationFormat>
  <Paragraphs>431</Paragraphs>
  <Slides>50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50</vt:i4>
      </vt:variant>
    </vt:vector>
  </HeadingPairs>
  <TitlesOfParts>
    <vt:vector size="54" baseType="lpstr">
      <vt:lpstr>Arial</vt:lpstr>
      <vt:lpstr>Times New Roman</vt:lpstr>
      <vt:lpstr>Wingdings</vt:lpstr>
      <vt:lpstr>EMI_PPT</vt:lpstr>
      <vt:lpstr>Lesson 10: Hurricane Surge Model</vt:lpstr>
      <vt:lpstr>Lesson 10: Goal and Objectives</vt:lpstr>
      <vt:lpstr>Hurricane Scenario Definition Options</vt:lpstr>
      <vt:lpstr>Sources of Storm Surge</vt:lpstr>
      <vt:lpstr>What Causes a Storm Surge?</vt:lpstr>
      <vt:lpstr>Factors Influencing a Surge's Size</vt:lpstr>
      <vt:lpstr>Factors Influencing a Surge's Size</vt:lpstr>
      <vt:lpstr>Factors Influencing a Surge's Size</vt:lpstr>
      <vt:lpstr>Storm Surge Dynamics</vt:lpstr>
      <vt:lpstr>Coastline Effects and Surge Size</vt:lpstr>
      <vt:lpstr>Surge Demonstration</vt:lpstr>
      <vt:lpstr>Discussion 10.1: Storm Surge</vt:lpstr>
      <vt:lpstr>Hurricane Storm Surge Overview</vt:lpstr>
      <vt:lpstr>SLOSH</vt:lpstr>
      <vt:lpstr>SLOSH</vt:lpstr>
      <vt:lpstr>SLOSH Basins</vt:lpstr>
      <vt:lpstr>Domains in SWAN Runs</vt:lpstr>
      <vt:lpstr>SWAN</vt:lpstr>
      <vt:lpstr>Coupled Surge and Wave Modeling</vt:lpstr>
      <vt:lpstr>Overland Waves</vt:lpstr>
      <vt:lpstr>User Work Flow</vt:lpstr>
      <vt:lpstr>Activity 10.2: Hurricane Storm Surge </vt:lpstr>
      <vt:lpstr>Exercise 10.2: Tasks</vt:lpstr>
      <vt:lpstr>Coastal Surge Hazard Modeling Options</vt:lpstr>
      <vt:lpstr>Initial Water Level</vt:lpstr>
      <vt:lpstr>Flood Hazard Type and User Data</vt:lpstr>
      <vt:lpstr>Depth Grids</vt:lpstr>
      <vt:lpstr>Defining Topography</vt:lpstr>
      <vt:lpstr>Delineate Floodplain</vt:lpstr>
      <vt:lpstr>Surge Model</vt:lpstr>
      <vt:lpstr>Flood Depth-Damage Curves</vt:lpstr>
      <vt:lpstr>Depth-Damage Functions</vt:lpstr>
      <vt:lpstr>Viewing Depth Damage Curves</vt:lpstr>
      <vt:lpstr>Viewing Depth Damage Curves</vt:lpstr>
      <vt:lpstr>FEMA Flood Zone A</vt:lpstr>
      <vt:lpstr>FEMA Flood Zone V</vt:lpstr>
      <vt:lpstr>FEMA Flood Zone C</vt:lpstr>
      <vt:lpstr>GBS Flood Loss Estimation</vt:lpstr>
      <vt:lpstr>GBS Loss Estimation Methodology </vt:lpstr>
      <vt:lpstr>Combined Flood and Wind Losses</vt:lpstr>
      <vt:lpstr>Combined Flood and Wind Losses</vt:lpstr>
      <vt:lpstr>Combined Flood and Wind Losses</vt:lpstr>
      <vt:lpstr>Wind-Only Economic Loss Table</vt:lpstr>
      <vt:lpstr>Combined Wind &amp; Flood Loss Table</vt:lpstr>
      <vt:lpstr>Combined Wind &amp; Flood Loss Table</vt:lpstr>
      <vt:lpstr>Combined Loss Summary Report</vt:lpstr>
      <vt:lpstr>Exercise 10.3: Surge Menu</vt:lpstr>
      <vt:lpstr>Exercise 10.3: Tasks</vt:lpstr>
      <vt:lpstr>Lesson 10: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2020-08-06T12:50:40Z</dcterms:created>
  <dcterms:modified xsi:type="dcterms:W3CDTF">2020-08-07T17:39:00Z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