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rma75aSf5jJm+J8SncKCiw==" hashData="3QGno1csvkjaHzxBi+tp0Yvuep3USLEaOQRp9AVC/SJQeXklAY8ufQJnk9ZwKGQgg1RJCxf7QOdhvEIiaNGNdg=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17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6333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8901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4885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57629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1001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6497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73140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88430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81881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68147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998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5419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2924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62429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68834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2759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23285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10847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e Column TopBottom Top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88275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2057400"/>
            <a:ext cx="8229600" cy="36475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44232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7"/>
            <a:ext cx="13716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1905001" y="1153077"/>
            <a:ext cx="6781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46088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8"/>
            <a:ext cx="5943598" cy="455184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6400799" y="1153077"/>
            <a:ext cx="2286001" cy="45518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067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7"/>
            <a:ext cx="8229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fld id="{04A52E4D-AD8A-4B2E-A022-ADDD405BA693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 i="0" baseline="0" smtClean="0">
                <a:solidFill>
                  <a:srgbClr val="F4F8FE"/>
                </a:solidFill>
                <a:latin typeface="+mn-lt"/>
                <a:cs typeface="+mn-cs"/>
              </a:defRPr>
            </a:lvl1pPr>
          </a:lstStyle>
          <a:p>
            <a:fld id="{B761508C-9000-496D-9EA6-E37F886111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>
    <p:wipe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None/>
        <a:tabLst>
          <a:tab pos="401638" algn="l"/>
        </a:tabLst>
        <a:defRPr sz="2800" b="0" baseline="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2pPr>
      <a:lvl3pPr marL="9144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3pPr>
      <a:lvl4pPr marL="13716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4pPr>
      <a:lvl5pPr marL="21748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EMSM2S2\MyDocs$\jpeters9\Desktop\LOCAL%20Working\Exports\2020%20Exports\E0170\extracted\7429205241532574F3A01308003FCE5A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ma.gov/media-library/assets/documents/3293" TargetMode="External"/><Relationship Id="rId2" Type="http://schemas.openxmlformats.org/officeDocument/2006/relationships/hyperlink" Target="http://www.flash.org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Lesson 11: Mitigation Analysis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841500"/>
            <a:ext cx="7620000" cy="769441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 </a:t>
            </a:r>
            <a:r>
              <a:rPr lang="en-US" sz="2800">
                <a:effectLst/>
                <a:latin typeface="Arial"/>
                <a:cs typeface="Arial"/>
                <a:sym typeface="Arial"/>
              </a:rPr>
              <a:t> </a:t>
            </a:r>
            <a:endParaRPr lang="en-US" sz="2800">
              <a:latin typeface="Arial"/>
              <a:cs typeface="Arial"/>
              <a:sym typeface="Arial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</a:t>
            </a:r>
            <a:endParaRPr lang="en-US"/>
          </a:p>
        </p:txBody>
      </p:sp>
      <p:pic>
        <p:nvPicPr>
          <p:cNvPr id="7" name="Content Placeholder 6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C0DC3002-990A-4829-AB4E-4C0F435A43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428" y="2967884"/>
            <a:ext cx="2857143" cy="847619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3E3099-A933-4272-A9DE-669F13125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62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Secondary Water Resistance (SWR)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EDD59-332D-4607-9EBE-91FB90AECDD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Roof cover loss is likely.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SWR serves as backup in event of roof covering losses.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 dirty="0">
                <a:ea typeface="+mn-ea"/>
                <a:sym typeface="Arial"/>
              </a:rPr>
              <a:t>Self-adhering waterproof underlayment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 dirty="0">
                <a:ea typeface="+mn-ea"/>
                <a:sym typeface="Arial"/>
              </a:rPr>
              <a:t>Meets ASTM D 1970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</a:pPr>
            <a:r>
              <a:rPr lang="en-US" kern="1200" dirty="0">
                <a:ea typeface="+mn-ea"/>
                <a:sym typeface="Arial"/>
              </a:rPr>
              <a:t>Apply at time of normal re-roofing</a:t>
            </a:r>
            <a:endParaRPr lang="en-US" dirty="0"/>
          </a:p>
        </p:txBody>
      </p:sp>
      <p:pic>
        <p:nvPicPr>
          <p:cNvPr id="8" name="Content Placeholder 7" descr="Screen shot of Self Adhering Modified Bitumen applied to a roof.">
            <a:extLst>
              <a:ext uri="{FF2B5EF4-FFF2-40B4-BE49-F238E27FC236}">
                <a16:creationId xmlns:a16="http://schemas.microsoft.com/office/drawing/2014/main" id="{029482C0-63B1-41DD-BFDF-B93DC6BC3E4F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25002"/>
            <a:ext cx="4114800" cy="301752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EFB194-C388-45B0-928A-4BE26CC22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9785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Roof Sheathing Attachment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6A36D-4CB8-455E-84E1-0BF351290EF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fontAlgn="auto">
              <a:spcBef>
                <a:spcPct val="100000"/>
              </a:spcBef>
              <a:buSzPct val="99000"/>
              <a:tabLst/>
            </a:pPr>
            <a:r>
              <a:rPr lang="en-US" kern="1200" dirty="0">
                <a:sym typeface="Arial"/>
              </a:rPr>
              <a:t>Re-nail with tighter nail spacing: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SSTD 10-99: Latest code requirements are 6”x6” spacing in high wind areas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Re-nail during re-roofing option </a:t>
            </a:r>
          </a:p>
          <a:p>
            <a:pPr fontAlgn="auto">
              <a:spcBef>
                <a:spcPct val="100000"/>
              </a:spcBef>
              <a:buSzPct val="99000"/>
              <a:tabLst/>
            </a:pPr>
            <a:r>
              <a:rPr lang="en-US" kern="1200" dirty="0">
                <a:sym typeface="Arial"/>
              </a:rPr>
              <a:t>Re-nail with stronger fasteners: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Larger nails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Ring shank nails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Screws</a:t>
            </a:r>
            <a:endParaRPr lang="en-US" kern="1200" dirty="0">
              <a:sym typeface="Arial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kern="1200" dirty="0">
                <a:sym typeface="Arial"/>
              </a:rPr>
              <a:t>Not a good option for expensive roof coverings such as tile or slate</a:t>
            </a:r>
            <a:endParaRPr lang="en-US" dirty="0"/>
          </a:p>
        </p:txBody>
      </p:sp>
      <p:pic>
        <p:nvPicPr>
          <p:cNvPr id="9" name="Content Placeholder 8" descr="A composite image showing how the edge sheets of roofing plywoold require 4 inch nail spacing applied if re-nailed, while the interior plywood only requires 6 inch spacing. The second image is of a roof's support beams that have many missed fasteners and would require re-fastening.">
            <a:extLst>
              <a:ext uri="{FF2B5EF4-FFF2-40B4-BE49-F238E27FC236}">
                <a16:creationId xmlns:a16="http://schemas.microsoft.com/office/drawing/2014/main" id="{FB7D7345-7620-469D-AA83-E3D3D81CFDF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536" y="1178242"/>
            <a:ext cx="3919728" cy="4511040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3CBFC65-579C-49B7-9021-790C28A1A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4451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Roof Framing Attachment</a:t>
            </a:r>
          </a:p>
        </p:txBody>
      </p:sp>
      <p:pic>
        <p:nvPicPr>
          <p:cNvPr id="6" name="Content Placeholder 5" descr="Image showing typical hurricane strap setups on roof trusses where they meet wall studs and the accompanying force that it can accommodate. These include 2 clips, rated for 630 pounds, diamond, rated for 520 pounds, 1 clip rated for 465 pounds, and wrap 2 sides, rated for 1650 pounds.">
            <a:extLst>
              <a:ext uri="{FF2B5EF4-FFF2-40B4-BE49-F238E27FC236}">
                <a16:creationId xmlns:a16="http://schemas.microsoft.com/office/drawing/2014/main" id="{E189D8DD-4BE4-496C-9402-4813E9DA56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150" y="2445544"/>
            <a:ext cx="3441700" cy="189230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19398A-2068-4598-A560-96C0C5ADD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36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Opening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68B63-6A21-4150-85C8-AED4BD55A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Openings include: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Windows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Doors (including patio and French doors)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Sliding glass doors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Garage doors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Skylights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Protection takes two forms: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Replace existing fenestration with one that is impact-resistant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Install external protection devices that are impact-resistant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A7B7C-268F-498F-8B46-68CC271B9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6262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Opening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73035-694A-4ECD-90ED-460B33472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Large Missile Impact Test: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Firing a 2x4 at approximately 50ft/s at product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Product passes if it remains operable after resisting impacts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Four Dominant Impact Standards: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ASTM E 1996 - 9lm missile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SBCCISSTD 12-97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Dade County South Florida Building Code PA 201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Florida Building Code TAS 201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Small Missile Impact Test: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Approx. 20 pieces of gravel are fired with a cannon at the product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 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NOTE: These tests also include a pressure cycling component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C179F-2622-43A5-97A0-F33086C71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08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Opening Protection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78BCF-3848-46DA-8A3D-FAD1D90C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15</a:t>
            </a:fld>
            <a:endParaRPr lang="en-US"/>
          </a:p>
        </p:txBody>
      </p:sp>
      <p:pic>
        <p:nvPicPr>
          <p:cNvPr id="7" name="7429205241532574F3A01308003FCE5A.mp4" descr="A video showing a test of a 9 pound two by four lumber being launched from an air cannon at a hurricane shutter. The shutter withstands the impact of the missile, demosntrating the efficacy of the mitigation effort.">
            <a:hlinkClick r:id="" action="ppaction://media"/>
            <a:extLst>
              <a:ext uri="{FF2B5EF4-FFF2-40B4-BE49-F238E27FC236}">
                <a16:creationId xmlns:a16="http://schemas.microsoft.com/office/drawing/2014/main" id="{AF12B2D8-FB8F-454F-A6A6-2BB14C17AEDD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51709" y="994857"/>
            <a:ext cx="6216073" cy="466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0917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showWhenStopped="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fr-FR"/>
              <a:t>External Protection Devices (Shutters)</a:t>
            </a:r>
            <a:endParaRPr lang="en-US"/>
          </a:p>
        </p:txBody>
      </p:sp>
      <p:pic>
        <p:nvPicPr>
          <p:cNvPr id="6" name="Content Placeholder 5" descr="An image of four different kinds of shutters for window protection - Bahama, Accordion, Panels, and Roll-Up.">
            <a:extLst>
              <a:ext uri="{FF2B5EF4-FFF2-40B4-BE49-F238E27FC236}">
                <a16:creationId xmlns:a16="http://schemas.microsoft.com/office/drawing/2014/main" id="{5FC4F805-314F-474A-9B34-E22822E40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87178"/>
            <a:ext cx="8229600" cy="4209031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58E78-50F8-44DF-B3D5-57372038D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22238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Shutters vs. Impact Resistant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423FB-32DF-4531-8AB2-00DE8D3EE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Replacement of doors/windows vs. external protection devices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Exceptions: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Garage doors: Large spans make shuttering difficult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Entry doors: One entry door to the building is replaced with an impact resistant product to allow for egress regulations in building code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Skylights: Very few external protection devices exist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14234-1186-4BD2-BC61-2B64821B0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36260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fr-FR"/>
              <a:t>Replacement Garage Door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F3286-605B-4E0A-8C2C-C83B1CB3B1C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fontAlgn="auto">
              <a:spcBef>
                <a:spcPct val="100000"/>
              </a:spcBef>
              <a:buSzPct val="99000"/>
              <a:tabLst/>
            </a:pPr>
            <a:r>
              <a:rPr lang="en-US" kern="1200" dirty="0">
                <a:sym typeface="Arial"/>
              </a:rPr>
              <a:t>Impact door features: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Ribs to reinforce panel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Heavy track </a:t>
            </a:r>
          </a:p>
          <a:p>
            <a:pPr fontAlgn="auto">
              <a:spcBef>
                <a:spcPct val="100000"/>
              </a:spcBef>
              <a:buSzPct val="99000"/>
              <a:tabLst/>
            </a:pPr>
            <a:r>
              <a:rPr lang="en-US" kern="1200" dirty="0">
                <a:sym typeface="Arial"/>
              </a:rPr>
              <a:t>Alternative retrofit: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 dirty="0">
                <a:sym typeface="Arial"/>
              </a:rPr>
              <a:t>Post system</a:t>
            </a:r>
            <a:endParaRPr lang="en-US" dirty="0"/>
          </a:p>
        </p:txBody>
      </p:sp>
      <p:pic>
        <p:nvPicPr>
          <p:cNvPr id="8" name="Content Placeholder 7" descr="Image of a reinforced garage door.">
            <a:extLst>
              <a:ext uri="{FF2B5EF4-FFF2-40B4-BE49-F238E27FC236}">
                <a16:creationId xmlns:a16="http://schemas.microsoft.com/office/drawing/2014/main" id="{5F3D1F07-D4DA-4E24-8BC4-BC63C91657F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925" y="2332037"/>
            <a:ext cx="1504950" cy="220345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95B95D-BC62-4A0A-A09A-7AF48A403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323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Other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BF05A-6D5B-4CA4-8575-AB944C5F993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 dirty="0">
                <a:sym typeface="Arial"/>
              </a:rPr>
              <a:t>Fortified for Safer Living: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By Institute for Business and Home Safety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For more information visit: disastersafety.org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 dirty="0">
                <a:sym typeface="Arial"/>
              </a:rPr>
              <a:t>Blueprint for Safety: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By Federal Alliance for Safe Homes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For more information visit: </a:t>
            </a:r>
            <a:r>
              <a:rPr lang="en-US" kern="1200" dirty="0">
                <a:ea typeface="+mn-ea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www.flash.org</a:t>
            </a:r>
            <a:r>
              <a:rPr lang="en-US" kern="1200" dirty="0">
                <a:ea typeface="+mn-ea"/>
                <a:sym typeface="Arial"/>
              </a:rPr>
              <a:t>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 dirty="0">
                <a:sym typeface="Arial"/>
              </a:rPr>
              <a:t>Coastal Construction Manual: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Principles and Practices of … Residential Buildings in Coastal Areas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FEMA P-55, 4th Edition (2011)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For more information visit: </a:t>
            </a:r>
            <a:r>
              <a:rPr lang="en-US" kern="1200" dirty="0"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https://www.fema.gov/media-library/assets/documents/3293</a:t>
            </a:r>
            <a:endParaRPr lang="en-US" dirty="0"/>
          </a:p>
        </p:txBody>
      </p:sp>
      <p:pic>
        <p:nvPicPr>
          <p:cNvPr id="8" name="Content Placeholder 7" descr="The logo for &quot;Fortified... for safer living,&quot; the logo for &quot;Blueprint for Safety,&quot; and the cover of FEMA's &quot;Coastal Construction Manual.&quot;">
            <a:extLst>
              <a:ext uri="{FF2B5EF4-FFF2-40B4-BE49-F238E27FC236}">
                <a16:creationId xmlns:a16="http://schemas.microsoft.com/office/drawing/2014/main" id="{197F54AE-35EC-47A7-AD80-281A79051FD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492" y="1154995"/>
            <a:ext cx="1554615" cy="454801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24FD61-A1BC-4CD9-A41A-486194BF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9079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Lesson 11: Goal and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A9F551-A65C-4FC0-958D-F36FBACC3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Goal: To provide an overview of the mitigation analysis provided in Hazus.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After completing this lesson you will be able to: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Understand the common mitigation practices for hurricanes.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Explain how mitigation is modeled in Hazus. 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29CD0-9176-4783-A40B-328233282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72672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Mitigation Benefits (SE Florida)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719323"/>
              </p:ext>
            </p:extLst>
          </p:nvPr>
        </p:nvGraphicFramePr>
        <p:xfrm>
          <a:off x="457199" y="1016000"/>
          <a:ext cx="8229600" cy="3977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73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b="1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Single-Family Homes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b="1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Reduction in Annualized Hurricane Losses (AHL)</a:t>
                      </a: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9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Install Shutters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17% to 46%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9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Upgrade Roof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3% to 49%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374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Add Secondary Water Resistance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3% to 35% 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374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Upgrade Roof and Add SWR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4% to 57%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374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Install Shutters and Upgrade Roof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46% to 71%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374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Shutters, Upgrade Roof and SWR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51% to 85%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392">
                <a:tc>
                  <a:txBody>
                    <a:bodyPr/>
                    <a:lstStyle/>
                    <a:p>
                      <a:pPr algn="l">
                        <a:buClrTx/>
                      </a:pP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</a:pPr>
                      <a:endParaRPr lang="en-US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39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b="1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Manufactured Homes</a:t>
                      </a: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b="1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Reduction in AHL</a:t>
                      </a: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139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 Foundation Tie-Down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9% to 25% 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154178-B93D-40F5-8746-104A0683A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9999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Discussion 11.1: Mitigation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9B609-3A3C-4527-A33C-AD1D0FFEE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Bef>
                <a:spcPct val="100000"/>
              </a:spcBef>
              <a:buSzPct val="99000"/>
              <a:tabLst/>
            </a:pPr>
            <a:r>
              <a:rPr lang="en-US" kern="1200">
                <a:sym typeface="Arial"/>
              </a:rPr>
              <a:t> Goal: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Discuss mitigation options.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sym typeface="Arial"/>
              </a:rPr>
              <a:t>Time: 10 minutes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9124F-4AB9-4641-BAC9-C46EA737D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43770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Exercise 11.2: Mitigation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2C8FD-F883-493B-BEC5-9272DF74C9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Bef>
                <a:spcPct val="100000"/>
              </a:spcBef>
              <a:buSzPct val="99000"/>
              <a:tabLst/>
            </a:pPr>
            <a:r>
              <a:rPr lang="en-US" kern="1200">
                <a:sym typeface="Arial"/>
              </a:rPr>
              <a:t> Goals: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Run various mitigation scenarios.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Compare and contrast the results.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kern="1200">
                <a:sym typeface="Arial"/>
              </a:rPr>
              <a:t>Time: 45 minutes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1FD26A-6374-4257-829F-DAD7DE4ED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01502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Exercise 11.2: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CE275-033F-4FB6-9423-A91EE6DCA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Task 1: Create a Study Region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Task 2: View the Pre-Mitigation Annualized Loss Estimates.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Task 3: Create and Apply a Mitigation Mapping Scheme.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Task 4: View the Post-Mitigation Annualized Loss Estimates.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Task 5: Compare the Estimated Losses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84650B-4201-4BCE-8B86-1EEFE267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5503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Lesson 11: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F7D235-EC3A-4812-8466-C7BD9A06E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AutoNum type="arabicPeriod"/>
              <a:tabLst/>
            </a:pPr>
            <a:r>
              <a:rPr lang="en-US" kern="1200" dirty="0">
                <a:ea typeface="+mn-ea"/>
                <a:sym typeface="Arial"/>
              </a:rPr>
              <a:t> What are the four occupancy types that can be mitigated in </a:t>
            </a:r>
            <a:r>
              <a:rPr lang="en-US" kern="1200" dirty="0" err="1">
                <a:ea typeface="+mn-ea"/>
                <a:sym typeface="Arial"/>
              </a:rPr>
              <a:t>Hazus</a:t>
            </a:r>
            <a:r>
              <a:rPr lang="en-US" kern="1200" dirty="0">
                <a:ea typeface="+mn-ea"/>
                <a:sym typeface="Arial"/>
              </a:rPr>
              <a:t>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AutoNum type="arabicPeriod"/>
              <a:tabLst/>
            </a:pPr>
            <a:r>
              <a:rPr lang="en-US" kern="1200" dirty="0">
                <a:ea typeface="+mn-ea"/>
                <a:sym typeface="Arial"/>
              </a:rPr>
              <a:t> What are two types of opening protection?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AutoNum type="arabicPeriod"/>
              <a:tabLst/>
            </a:pPr>
            <a:r>
              <a:rPr lang="en-US" kern="1200" dirty="0">
                <a:ea typeface="+mn-ea"/>
                <a:sym typeface="Arial"/>
              </a:rPr>
              <a:t> What is the potential reduction in loss from shuttering a structure?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D1228-4AC1-4E6E-8D40-2909D27E8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6183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D5ACA-0964-4A11-9B58-33C6007AC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C4C34D-885D-4A44-A5CE-11C4D3E3B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52129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Applying Mitigation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407639"/>
              </p:ext>
            </p:extLst>
          </p:nvPr>
        </p:nvGraphicFramePr>
        <p:xfrm>
          <a:off x="457200" y="1016000"/>
          <a:ext cx="7620000" cy="46914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5551">
                <a:tc gridSpan="3">
                  <a:txBody>
                    <a:bodyPr/>
                    <a:lstStyle/>
                    <a:p>
                      <a:pPr marL="457200" lvl="1" indent="-342900">
                        <a:spcBef>
                          <a:spcPct val="50000"/>
                        </a:spcBef>
                        <a:buClrTx/>
                        <a:buSzPct val="1000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 In </a:t>
                      </a:r>
                      <a:r>
                        <a:rPr lang="en-US" sz="1800" dirty="0" err="1">
                          <a:solidFill>
                            <a:srgbClr val="000066"/>
                          </a:solidFill>
                          <a:sym typeface="Arial"/>
                        </a:rPr>
                        <a:t>Hazus</a:t>
                      </a: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: Modifying wind building mapping scheme </a:t>
                      </a:r>
                    </a:p>
                    <a:p>
                      <a:pPr marL="457200" lvl="1" indent="-342900">
                        <a:spcBef>
                          <a:spcPct val="50000"/>
                        </a:spcBef>
                        <a:buClrTx/>
                        <a:buSzPct val="1000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Can be applied: </a:t>
                      </a:r>
                    </a:p>
                    <a:p>
                      <a:pPr marL="914400" lvl="2" indent="-457200">
                        <a:spcBef>
                          <a:spcPct val="50000"/>
                        </a:spcBef>
                        <a:buClrTx/>
                        <a:buSzPct val="100000"/>
                        <a:buFont typeface="Wingdings"/>
                        <a:buChar char="§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One technique at a time </a:t>
                      </a:r>
                    </a:p>
                    <a:p>
                      <a:pPr marL="914400" lvl="2" indent="-457200">
                        <a:spcBef>
                          <a:spcPct val="50000"/>
                        </a:spcBef>
                        <a:buClrTx/>
                        <a:buSzPct val="100000"/>
                        <a:buFont typeface="Wingdings"/>
                        <a:buChar char="§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Many techniques at once </a:t>
                      </a:r>
                    </a:p>
                    <a:p>
                      <a:pPr marL="457200" lvl="1" indent="-342900">
                        <a:spcBef>
                          <a:spcPct val="50000"/>
                        </a:spcBef>
                        <a:buClrTx/>
                        <a:buSzPct val="1000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Can be applied geographically: </a:t>
                      </a:r>
                    </a:p>
                    <a:p>
                      <a:pPr marL="914400" lvl="2" indent="-457200">
                        <a:spcBef>
                          <a:spcPct val="50000"/>
                        </a:spcBef>
                        <a:buClrTx/>
                        <a:buSzPct val="100000"/>
                        <a:buFont typeface="Wingdings"/>
                        <a:buChar char="§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Entire region </a:t>
                      </a:r>
                    </a:p>
                    <a:p>
                      <a:pPr marL="914400" lvl="2" indent="-457200">
                        <a:spcBef>
                          <a:spcPct val="50000"/>
                        </a:spcBef>
                        <a:buClrTx/>
                        <a:buSzPct val="100000"/>
                        <a:buFont typeface="Wingdings"/>
                        <a:buChar char="§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Specific census tracts </a:t>
                      </a:r>
                    </a:p>
                    <a:p>
                      <a:pPr marL="457200" lvl="1" indent="-342900">
                        <a:spcBef>
                          <a:spcPct val="50000"/>
                        </a:spcBef>
                        <a:buClrTx/>
                        <a:buSzPct val="1000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Applies to all building classes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523">
                <a:tc>
                  <a:txBody>
                    <a:bodyPr/>
                    <a:lstStyle/>
                    <a:p>
                      <a:pPr>
                        <a:buClrTx/>
                      </a:pP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ClrTx/>
                      </a:pP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ClrTx/>
                      </a:pPr>
                      <a:endParaRPr lang="en-US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8426">
                <a:tc>
                  <a:txBody>
                    <a:bodyPr/>
                    <a:lstStyle/>
                    <a:p>
                      <a:pPr>
                        <a:buClrTx/>
                      </a:pP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sym typeface="Arial"/>
                        </a:rPr>
                        <a:t>  </a:t>
                      </a:r>
                    </a:p>
                    <a:p>
                      <a:pPr lvl="0">
                        <a:spcBef>
                          <a:spcPct val="100000"/>
                        </a:spcBef>
                        <a:buClrTx/>
                      </a:pPr>
                      <a:r>
                        <a:rPr lang="en-US" sz="1800">
                          <a:solidFill>
                            <a:srgbClr val="000066"/>
                          </a:solidFill>
                          <a:sym typeface="Arial"/>
                        </a:rPr>
                        <a:t> </a:t>
                      </a:r>
                      <a:endParaRPr lang="en-US" sz="180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sym typeface="Arial"/>
                        </a:rPr>
                        <a:t>    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15E48-B364-407A-8174-690D787E4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5977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Possible Uses of Mitigation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1C382-3FF0-4456-BD0D-3FB8DA2617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Identify mitigation options with best return on investment.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Answers depend on local hurricane climatology and building stock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Additional information required: mitigation cost data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Predict impact of building stock changes: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New building codes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New construction trends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9F703-A337-4DA4-B614-FC65DFF6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6636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Mitigation of Damage: Options for…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DD04A-92E8-4FE7-BBF7-2F2E1CEFB1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 dirty="0">
                <a:sym typeface="Arial"/>
              </a:rPr>
              <a:t>Single-Family or Multi-Family Residential: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Roof covering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Secondary water resistance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Roof sheathing attachment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Roof framing attachment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Opening protection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 dirty="0">
                <a:sym typeface="Arial"/>
              </a:rPr>
              <a:t>Manufactured Homes: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Tie-downs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 dirty="0">
                <a:ea typeface="+mn-ea"/>
                <a:sym typeface="Arial"/>
              </a:rPr>
              <a:t>Opening protection</a:t>
            </a:r>
            <a:endParaRPr lang="en-US" dirty="0"/>
          </a:p>
        </p:txBody>
      </p:sp>
      <p:pic>
        <p:nvPicPr>
          <p:cNvPr id="8" name="Content Placeholder 7" descr="Screen shot of the Mitigate Hurricane Building Characteristics Scheme window.">
            <a:extLst>
              <a:ext uri="{FF2B5EF4-FFF2-40B4-BE49-F238E27FC236}">
                <a16:creationId xmlns:a16="http://schemas.microsoft.com/office/drawing/2014/main" id="{D1C7697F-5930-48B7-8A36-82CAA1A3120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11643"/>
            <a:ext cx="4114800" cy="3444239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2BC404-A755-4C93-81DB-30F1CB8A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4210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Mitigation of Damage: Options for…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95181-0241-47A9-8B1E-AB00C435BD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Commercial buildings (low-rise strip mall buildings):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Shutters on all windows and entry doors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Roof-wall connection clips/straps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Superior wood roof deck attachment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Superior metal roof deck attachment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Commercially engineered buildings, low rise industrial buildings, and pre-engineered metal buildings: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Superior metal roof deck attachment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Opening protection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D96D3E-1CA9-422D-93C4-D4A26F887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50118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Roof Covering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70EDE-BA6C-477A-B52D-93F276A46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 Best solution to mitigate loss of roof cover: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Replacement of inferior products with superior ones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Consider life span of roof: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Shingles: 10-25 years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Tiles: 50+ years </a:t>
            </a:r>
          </a:p>
          <a:p>
            <a:pPr marL="254000" lvl="1" indent="-254000" fontAlgn="auto">
              <a:spcBef>
                <a:spcPct val="100000"/>
              </a:spcBef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Consider cost of replacement: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Shingles: Approx. $3,000-5,000 (relatively cheap) </a:t>
            </a:r>
          </a:p>
          <a:p>
            <a:pPr marL="635000" lvl="2" indent="-254000" fontAlgn="auto">
              <a:spcBef>
                <a:spcPct val="100000"/>
              </a:spcBef>
              <a:buSzPct val="99000"/>
              <a:buFont typeface="Wingdings"/>
              <a:buChar char="§"/>
              <a:tabLst/>
            </a:pPr>
            <a:r>
              <a:rPr lang="en-US" kern="1200">
                <a:ea typeface="+mn-ea"/>
                <a:sym typeface="Arial"/>
              </a:rPr>
              <a:t>Tiles: Approx. $20,000 (relatively expensive)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kern="1200">
                <a:sym typeface="Arial"/>
              </a:rPr>
              <a:t>Hazus model does not include models for concrete tiles or metal roofs (except Hawaii)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E4A1E-2726-40BC-9B43-7F682D261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2830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Shingle Roof Covering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A164-EAEB-49A1-B596-17ADA7023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n-US" kern="1200">
                <a:sym typeface="Arial"/>
              </a:rPr>
              <a:t> Testing Standards: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ASTM D7158 (modified to 115 mph)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SFBC PA 107 or PA 108: Dade County test for wind resistance of shingles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n-US" kern="1200">
                <a:ea typeface="+mn-ea"/>
                <a:sym typeface="Arial"/>
              </a:rPr>
              <a:t>UL 997 modified to 110 mph: Make sure it is high wind version of test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9236A-F284-4957-A5F9-9500A007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378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Secondary Water Resistance (SWR)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B2F4A55-4909-4477-83FB-DFBCDFB115D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kern="1200">
                <a:sym typeface="Arial"/>
              </a:rPr>
              <a:t>Applied on all plywood joints </a:t>
            </a:r>
            <a:endParaRPr lang="en-US"/>
          </a:p>
        </p:txBody>
      </p:sp>
      <p:pic>
        <p:nvPicPr>
          <p:cNvPr id="10" name="Content Placeholder 9" descr="Images of a plywood roof with Secondary Water Tape applied.">
            <a:extLst>
              <a:ext uri="{FF2B5EF4-FFF2-40B4-BE49-F238E27FC236}">
                <a16:creationId xmlns:a16="http://schemas.microsoft.com/office/drawing/2014/main" id="{5EE555F0-70D3-4B49-8A7E-38B27389615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0" y="2868612"/>
            <a:ext cx="3454400" cy="2025650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868CA76-DDE7-4411-9FEE-2803F2687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B761508C-9000-496D-9EA6-E37F8861118C}" type="slidenum">
              <a:rPr lang="en-US" smtClean="0"/>
              <a:pPr>
                <a:spcBef>
                  <a:spcPts val="100"/>
                </a:spcBef>
                <a:buSzPct val="99000"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805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6.potx" id="{87FA236F-5E7C-4F8D-BD1E-D26C03F4BCD1}" vid="{D5C7932F-4394-40C8-ABE7-3049CD3103A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13" ma:contentTypeDescription="Create a new document." ma:contentTypeScope="" ma:versionID="47f857fb9e5e284ddb4e42aaee36b7e9">
  <xsd:schema xmlns:xsd="http://www.w3.org/2001/XMLSchema" xmlns:xs="http://www.w3.org/2001/XMLSchema" xmlns:p="http://schemas.microsoft.com/office/2006/metadata/properties" xmlns:ns2="95ba42ad-0bbe-4ff2-b5a3-00bdc267f7a0" xmlns:ns3="62f7385f-acaa-4071-a761-f290236eec2e" targetNamespace="http://schemas.microsoft.com/office/2006/metadata/properties" ma:root="true" ma:fieldsID="06df62747b6182848483a39f8e4ae622" ns2:_="" ns3:_="">
    <xsd:import namespace="95ba42ad-0bbe-4ff2-b5a3-00bdc267f7a0"/>
    <xsd:import namespace="62f7385f-acaa-4071-a761-f290236eec2e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f7385f-acaa-4071-a761-f290236eec2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6D855B01-1045-40EC-8AD9-08A4B384E687}"/>
</file>

<file path=customXml/itemProps2.xml><?xml version="1.0" encoding="utf-8"?>
<ds:datastoreItem xmlns:ds="http://schemas.openxmlformats.org/officeDocument/2006/customXml" ds:itemID="{4A6B030E-E211-4D4D-AAA9-762F9D2BAAFF}"/>
</file>

<file path=customXml/itemProps3.xml><?xml version="1.0" encoding="utf-8"?>
<ds:datastoreItem xmlns:ds="http://schemas.openxmlformats.org/officeDocument/2006/customXml" ds:itemID="{DDC225D3-15C6-4D15-862E-4569A8BE6594}"/>
</file>

<file path=customXml/itemProps4.xml><?xml version="1.0" encoding="utf-8"?>
<ds:datastoreItem xmlns:ds="http://schemas.openxmlformats.org/officeDocument/2006/customXml" ds:itemID="{A2A14EE2-5EC7-4984-AD8D-AA9C47EDA73A}"/>
</file>

<file path=docProps/app.xml><?xml version="1.0" encoding="utf-8"?>
<Properties xmlns="http://schemas.openxmlformats.org/officeDocument/2006/extended-properties" xmlns:vt="http://schemas.openxmlformats.org/officeDocument/2006/docPropsVTypes">
  <Template>EMI_PPT_V7</Template>
  <TotalTime>0</TotalTime>
  <Words>902</Words>
  <Application>Microsoft Office PowerPoint</Application>
  <PresentationFormat>On-screen Show (4:3)</PresentationFormat>
  <Paragraphs>198</Paragraphs>
  <Slides>25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Times New Roman</vt:lpstr>
      <vt:lpstr>Wingdings</vt:lpstr>
      <vt:lpstr>EMI_PPT</vt:lpstr>
      <vt:lpstr>Lesson 11: Mitigation Analysis </vt:lpstr>
      <vt:lpstr>Lesson 11: Goal and Objectives</vt:lpstr>
      <vt:lpstr>Applying Mitigation</vt:lpstr>
      <vt:lpstr>Possible Uses of Mitigation Options</vt:lpstr>
      <vt:lpstr>Mitigation of Damage: Options for…</vt:lpstr>
      <vt:lpstr>Mitigation of Damage: Options for…</vt:lpstr>
      <vt:lpstr>Roof Covering</vt:lpstr>
      <vt:lpstr>Shingle Roof Covering Standards</vt:lpstr>
      <vt:lpstr>Secondary Water Resistance (SWR)</vt:lpstr>
      <vt:lpstr>Secondary Water Resistance (SWR) </vt:lpstr>
      <vt:lpstr>Roof Sheathing Attachment</vt:lpstr>
      <vt:lpstr>Roof Framing Attachment</vt:lpstr>
      <vt:lpstr>Opening Protection</vt:lpstr>
      <vt:lpstr>Opening Protection</vt:lpstr>
      <vt:lpstr>Opening Protection</vt:lpstr>
      <vt:lpstr>External Protection Devices (Shutters)</vt:lpstr>
      <vt:lpstr>Shutters vs. Impact Resistant</vt:lpstr>
      <vt:lpstr>Replacement Garage Door</vt:lpstr>
      <vt:lpstr>Other Information</vt:lpstr>
      <vt:lpstr>Mitigation Benefits (SE Florida)</vt:lpstr>
      <vt:lpstr>Discussion 11.1: Mitigation Options</vt:lpstr>
      <vt:lpstr>Exercise 11.2: Mitigation Actions</vt:lpstr>
      <vt:lpstr>Exercise 11.2: Tasks</vt:lpstr>
      <vt:lpstr>Lesson 11: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2020-08-06T12:51:12Z</dcterms:created>
  <dcterms:modified xsi:type="dcterms:W3CDTF">2020-08-07T17:40:55Z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</Properties>
</file>