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Y52obp1mm6ptWBb9OPFOqQ==" hashData="fGMEFnpN2nv8BUYUPqPyXLD3DHZVATQAqQdwqeDiwejaq9jUnqCTHu4Buj0CqbQRc4mIy9/1Y52jcaO1/78TNA=="/>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174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ustomXml" Target="../customXml/item1.xml"/><Relationship Id="rId30" Type="http://schemas.openxmlformats.org/officeDocument/2006/relationships/customXml" Target="../customXml/item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F50BEBA4-23DF-4A77-9CA1-8C111387E7F1}"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A131E3B-27E4-495C-B823-FB8335C1A5AA}"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F50BEBA4-23DF-4A77-9CA1-8C111387E7F1}" type="datetimeFigureOut">
              <a:rPr lang="en-US" smtClean="0"/>
              <a:t>8/7/2020</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6A131E3B-27E4-495C-B823-FB8335C1A5AA}"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F50BEBA4-23DF-4A77-9CA1-8C111387E7F1}" type="datetimeFigureOut">
              <a:rPr lang="en-US" smtClean="0"/>
              <a:t>8/7/2020</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6A131E3B-27E4-495C-B823-FB8335C1A5AA}"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F50BEBA4-23DF-4A77-9CA1-8C111387E7F1}" type="datetimeFigureOut">
              <a:rPr lang="en-US" smtClean="0"/>
              <a:t>8/7/2020</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6A131E3B-27E4-495C-B823-FB8335C1A5AA}"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F50BEBA4-23DF-4A77-9CA1-8C111387E7F1}"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A131E3B-27E4-495C-B823-FB8335C1A5AA}"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F50BEBA4-23DF-4A77-9CA1-8C111387E7F1}"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A131E3B-27E4-495C-B823-FB8335C1A5AA}"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F50BEBA4-23DF-4A77-9CA1-8C111387E7F1}"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A131E3B-27E4-495C-B823-FB8335C1A5AA}"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F50BEBA4-23DF-4A77-9CA1-8C111387E7F1}"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A131E3B-27E4-495C-B823-FB8335C1A5AA}"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F50BEBA4-23DF-4A77-9CA1-8C111387E7F1}"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A131E3B-27E4-495C-B823-FB8335C1A5AA}"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F50BEBA4-23DF-4A77-9CA1-8C111387E7F1}"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A131E3B-27E4-495C-B823-FB8335C1A5AA}"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50BEBA4-23DF-4A77-9CA1-8C111387E7F1}" type="datetimeFigureOut">
              <a:rPr lang="en-US" smtClean="0"/>
              <a:t>8/7/2020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A131E3B-27E4-495C-B823-FB8335C1A5AA}"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6A131E3B-27E4-495C-B823-FB8335C1A5AA}"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F50BEBA4-23DF-4A77-9CA1-8C111387E7F1}"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6A131E3B-27E4-495C-B823-FB8335C1A5AA}"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F50BEBA4-23DF-4A77-9CA1-8C111387E7F1}"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A131E3B-27E4-495C-B823-FB8335C1A5AA}"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F50BEBA4-23DF-4A77-9CA1-8C111387E7F1}"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A131E3B-27E4-495C-B823-FB8335C1A5AA}"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F50BEBA4-23DF-4A77-9CA1-8C111387E7F1}"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A131E3B-27E4-495C-B823-FB8335C1A5AA}"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F50BEBA4-23DF-4A77-9CA1-8C111387E7F1}"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A131E3B-27E4-495C-B823-FB8335C1A5AA}"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F50BEBA4-23DF-4A77-9CA1-8C111387E7F1}"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A131E3B-27E4-495C-B823-FB8335C1A5AA}"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F50BEBA4-23DF-4A77-9CA1-8C111387E7F1}"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6A131E3B-27E4-495C-B823-FB8335C1A5AA}"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F50BEBA4-23DF-4A77-9CA1-8C111387E7F1}" type="datetimeFigureOut">
              <a:rPr lang="en-US" smtClean="0"/>
              <a:t>8/7/2020</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6A131E3B-27E4-495C-B823-FB8335C1A5A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9: Shelter and Debris Models</a:t>
            </a:r>
          </a:p>
        </p:txBody>
      </p:sp>
      <p:sp>
        <p:nvSpPr>
          <p:cNvPr id="5" name="TextBox 4"/>
          <p:cNvSpPr txBox="1"/>
          <p:nvPr/>
        </p:nvSpPr>
        <p:spPr>
          <a:xfrm>
            <a:off x="457200" y="1841500"/>
            <a:ext cx="7620000" cy="7694414"/>
          </a:xfrm>
          <a:prstGeom prst="rect">
            <a:avLst/>
          </a:prstGeom>
          <a:noFill/>
        </p:spPr>
        <p:txBody>
          <a:bodyPr vert="horz" rtlCol="0">
            <a:spAutoFit/>
          </a:bodyPr>
          <a:lstStyle/>
          <a:p>
            <a:pPr>
              <a:spcBef>
                <a:spcPct val="100000"/>
              </a:spcBef>
              <a:buSzPct val="99000"/>
            </a:pPr>
            <a:r>
              <a:rPr lang="en-US" sz="2800">
                <a:latin typeface="Arial"/>
                <a:cs typeface="Arial"/>
                <a:sym typeface="Arial"/>
              </a:rPr>
              <a:t> </a:t>
            </a:r>
            <a:r>
              <a:rPr lang="en-US" sz="2800">
                <a:effectLst/>
                <a:latin typeface="Arial"/>
                <a:cs typeface="Arial"/>
                <a:sym typeface="Arial"/>
              </a:rPr>
              <a:t> </a:t>
            </a:r>
            <a:endParaRPr lang="en-US" sz="2800">
              <a:latin typeface="Arial"/>
              <a:cs typeface="Arial"/>
              <a:sym typeface="Arial"/>
            </a:endParaRP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endParaRPr lang="en-US"/>
          </a:p>
        </p:txBody>
      </p:sp>
      <p:pic>
        <p:nvPicPr>
          <p:cNvPr id="7" name="Content Placeholder 6" descr="The Hazus logo in blue lettering on a white background. The name Hazus is dominant with the words Earthquake, Wind, Flood, and Tsunami side-by-side underneath.">
            <a:extLst>
              <a:ext uri="{FF2B5EF4-FFF2-40B4-BE49-F238E27FC236}">
                <a16:creationId xmlns:a16="http://schemas.microsoft.com/office/drawing/2014/main" id="{776F11CE-B1FA-449F-A184-D49E6CE911C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43428" y="2967884"/>
            <a:ext cx="2857143" cy="847619"/>
          </a:xfrm>
          <a:prstGeom prst="rect">
            <a:avLst/>
          </a:prstGeom>
        </p:spPr>
      </p:pic>
      <p:sp>
        <p:nvSpPr>
          <p:cNvPr id="8" name="Slide Number Placeholder 7">
            <a:extLst>
              <a:ext uri="{FF2B5EF4-FFF2-40B4-BE49-F238E27FC236}">
                <a16:creationId xmlns:a16="http://schemas.microsoft.com/office/drawing/2014/main" id="{247544A8-FDA3-4D9D-82B9-50B37B92D748}"/>
              </a:ext>
            </a:extLst>
          </p:cNvPr>
          <p:cNvSpPr>
            <a:spLocks noGrp="1"/>
          </p:cNvSpPr>
          <p:nvPr>
            <p:ph type="sldNum" sz="quarter" idx="12"/>
          </p:nvPr>
        </p:nvSpPr>
        <p:spPr/>
        <p:txBody>
          <a:bodyPr/>
          <a:lstStyle/>
          <a:p>
            <a:pPr>
              <a:spcBef>
                <a:spcPts val="100"/>
              </a:spcBef>
              <a:buSzPct val="99000"/>
            </a:pPr>
            <a:fld id="{6A131E3B-27E4-495C-B823-FB8335C1A5AA}" type="slidenum">
              <a:rPr lang="en-US" smtClean="0"/>
              <a:pPr>
                <a:spcBef>
                  <a:spcPts val="100"/>
                </a:spcBef>
                <a:buSzPct val="99000"/>
              </a:pPr>
              <a:t>1</a:t>
            </a:fld>
            <a:endParaRPr lang="en-US"/>
          </a:p>
        </p:txBody>
      </p:sp>
    </p:spTree>
    <p:extLst>
      <p:ext uri="{BB962C8B-B14F-4D97-AF65-F5344CB8AC3E}">
        <p14:creationId xmlns:p14="http://schemas.microsoft.com/office/powerpoint/2010/main" val="2406567348"/>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Shelter Estimates: Weighting Factors</a:t>
            </a:r>
          </a:p>
        </p:txBody>
      </p:sp>
      <p:sp>
        <p:nvSpPr>
          <p:cNvPr id="8" name="Content Placeholder 7">
            <a:extLst>
              <a:ext uri="{FF2B5EF4-FFF2-40B4-BE49-F238E27FC236}">
                <a16:creationId xmlns:a16="http://schemas.microsoft.com/office/drawing/2014/main" id="{4586431A-AD06-4D27-8A54-E3E6E0375586}"/>
              </a:ext>
            </a:extLst>
          </p:cNvPr>
          <p:cNvSpPr>
            <a:spLocks noGrp="1"/>
          </p:cNvSpPr>
          <p:nvPr>
            <p:ph sz="quarter" idx="13"/>
          </p:nvPr>
        </p:nvSpPr>
        <p:spPr/>
        <p:txBody>
          <a:bodyPr>
            <a:normAutofit fontScale="40000" lnSpcReduction="20000"/>
          </a:bodyPr>
          <a:lstStyle/>
          <a:p>
            <a:pPr fontAlgn="auto">
              <a:spcBef>
                <a:spcPct val="100000"/>
              </a:spcBef>
              <a:spcAft>
                <a:spcPts val="0"/>
              </a:spcAft>
              <a:buSzPct val="99000"/>
              <a:tabLst/>
            </a:pPr>
            <a:r>
              <a:rPr lang="en-US" kern="1200">
                <a:sym typeface="Arial"/>
              </a:rPr>
              <a:t> Weight factor is a product of two sets of factors </a:t>
            </a:r>
          </a:p>
          <a:p>
            <a:pPr marL="254000" lvl="1" indent="-254000" fontAlgn="auto">
              <a:spcBef>
                <a:spcPct val="100000"/>
              </a:spcBef>
              <a:spcAft>
                <a:spcPts val="0"/>
              </a:spcAft>
              <a:buSzPct val="99000"/>
              <a:buFont typeface="Arial"/>
              <a:buChar char="•"/>
              <a:tabLst/>
            </a:pPr>
            <a:r>
              <a:rPr lang="en-US" kern="1200">
                <a:ea typeface="+mn-ea"/>
                <a:sym typeface="Arial"/>
              </a:rPr>
              <a:t>Weighting Factors</a:t>
            </a:r>
          </a:p>
          <a:p>
            <a:pPr marL="254000" lvl="1" indent="-254000" fontAlgn="auto">
              <a:spcBef>
                <a:spcPct val="100000"/>
              </a:spcBef>
              <a:spcAft>
                <a:spcPts val="0"/>
              </a:spcAft>
              <a:buSzPct val="99000"/>
              <a:buFont typeface="Arial"/>
              <a:buChar char="•"/>
              <a:tabLst/>
            </a:pPr>
            <a:r>
              <a:rPr lang="en-US" kern="1200">
                <a:ea typeface="+mn-ea"/>
                <a:sym typeface="Arial"/>
              </a:rPr>
              <a:t>Modification Factors</a:t>
            </a:r>
            <a:endParaRPr lang="en-US"/>
          </a:p>
        </p:txBody>
      </p:sp>
      <p:pic>
        <p:nvPicPr>
          <p:cNvPr id="10" name="Content Placeholder 9" descr="Screen shot showing the formula for determining overall weighting, which is a product of two sets of factors: Weighting Factors and Modification Factors. Beneath the equation are arrows pointing to screenshots of where these values can be found in the Shelter Parameters window of Hazus: the Modification Factors and Weighting Factors tabs. The equation itself is not important, but understanding that the information used in the equation is editable by the user directly in Hazus.">
            <a:extLst>
              <a:ext uri="{FF2B5EF4-FFF2-40B4-BE49-F238E27FC236}">
                <a16:creationId xmlns:a16="http://schemas.microsoft.com/office/drawing/2014/main" id="{ED1DC573-6FE7-4BDF-A9BF-D882E685819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941352" y="2057400"/>
            <a:ext cx="7261295" cy="3648075"/>
          </a:xfrm>
          <a:prstGeom prst="rect">
            <a:avLst/>
          </a:prstGeom>
        </p:spPr>
      </p:pic>
      <p:sp>
        <p:nvSpPr>
          <p:cNvPr id="11" name="Slide Number Placeholder 10">
            <a:extLst>
              <a:ext uri="{FF2B5EF4-FFF2-40B4-BE49-F238E27FC236}">
                <a16:creationId xmlns:a16="http://schemas.microsoft.com/office/drawing/2014/main" id="{4F437762-D909-43A1-B070-2F645B6ACE56}"/>
              </a:ext>
            </a:extLst>
          </p:cNvPr>
          <p:cNvSpPr>
            <a:spLocks noGrp="1"/>
          </p:cNvSpPr>
          <p:nvPr>
            <p:ph type="sldNum" sz="quarter" idx="12"/>
          </p:nvPr>
        </p:nvSpPr>
        <p:spPr/>
        <p:txBody>
          <a:bodyPr/>
          <a:lstStyle/>
          <a:p>
            <a:pPr>
              <a:spcBef>
                <a:spcPts val="100"/>
              </a:spcBef>
              <a:buSzPct val="99000"/>
            </a:pPr>
            <a:fld id="{6A131E3B-27E4-495C-B823-FB8335C1A5AA}" type="slidenum">
              <a:rPr lang="en-US" smtClean="0"/>
              <a:pPr>
                <a:spcBef>
                  <a:spcPts val="100"/>
                </a:spcBef>
                <a:buSzPct val="99000"/>
              </a:pPr>
              <a:t>10</a:t>
            </a:fld>
            <a:endParaRPr lang="en-US"/>
          </a:p>
        </p:txBody>
      </p:sp>
    </p:spTree>
    <p:extLst>
      <p:ext uri="{BB962C8B-B14F-4D97-AF65-F5344CB8AC3E}">
        <p14:creationId xmlns:p14="http://schemas.microsoft.com/office/powerpoint/2010/main" val="60809769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Debris Model</a:t>
            </a:r>
          </a:p>
        </p:txBody>
      </p:sp>
      <p:sp>
        <p:nvSpPr>
          <p:cNvPr id="3" name="Content Placeholder 2">
            <a:extLst>
              <a:ext uri="{FF2B5EF4-FFF2-40B4-BE49-F238E27FC236}">
                <a16:creationId xmlns:a16="http://schemas.microsoft.com/office/drawing/2014/main" id="{8B289EB5-7A96-4BAE-8CDB-7C025A91A167}"/>
              </a:ext>
            </a:extLst>
          </p:cNvPr>
          <p:cNvSpPr>
            <a:spLocks noGrp="1"/>
          </p:cNvSpPr>
          <p:nvPr>
            <p:ph idx="1"/>
          </p:nvPr>
        </p:nvSpPr>
        <p:spPr/>
        <p:txBody>
          <a:bodyPr>
            <a:normAutofit fontScale="47500" lnSpcReduction="20000"/>
          </a:bodyPr>
          <a:lstStyle/>
          <a:p>
            <a:pPr fontAlgn="auto">
              <a:spcBef>
                <a:spcPct val="100000"/>
              </a:spcBef>
              <a:buSzPct val="99000"/>
              <a:tabLst/>
            </a:pPr>
            <a:r>
              <a:rPr lang="en-US" kern="1200">
                <a:sym typeface="Arial"/>
              </a:rPr>
              <a:t> Eleven categories of debris resulting from wind events (Public Assistance Program and Policy Guide, 2018): </a:t>
            </a:r>
          </a:p>
          <a:p>
            <a:pPr marL="254000" lvl="1" indent="-254000" fontAlgn="auto">
              <a:spcBef>
                <a:spcPct val="100000"/>
              </a:spcBef>
              <a:buSzPct val="99000"/>
              <a:buFont typeface="Arial"/>
              <a:buChar char="•"/>
              <a:tabLst/>
            </a:pPr>
            <a:r>
              <a:rPr lang="en-US" kern="1200">
                <a:ea typeface="+mn-ea"/>
                <a:sym typeface="Arial"/>
              </a:rPr>
              <a:t>Vegetative Debris </a:t>
            </a:r>
          </a:p>
          <a:p>
            <a:pPr marL="254000" lvl="1" indent="-254000" fontAlgn="auto">
              <a:spcBef>
                <a:spcPct val="100000"/>
              </a:spcBef>
              <a:buSzPct val="99000"/>
              <a:buFont typeface="Arial"/>
              <a:buChar char="•"/>
              <a:tabLst/>
            </a:pPr>
            <a:r>
              <a:rPr lang="en-US" kern="1200">
                <a:ea typeface="+mn-ea"/>
                <a:sym typeface="Arial"/>
              </a:rPr>
              <a:t>Construction and Demolition Debris</a:t>
            </a:r>
          </a:p>
          <a:p>
            <a:pPr marL="254000" lvl="1" indent="-254000" fontAlgn="auto">
              <a:spcBef>
                <a:spcPct val="100000"/>
              </a:spcBef>
              <a:buSzPct val="99000"/>
              <a:buFont typeface="Arial"/>
              <a:buChar char="•"/>
              <a:tabLst/>
            </a:pPr>
            <a:r>
              <a:rPr lang="en-US" kern="1200">
                <a:ea typeface="+mn-ea"/>
                <a:sym typeface="Arial"/>
              </a:rPr>
              <a:t>Hazardous Waste </a:t>
            </a:r>
          </a:p>
          <a:p>
            <a:pPr marL="254000" lvl="1" indent="-254000" fontAlgn="auto">
              <a:spcBef>
                <a:spcPct val="100000"/>
              </a:spcBef>
              <a:buSzPct val="99000"/>
              <a:buFont typeface="Arial"/>
              <a:buChar char="•"/>
              <a:tabLst/>
            </a:pPr>
            <a:r>
              <a:rPr lang="en-US" kern="1200">
                <a:ea typeface="+mn-ea"/>
                <a:sym typeface="Arial"/>
              </a:rPr>
              <a:t>Household Hazardous Waste </a:t>
            </a:r>
          </a:p>
          <a:p>
            <a:pPr marL="254000" lvl="1" indent="-254000" fontAlgn="auto">
              <a:spcBef>
                <a:spcPct val="100000"/>
              </a:spcBef>
              <a:buSzPct val="99000"/>
              <a:buFont typeface="Arial"/>
              <a:buChar char="•"/>
              <a:tabLst/>
            </a:pPr>
            <a:r>
              <a:rPr lang="en-US" kern="1200">
                <a:ea typeface="+mn-ea"/>
                <a:sym typeface="Arial"/>
              </a:rPr>
              <a:t>White Goods </a:t>
            </a:r>
          </a:p>
          <a:p>
            <a:pPr marL="254000" lvl="1" indent="-254000" fontAlgn="auto">
              <a:spcBef>
                <a:spcPct val="100000"/>
              </a:spcBef>
              <a:buSzPct val="99000"/>
              <a:buFont typeface="Arial"/>
              <a:buChar char="•"/>
              <a:tabLst/>
            </a:pPr>
            <a:r>
              <a:rPr lang="en-US" kern="1200">
                <a:ea typeface="+mn-ea"/>
                <a:sym typeface="Arial"/>
              </a:rPr>
              <a:t>Electronic Waste </a:t>
            </a:r>
          </a:p>
          <a:p>
            <a:pPr marL="254000" lvl="1" indent="-254000" fontAlgn="auto">
              <a:spcBef>
                <a:spcPct val="100000"/>
              </a:spcBef>
              <a:buSzPct val="99000"/>
              <a:buFont typeface="Arial"/>
              <a:buChar char="•"/>
              <a:tabLst/>
            </a:pPr>
            <a:r>
              <a:rPr lang="en-US" kern="1200">
                <a:ea typeface="+mn-ea"/>
                <a:sym typeface="Arial"/>
              </a:rPr>
              <a:t>Soil, Mud, and Sand </a:t>
            </a:r>
          </a:p>
          <a:p>
            <a:pPr marL="254000" lvl="1" indent="-254000" fontAlgn="auto">
              <a:spcBef>
                <a:spcPct val="100000"/>
              </a:spcBef>
              <a:buSzPct val="99000"/>
              <a:buFont typeface="Arial"/>
              <a:buChar char="•"/>
              <a:tabLst/>
            </a:pPr>
            <a:r>
              <a:rPr lang="en-US" kern="1200">
                <a:ea typeface="+mn-ea"/>
                <a:sym typeface="Arial"/>
              </a:rPr>
              <a:t>Vehicles and Vessels </a:t>
            </a:r>
          </a:p>
          <a:p>
            <a:pPr marL="254000" lvl="1" indent="-254000" fontAlgn="auto">
              <a:spcBef>
                <a:spcPct val="100000"/>
              </a:spcBef>
              <a:buSzPct val="99000"/>
              <a:buFont typeface="Arial"/>
              <a:buChar char="•"/>
              <a:tabLst/>
            </a:pPr>
            <a:r>
              <a:rPr lang="en-US" kern="1200">
                <a:ea typeface="+mn-ea"/>
                <a:sym typeface="Arial"/>
              </a:rPr>
              <a:t>Putrescent Debris </a:t>
            </a:r>
          </a:p>
          <a:p>
            <a:pPr marL="254000" lvl="1" indent="-254000" fontAlgn="auto">
              <a:spcBef>
                <a:spcPct val="100000"/>
              </a:spcBef>
              <a:buSzPct val="99000"/>
              <a:buFont typeface="Arial"/>
              <a:buChar char="•"/>
              <a:tabLst/>
            </a:pPr>
            <a:r>
              <a:rPr lang="en-US" kern="1200">
                <a:ea typeface="+mn-ea"/>
                <a:sym typeface="Arial"/>
              </a:rPr>
              <a:t>Infectious Waste </a:t>
            </a:r>
          </a:p>
          <a:p>
            <a:pPr marL="254000" lvl="1" indent="-254000" fontAlgn="auto">
              <a:spcBef>
                <a:spcPct val="100000"/>
              </a:spcBef>
              <a:buSzPct val="99000"/>
              <a:buFont typeface="Arial"/>
              <a:buChar char="•"/>
              <a:tabLst/>
            </a:pPr>
            <a:r>
              <a:rPr lang="en-US" kern="1200">
                <a:ea typeface="+mn-ea"/>
                <a:sym typeface="Arial"/>
              </a:rPr>
              <a:t>Chemical, Biological, and Nuclear – Contaminated Debris </a:t>
            </a:r>
          </a:p>
          <a:p>
            <a:pPr>
              <a:spcBef>
                <a:spcPct val="100000"/>
              </a:spcBef>
              <a:buSzPct val="99000"/>
            </a:pPr>
            <a:r>
              <a:rPr lang="en-US" kern="1200">
                <a:sym typeface="Arial"/>
              </a:rPr>
              <a:t>NOTE: Chapters 10 and 12 in the Hurricane Model Technical Manual</a:t>
            </a:r>
            <a:endParaRPr lang="en-US"/>
          </a:p>
        </p:txBody>
      </p:sp>
      <p:sp>
        <p:nvSpPr>
          <p:cNvPr id="6" name="Slide Number Placeholder 5">
            <a:extLst>
              <a:ext uri="{FF2B5EF4-FFF2-40B4-BE49-F238E27FC236}">
                <a16:creationId xmlns:a16="http://schemas.microsoft.com/office/drawing/2014/main" id="{67C4B356-C05B-45CD-87D1-7D41DA15D294}"/>
              </a:ext>
            </a:extLst>
          </p:cNvPr>
          <p:cNvSpPr>
            <a:spLocks noGrp="1"/>
          </p:cNvSpPr>
          <p:nvPr>
            <p:ph type="sldNum" sz="quarter" idx="12"/>
          </p:nvPr>
        </p:nvSpPr>
        <p:spPr/>
        <p:txBody>
          <a:bodyPr/>
          <a:lstStyle/>
          <a:p>
            <a:pPr>
              <a:spcBef>
                <a:spcPts val="100"/>
              </a:spcBef>
              <a:buSzPct val="99000"/>
            </a:pPr>
            <a:fld id="{6A131E3B-27E4-495C-B823-FB8335C1A5AA}" type="slidenum">
              <a:rPr lang="en-US" smtClean="0"/>
              <a:pPr>
                <a:spcBef>
                  <a:spcPts val="100"/>
                </a:spcBef>
                <a:buSzPct val="99000"/>
              </a:pPr>
              <a:t>11</a:t>
            </a:fld>
            <a:endParaRPr lang="en-US"/>
          </a:p>
        </p:txBody>
      </p:sp>
    </p:spTree>
    <p:extLst>
      <p:ext uri="{BB962C8B-B14F-4D97-AF65-F5344CB8AC3E}">
        <p14:creationId xmlns:p14="http://schemas.microsoft.com/office/powerpoint/2010/main" val="9099919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Building Debris Model</a:t>
            </a:r>
          </a:p>
        </p:txBody>
      </p:sp>
      <p:sp>
        <p:nvSpPr>
          <p:cNvPr id="3" name="Content Placeholder 2">
            <a:extLst>
              <a:ext uri="{FF2B5EF4-FFF2-40B4-BE49-F238E27FC236}">
                <a16:creationId xmlns:a16="http://schemas.microsoft.com/office/drawing/2014/main" id="{79F4C58F-CE51-4D14-B621-10F8AA98AD1E}"/>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Development of debris curves</a:t>
            </a:r>
          </a:p>
          <a:p>
            <a:pPr marL="254000" lvl="1" indent="-254000" fontAlgn="auto">
              <a:spcBef>
                <a:spcPct val="100000"/>
              </a:spcBef>
              <a:spcAft>
                <a:spcPts val="0"/>
              </a:spcAft>
              <a:buSzPct val="99000"/>
              <a:buFont typeface="Arial"/>
              <a:buChar char="•"/>
              <a:tabLst/>
            </a:pPr>
            <a:r>
              <a:rPr lang="en-US" kern="1200">
                <a:ea typeface="+mn-ea"/>
                <a:sym typeface="Arial"/>
              </a:rPr>
              <a:t>Based on load-resistance damage states</a:t>
            </a:r>
          </a:p>
          <a:p>
            <a:pPr marL="254000" lvl="1" indent="-254000" fontAlgn="auto">
              <a:spcBef>
                <a:spcPct val="100000"/>
              </a:spcBef>
              <a:spcAft>
                <a:spcPts val="0"/>
              </a:spcAft>
              <a:buSzPct val="99000"/>
              <a:buFont typeface="Arial"/>
              <a:buChar char="•"/>
              <a:tabLst/>
            </a:pPr>
            <a:r>
              <a:rPr lang="en-US" kern="1200">
                <a:ea typeface="+mn-ea"/>
                <a:sym typeface="Arial"/>
              </a:rPr>
              <a:t>Component unit weights</a:t>
            </a:r>
          </a:p>
          <a:p>
            <a:pPr marL="254000" lvl="1" indent="-254000" fontAlgn="auto">
              <a:spcBef>
                <a:spcPct val="100000"/>
              </a:spcBef>
              <a:spcAft>
                <a:spcPts val="0"/>
              </a:spcAft>
              <a:buSzPct val="99000"/>
              <a:buFont typeface="Arial"/>
              <a:buChar char="•"/>
              <a:tabLst/>
            </a:pPr>
            <a:r>
              <a:rPr lang="en-US" kern="1200">
                <a:ea typeface="+mn-ea"/>
                <a:sym typeface="Arial"/>
              </a:rPr>
              <a:t>Typical density of debris type</a:t>
            </a:r>
          </a:p>
          <a:p>
            <a:pPr marL="254000" lvl="1" indent="-254000" fontAlgn="auto">
              <a:spcBef>
                <a:spcPct val="100000"/>
              </a:spcBef>
              <a:spcAft>
                <a:spcPts val="0"/>
              </a:spcAft>
              <a:buSzPct val="99000"/>
              <a:buFont typeface="Arial"/>
              <a:buChar char="•"/>
              <a:tabLst/>
            </a:pPr>
            <a:r>
              <a:rPr lang="en-US" kern="1200">
                <a:ea typeface="+mn-ea"/>
                <a:sym typeface="Arial"/>
              </a:rPr>
              <a:t>Debris type distribution of damaged components</a:t>
            </a:r>
            <a:endParaRPr lang="en-US"/>
          </a:p>
        </p:txBody>
      </p:sp>
      <p:sp>
        <p:nvSpPr>
          <p:cNvPr id="6" name="Slide Number Placeholder 5">
            <a:extLst>
              <a:ext uri="{FF2B5EF4-FFF2-40B4-BE49-F238E27FC236}">
                <a16:creationId xmlns:a16="http://schemas.microsoft.com/office/drawing/2014/main" id="{7A4C9FC2-C717-4ABF-BAB8-A052C59137BB}"/>
              </a:ext>
            </a:extLst>
          </p:cNvPr>
          <p:cNvSpPr>
            <a:spLocks noGrp="1"/>
          </p:cNvSpPr>
          <p:nvPr>
            <p:ph type="sldNum" sz="quarter" idx="12"/>
          </p:nvPr>
        </p:nvSpPr>
        <p:spPr/>
        <p:txBody>
          <a:bodyPr/>
          <a:lstStyle/>
          <a:p>
            <a:pPr>
              <a:spcBef>
                <a:spcPts val="100"/>
              </a:spcBef>
              <a:buSzPct val="99000"/>
            </a:pPr>
            <a:fld id="{6A131E3B-27E4-495C-B823-FB8335C1A5AA}" type="slidenum">
              <a:rPr lang="en-US" smtClean="0"/>
              <a:pPr>
                <a:spcBef>
                  <a:spcPts val="100"/>
                </a:spcBef>
                <a:buSzPct val="99000"/>
              </a:pPr>
              <a:t>12</a:t>
            </a:fld>
            <a:endParaRPr lang="en-US"/>
          </a:p>
        </p:txBody>
      </p:sp>
    </p:spTree>
    <p:extLst>
      <p:ext uri="{BB962C8B-B14F-4D97-AF65-F5344CB8AC3E}">
        <p14:creationId xmlns:p14="http://schemas.microsoft.com/office/powerpoint/2010/main" val="265033540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Component Unit Weight</a:t>
            </a:r>
          </a:p>
        </p:txBody>
      </p:sp>
      <p:sp>
        <p:nvSpPr>
          <p:cNvPr id="3" name="Content Placeholder 2">
            <a:extLst>
              <a:ext uri="{FF2B5EF4-FFF2-40B4-BE49-F238E27FC236}">
                <a16:creationId xmlns:a16="http://schemas.microsoft.com/office/drawing/2014/main" id="{7678AB2F-5D3A-4383-B396-21ED11B5380F}"/>
              </a:ext>
            </a:extLst>
          </p:cNvPr>
          <p:cNvSpPr>
            <a:spLocks noGrp="1"/>
          </p:cNvSpPr>
          <p:nvPr>
            <p:ph idx="1"/>
          </p:nvPr>
        </p:nvSpPr>
        <p:spPr/>
        <p:txBody>
          <a:bodyPr/>
          <a:lstStyle/>
          <a:p>
            <a:pPr marL="254000" lvl="1" indent="-254000" fontAlgn="auto">
              <a:spcBef>
                <a:spcPct val="100000"/>
              </a:spcBef>
              <a:spcAft>
                <a:spcPts val="0"/>
              </a:spcAft>
              <a:buSzPct val="99000"/>
              <a:buFont typeface="Arial"/>
              <a:buChar char="•"/>
              <a:tabLst/>
            </a:pPr>
            <a:r>
              <a:rPr lang="en-US" kern="1200">
                <a:ea typeface="+mn-ea"/>
                <a:sym typeface="Arial"/>
              </a:rPr>
              <a:t> Exterior building components: Weights from RS Means 2018 </a:t>
            </a:r>
          </a:p>
          <a:p>
            <a:pPr marL="254000" lvl="1" indent="-254000" fontAlgn="auto">
              <a:spcBef>
                <a:spcPct val="100000"/>
              </a:spcBef>
              <a:spcAft>
                <a:spcPts val="0"/>
              </a:spcAft>
              <a:buSzPct val="99000"/>
              <a:buFont typeface="Arial"/>
              <a:buChar char="•"/>
              <a:tabLst/>
            </a:pPr>
            <a:r>
              <a:rPr lang="en-US" kern="1200">
                <a:ea typeface="+mn-ea"/>
                <a:sym typeface="Arial"/>
              </a:rPr>
              <a:t>Interior building components: Weights from RS Means 2018 </a:t>
            </a:r>
          </a:p>
          <a:p>
            <a:pPr marL="254000" lvl="1" indent="-254000" fontAlgn="auto">
              <a:spcBef>
                <a:spcPct val="100000"/>
              </a:spcBef>
              <a:spcAft>
                <a:spcPts val="0"/>
              </a:spcAft>
              <a:buSzPct val="99000"/>
              <a:buFont typeface="Arial"/>
              <a:buChar char="•"/>
              <a:tabLst/>
            </a:pPr>
            <a:r>
              <a:rPr lang="en-US" kern="1200">
                <a:ea typeface="+mn-ea"/>
                <a:sym typeface="Arial"/>
              </a:rPr>
              <a:t>Contents: Estimated based on sustained live loads from ASCE 7-98</a:t>
            </a:r>
            <a:endParaRPr lang="en-US"/>
          </a:p>
        </p:txBody>
      </p:sp>
      <p:sp>
        <p:nvSpPr>
          <p:cNvPr id="6" name="Slide Number Placeholder 5">
            <a:extLst>
              <a:ext uri="{FF2B5EF4-FFF2-40B4-BE49-F238E27FC236}">
                <a16:creationId xmlns:a16="http://schemas.microsoft.com/office/drawing/2014/main" id="{AF40F806-DE14-4BDA-84FF-FF76DBA6E597}"/>
              </a:ext>
            </a:extLst>
          </p:cNvPr>
          <p:cNvSpPr>
            <a:spLocks noGrp="1"/>
          </p:cNvSpPr>
          <p:nvPr>
            <p:ph type="sldNum" sz="quarter" idx="12"/>
          </p:nvPr>
        </p:nvSpPr>
        <p:spPr/>
        <p:txBody>
          <a:bodyPr/>
          <a:lstStyle/>
          <a:p>
            <a:pPr>
              <a:spcBef>
                <a:spcPts val="100"/>
              </a:spcBef>
              <a:buSzPct val="99000"/>
            </a:pPr>
            <a:fld id="{6A131E3B-27E4-495C-B823-FB8335C1A5AA}" type="slidenum">
              <a:rPr lang="en-US" smtClean="0"/>
              <a:pPr>
                <a:spcBef>
                  <a:spcPts val="100"/>
                </a:spcBef>
                <a:buSzPct val="99000"/>
              </a:pPr>
              <a:t>13</a:t>
            </a:fld>
            <a:endParaRPr lang="en-US"/>
          </a:p>
        </p:txBody>
      </p:sp>
    </p:spTree>
    <p:extLst>
      <p:ext uri="{BB962C8B-B14F-4D97-AF65-F5344CB8AC3E}">
        <p14:creationId xmlns:p14="http://schemas.microsoft.com/office/powerpoint/2010/main" val="254810456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Viewing Building Debris Curves</a:t>
            </a:r>
          </a:p>
        </p:txBody>
      </p:sp>
      <p:sp>
        <p:nvSpPr>
          <p:cNvPr id="3" name="Content Placeholder 2">
            <a:extLst>
              <a:ext uri="{FF2B5EF4-FFF2-40B4-BE49-F238E27FC236}">
                <a16:creationId xmlns:a16="http://schemas.microsoft.com/office/drawing/2014/main" id="{072308EA-A77B-4860-A20E-1C8E52A01E89}"/>
              </a:ext>
            </a:extLst>
          </p:cNvPr>
          <p:cNvSpPr>
            <a:spLocks noGrp="1"/>
          </p:cNvSpPr>
          <p:nvPr>
            <p:ph sz="quarter" idx="13"/>
          </p:nvPr>
        </p:nvSpPr>
        <p:spPr/>
        <p:txBody>
          <a:bodyPr/>
          <a:lstStyle/>
          <a:p>
            <a:pPr marL="254000" lvl="1" indent="-254000" fontAlgn="auto">
              <a:spcBef>
                <a:spcPct val="100000"/>
              </a:spcBef>
              <a:spcAft>
                <a:spcPts val="0"/>
              </a:spcAft>
              <a:buSzPct val="99000"/>
              <a:buFont typeface="Arial"/>
              <a:buChar char="•"/>
              <a:tabLst/>
            </a:pPr>
            <a:r>
              <a:rPr lang="en-US" kern="1200" dirty="0">
                <a:ea typeface="+mn-ea"/>
                <a:sym typeface="Arial"/>
              </a:rPr>
              <a:t>Each specific building type has a set of debris functions related to terrain. </a:t>
            </a:r>
          </a:p>
          <a:p>
            <a:pPr marL="254000" lvl="1" indent="-254000" fontAlgn="auto">
              <a:spcBef>
                <a:spcPct val="100000"/>
              </a:spcBef>
              <a:spcAft>
                <a:spcPts val="0"/>
              </a:spcAft>
              <a:buSzPct val="99000"/>
              <a:buFont typeface="Arial"/>
              <a:buChar char="•"/>
              <a:tabLst/>
            </a:pPr>
            <a:r>
              <a:rPr lang="en-US" kern="1200" dirty="0">
                <a:ea typeface="+mn-ea"/>
                <a:sym typeface="Arial"/>
              </a:rPr>
              <a:t>Rougher terrains: Less building debris</a:t>
            </a:r>
            <a:endParaRPr lang="en-US" dirty="0"/>
          </a:p>
        </p:txBody>
      </p:sp>
      <p:pic>
        <p:nvPicPr>
          <p:cNvPr id="8" name="Content Placeholder 7" descr="Screen shot of the Building Debris Function Viewer window.">
            <a:extLst>
              <a:ext uri="{FF2B5EF4-FFF2-40B4-BE49-F238E27FC236}">
                <a16:creationId xmlns:a16="http://schemas.microsoft.com/office/drawing/2014/main" id="{5529AB91-85D5-4E27-AC00-2FF9C0A93D6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864470"/>
            <a:ext cx="4114800" cy="3138584"/>
          </a:xfrm>
          <a:prstGeom prst="rect">
            <a:avLst/>
          </a:prstGeom>
        </p:spPr>
      </p:pic>
      <p:sp>
        <p:nvSpPr>
          <p:cNvPr id="9" name="Slide Number Placeholder 8">
            <a:extLst>
              <a:ext uri="{FF2B5EF4-FFF2-40B4-BE49-F238E27FC236}">
                <a16:creationId xmlns:a16="http://schemas.microsoft.com/office/drawing/2014/main" id="{5AE72738-217B-46E9-BEB0-B7132401E290}"/>
              </a:ext>
            </a:extLst>
          </p:cNvPr>
          <p:cNvSpPr>
            <a:spLocks noGrp="1"/>
          </p:cNvSpPr>
          <p:nvPr>
            <p:ph type="sldNum" sz="quarter" idx="12"/>
          </p:nvPr>
        </p:nvSpPr>
        <p:spPr/>
        <p:txBody>
          <a:bodyPr/>
          <a:lstStyle/>
          <a:p>
            <a:pPr>
              <a:spcBef>
                <a:spcPts val="100"/>
              </a:spcBef>
              <a:buSzPct val="99000"/>
            </a:pPr>
            <a:fld id="{6A131E3B-27E4-495C-B823-FB8335C1A5AA}" type="slidenum">
              <a:rPr lang="en-US" smtClean="0"/>
              <a:pPr>
                <a:spcBef>
                  <a:spcPts val="100"/>
                </a:spcBef>
                <a:buSzPct val="99000"/>
              </a:pPr>
              <a:t>14</a:t>
            </a:fld>
            <a:endParaRPr lang="en-US"/>
          </a:p>
        </p:txBody>
      </p:sp>
    </p:spTree>
    <p:extLst>
      <p:ext uri="{BB962C8B-B14F-4D97-AF65-F5344CB8AC3E}">
        <p14:creationId xmlns:p14="http://schemas.microsoft.com/office/powerpoint/2010/main" val="250120051"/>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fr-FR"/>
              <a:t>Debris Model: Validation</a:t>
            </a:r>
            <a:endParaRPr lang="en-US"/>
          </a:p>
        </p:txBody>
      </p:sp>
      <p:sp>
        <p:nvSpPr>
          <p:cNvPr id="3" name="Content Placeholder 2">
            <a:extLst>
              <a:ext uri="{FF2B5EF4-FFF2-40B4-BE49-F238E27FC236}">
                <a16:creationId xmlns:a16="http://schemas.microsoft.com/office/drawing/2014/main" id="{D3154057-6519-41E0-B4F0-CEAC75F2F3E4}"/>
              </a:ext>
            </a:extLst>
          </p:cNvPr>
          <p:cNvSpPr>
            <a:spLocks noGrp="1"/>
          </p:cNvSpPr>
          <p:nvPr>
            <p:ph idx="1"/>
          </p:nvPr>
        </p:nvSpPr>
        <p:spPr>
          <a:xfrm>
            <a:off x="457200" y="1068388"/>
            <a:ext cx="8229600" cy="2360612"/>
          </a:xfrm>
        </p:spPr>
        <p:txBody>
          <a:bodyPr>
            <a:normAutofit fontScale="70000" lnSpcReduction="20000"/>
          </a:bodyPr>
          <a:lstStyle/>
          <a:p>
            <a:pPr marL="254000" lvl="1" indent="-254000" fontAlgn="auto">
              <a:spcBef>
                <a:spcPct val="100000"/>
              </a:spcBef>
              <a:buSzPct val="99000"/>
              <a:buFont typeface="Arial"/>
              <a:buChar char="•"/>
              <a:tabLst/>
            </a:pPr>
            <a:r>
              <a:rPr lang="en-US" kern="1200" dirty="0">
                <a:ea typeface="+mn-ea"/>
                <a:sym typeface="Arial"/>
              </a:rPr>
              <a:t> Statistics reported in published papers </a:t>
            </a:r>
          </a:p>
          <a:p>
            <a:pPr marL="254000" lvl="1" indent="-254000" fontAlgn="auto">
              <a:spcBef>
                <a:spcPct val="100000"/>
              </a:spcBef>
              <a:buSzPct val="99000"/>
              <a:buFont typeface="Arial"/>
              <a:buChar char="•"/>
              <a:tabLst/>
            </a:pPr>
            <a:r>
              <a:rPr lang="en-US" kern="1200" dirty="0">
                <a:ea typeface="+mn-ea"/>
                <a:sym typeface="Arial"/>
              </a:rPr>
              <a:t>Limitations of comparisons </a:t>
            </a:r>
          </a:p>
          <a:p>
            <a:pPr marL="635000" lvl="2" indent="-254000" fontAlgn="auto">
              <a:spcBef>
                <a:spcPct val="100000"/>
              </a:spcBef>
              <a:buSzPct val="99000"/>
              <a:buFont typeface="Wingdings"/>
              <a:buChar char="§"/>
              <a:tabLst/>
            </a:pPr>
            <a:r>
              <a:rPr lang="en-US" kern="1200" dirty="0">
                <a:ea typeface="+mn-ea"/>
                <a:sym typeface="Arial"/>
              </a:rPr>
              <a:t>Hugo South Carolina comparison region may be larger than assumed from paper </a:t>
            </a:r>
          </a:p>
          <a:p>
            <a:pPr marL="254000" lvl="1" indent="-254000">
              <a:spcBef>
                <a:spcPct val="100000"/>
              </a:spcBef>
              <a:buSzPct val="99000"/>
            </a:pPr>
            <a:r>
              <a:rPr lang="en-US" kern="1200" dirty="0" err="1">
                <a:sym typeface="Arial"/>
              </a:rPr>
              <a:t>Hazus</a:t>
            </a:r>
            <a:r>
              <a:rPr lang="en-US" kern="1200" dirty="0">
                <a:sym typeface="Arial"/>
              </a:rPr>
              <a:t> debris model = ~ +/- 30%</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224117388"/>
              </p:ext>
            </p:extLst>
          </p:nvPr>
        </p:nvGraphicFramePr>
        <p:xfrm>
          <a:off x="457200" y="3392056"/>
          <a:ext cx="8229600" cy="2377440"/>
        </p:xfrm>
        <a:graphic>
          <a:graphicData uri="http://schemas.openxmlformats.org/drawingml/2006/table">
            <a:tbl>
              <a:tblPr firstRow="1" bandRow="1">
                <a:tableStyleId>{5940675A-B579-460E-94D1-54222C63F5DA}</a:tableStyleId>
              </a:tblPr>
              <a:tblGrid>
                <a:gridCol w="1028700">
                  <a:extLst>
                    <a:ext uri="{9D8B030D-6E8A-4147-A177-3AD203B41FA5}">
                      <a16:colId xmlns:a16="http://schemas.microsoft.com/office/drawing/2014/main" val="20000"/>
                    </a:ext>
                  </a:extLst>
                </a:gridCol>
                <a:gridCol w="1028700">
                  <a:extLst>
                    <a:ext uri="{9D8B030D-6E8A-4147-A177-3AD203B41FA5}">
                      <a16:colId xmlns:a16="http://schemas.microsoft.com/office/drawing/2014/main" val="20001"/>
                    </a:ext>
                  </a:extLst>
                </a:gridCol>
                <a:gridCol w="1028700">
                  <a:extLst>
                    <a:ext uri="{9D8B030D-6E8A-4147-A177-3AD203B41FA5}">
                      <a16:colId xmlns:a16="http://schemas.microsoft.com/office/drawing/2014/main" val="20002"/>
                    </a:ext>
                  </a:extLst>
                </a:gridCol>
                <a:gridCol w="1028700">
                  <a:extLst>
                    <a:ext uri="{9D8B030D-6E8A-4147-A177-3AD203B41FA5}">
                      <a16:colId xmlns:a16="http://schemas.microsoft.com/office/drawing/2014/main" val="20003"/>
                    </a:ext>
                  </a:extLst>
                </a:gridCol>
                <a:gridCol w="1028700">
                  <a:extLst>
                    <a:ext uri="{9D8B030D-6E8A-4147-A177-3AD203B41FA5}">
                      <a16:colId xmlns:a16="http://schemas.microsoft.com/office/drawing/2014/main" val="20004"/>
                    </a:ext>
                  </a:extLst>
                </a:gridCol>
                <a:gridCol w="1028700">
                  <a:extLst>
                    <a:ext uri="{9D8B030D-6E8A-4147-A177-3AD203B41FA5}">
                      <a16:colId xmlns:a16="http://schemas.microsoft.com/office/drawing/2014/main" val="20005"/>
                    </a:ext>
                  </a:extLst>
                </a:gridCol>
                <a:gridCol w="1028700">
                  <a:extLst>
                    <a:ext uri="{9D8B030D-6E8A-4147-A177-3AD203B41FA5}">
                      <a16:colId xmlns:a16="http://schemas.microsoft.com/office/drawing/2014/main" val="20006"/>
                    </a:ext>
                  </a:extLst>
                </a:gridCol>
                <a:gridCol w="1028700">
                  <a:extLst>
                    <a:ext uri="{9D8B030D-6E8A-4147-A177-3AD203B41FA5}">
                      <a16:colId xmlns:a16="http://schemas.microsoft.com/office/drawing/2014/main" val="20007"/>
                    </a:ext>
                  </a:extLst>
                </a:gridCol>
              </a:tblGrid>
              <a:tr h="734558">
                <a:tc>
                  <a:txBody>
                    <a:bodyPr/>
                    <a:lstStyle/>
                    <a:p>
                      <a:pPr lvl="0" algn="l">
                        <a:spcBef>
                          <a:spcPct val="100000"/>
                        </a:spcBef>
                        <a:buClrTx/>
                      </a:pPr>
                      <a:r>
                        <a:rPr lang="en-US" sz="1200">
                          <a:solidFill>
                            <a:srgbClr val="000066"/>
                          </a:solidFill>
                          <a:latin typeface="Arial"/>
                          <a:ea typeface="+mn-ea"/>
                          <a:cs typeface="Arial"/>
                          <a:sym typeface="Arial"/>
                        </a:rPr>
                        <a:t>Storm</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Region</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Actual Weight (tons)</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Actual Volume (cubic yards)</a:t>
                      </a:r>
                    </a:p>
                  </a:txBody>
                  <a:tcPr>
                    <a:solidFill>
                      <a:srgbClr val="C0C0C0"/>
                    </a:solidFill>
                  </a:tcPr>
                </a:tc>
                <a:tc>
                  <a:txBody>
                    <a:bodyPr/>
                    <a:lstStyle/>
                    <a:p>
                      <a:pPr lvl="0" algn="l">
                        <a:spcBef>
                          <a:spcPct val="100000"/>
                        </a:spcBef>
                        <a:buClrTx/>
                      </a:pPr>
                      <a:r>
                        <a:rPr lang="en-US" sz="1200" dirty="0">
                          <a:solidFill>
                            <a:srgbClr val="000066"/>
                          </a:solidFill>
                          <a:latin typeface="Arial"/>
                          <a:ea typeface="+mn-ea"/>
                          <a:cs typeface="Arial"/>
                          <a:sym typeface="Arial"/>
                        </a:rPr>
                        <a:t>Modeled Weight (tons)</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Modeled Volume (cubic yards)</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Model/Actual Weight</a:t>
                      </a:r>
                    </a:p>
                  </a:txBody>
                  <a:tcPr>
                    <a:solidFill>
                      <a:srgbClr val="C0C0C0"/>
                    </a:solidFill>
                  </a:tcPr>
                </a:tc>
                <a:tc>
                  <a:txBody>
                    <a:bodyPr/>
                    <a:lstStyle/>
                    <a:p>
                      <a:pPr lvl="0" algn="l">
                        <a:spcBef>
                          <a:spcPct val="100000"/>
                        </a:spcBef>
                        <a:buClrTx/>
                      </a:pPr>
                      <a:r>
                        <a:rPr lang="en-US" sz="1200">
                          <a:solidFill>
                            <a:srgbClr val="000066"/>
                          </a:solidFill>
                          <a:latin typeface="Arial"/>
                          <a:ea typeface="+mn-ea"/>
                          <a:cs typeface="Arial"/>
                          <a:sym typeface="Arial"/>
                        </a:rPr>
                        <a:t>Model/Actual Volume</a:t>
                      </a:r>
                    </a:p>
                  </a:txBody>
                  <a:tcPr>
                    <a:solidFill>
                      <a:srgbClr val="C0C0C0"/>
                    </a:solidFill>
                  </a:tcPr>
                </a:tc>
                <a:extLst>
                  <a:ext uri="{0D108BD9-81ED-4DB2-BD59-A6C34878D82A}">
                    <a16:rowId xmlns:a16="http://schemas.microsoft.com/office/drawing/2014/main" val="10000"/>
                  </a:ext>
                </a:extLst>
              </a:tr>
              <a:tr h="408088">
                <a:tc>
                  <a:txBody>
                    <a:bodyPr/>
                    <a:lstStyle/>
                    <a:p>
                      <a:pPr lvl="0" algn="l">
                        <a:spcBef>
                          <a:spcPct val="100000"/>
                        </a:spcBef>
                        <a:buClrTx/>
                      </a:pPr>
                      <a:r>
                        <a:rPr lang="en-US" sz="1200">
                          <a:solidFill>
                            <a:srgbClr val="000066"/>
                          </a:solidFill>
                          <a:latin typeface="Arial"/>
                          <a:ea typeface="+mn-ea"/>
                          <a:cs typeface="Arial"/>
                          <a:sym typeface="Arial"/>
                        </a:rPr>
                        <a:t>Hugo</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South Carolina</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15,500,000</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951,009</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9,130,843</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0.59</a:t>
                      </a:r>
                      <a:endParaRPr lang="en-US" sz="1200">
                        <a:solidFill>
                          <a:srgbClr val="000066"/>
                        </a:solidFill>
                      </a:endParaRPr>
                    </a:p>
                  </a:txBody>
                  <a:tcPr/>
                </a:tc>
                <a:extLst>
                  <a:ext uri="{0D108BD9-81ED-4DB2-BD59-A6C34878D82A}">
                    <a16:rowId xmlns:a16="http://schemas.microsoft.com/office/drawing/2014/main" val="10001"/>
                  </a:ext>
                </a:extLst>
              </a:tr>
              <a:tr h="571323">
                <a:tc>
                  <a:txBody>
                    <a:bodyPr/>
                    <a:lstStyle/>
                    <a:p>
                      <a:pPr lvl="0" algn="l">
                        <a:spcBef>
                          <a:spcPct val="100000"/>
                        </a:spcBef>
                        <a:buClrTx/>
                      </a:pPr>
                      <a:r>
                        <a:rPr lang="en-US" sz="1200">
                          <a:solidFill>
                            <a:srgbClr val="000066"/>
                          </a:solidFill>
                          <a:latin typeface="Arial"/>
                          <a:ea typeface="+mn-ea"/>
                          <a:cs typeface="Arial"/>
                          <a:sym typeface="Arial"/>
                        </a:rPr>
                        <a:t>Hugo</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USACE Admin. Region</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4,589,559</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782,480</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7,366,394</a:t>
                      </a:r>
                      <a:endParaRPr lang="en-US" sz="1200">
                        <a:solidFill>
                          <a:srgbClr val="000066"/>
                        </a:solidFill>
                      </a:endParaRPr>
                    </a:p>
                  </a:txBody>
                  <a:tcPr/>
                </a:tc>
                <a:tc>
                  <a:txBody>
                    <a:bodyPr/>
                    <a:lstStyle/>
                    <a:p>
                      <a:pPr lvl="0" algn="l">
                        <a:spcBef>
                          <a:spcPct val="100000"/>
                        </a:spcBef>
                        <a:buClrTx/>
                      </a:pPr>
                      <a:r>
                        <a:rPr lang="en-US" sz="1200" dirty="0">
                          <a:solidFill>
                            <a:srgbClr val="000066"/>
                          </a:solidFill>
                          <a:latin typeface="Arial"/>
                          <a:ea typeface="+mn-ea"/>
                          <a:cs typeface="Arial"/>
                          <a:sym typeface="Arial"/>
                        </a:rPr>
                        <a:t>-</a:t>
                      </a:r>
                      <a:endParaRPr lang="en-US" sz="1200" dirty="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1.61</a:t>
                      </a:r>
                      <a:endParaRPr lang="en-US" sz="1200">
                        <a:solidFill>
                          <a:srgbClr val="000066"/>
                        </a:solidFill>
                      </a:endParaRPr>
                    </a:p>
                  </a:txBody>
                  <a:tcPr/>
                </a:tc>
                <a:extLst>
                  <a:ext uri="{0D108BD9-81ED-4DB2-BD59-A6C34878D82A}">
                    <a16:rowId xmlns:a16="http://schemas.microsoft.com/office/drawing/2014/main" val="10002"/>
                  </a:ext>
                </a:extLst>
              </a:tr>
              <a:tr h="408088">
                <a:tc>
                  <a:txBody>
                    <a:bodyPr/>
                    <a:lstStyle/>
                    <a:p>
                      <a:pPr lvl="0" algn="l">
                        <a:spcBef>
                          <a:spcPct val="100000"/>
                        </a:spcBef>
                        <a:buClrTx/>
                      </a:pPr>
                      <a:r>
                        <a:rPr lang="en-US" sz="1200">
                          <a:solidFill>
                            <a:srgbClr val="000066"/>
                          </a:solidFill>
                          <a:latin typeface="Arial"/>
                          <a:ea typeface="+mn-ea"/>
                          <a:cs typeface="Arial"/>
                          <a:sym typeface="Arial"/>
                        </a:rPr>
                        <a:t>Andrew</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Dade County</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2,900,000</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40,000,000</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3,396,991</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35,323,080</a:t>
                      </a:r>
                      <a:endParaRPr lang="en-US" sz="1200">
                        <a:solidFill>
                          <a:srgbClr val="000066"/>
                        </a:solidFill>
                      </a:endParaRPr>
                    </a:p>
                  </a:txBody>
                  <a:tcPr/>
                </a:tc>
                <a:tc>
                  <a:txBody>
                    <a:bodyPr/>
                    <a:lstStyle/>
                    <a:p>
                      <a:pPr lvl="0" algn="l">
                        <a:spcBef>
                          <a:spcPct val="100000"/>
                        </a:spcBef>
                        <a:buClrTx/>
                      </a:pPr>
                      <a:r>
                        <a:rPr lang="en-US" sz="1200">
                          <a:solidFill>
                            <a:srgbClr val="000066"/>
                          </a:solidFill>
                          <a:latin typeface="Arial"/>
                          <a:ea typeface="+mn-ea"/>
                          <a:cs typeface="Arial"/>
                          <a:sym typeface="Arial"/>
                        </a:rPr>
                        <a:t>1.17</a:t>
                      </a:r>
                      <a:endParaRPr lang="en-US" sz="1200">
                        <a:solidFill>
                          <a:srgbClr val="000066"/>
                        </a:solidFill>
                      </a:endParaRPr>
                    </a:p>
                  </a:txBody>
                  <a:tcPr/>
                </a:tc>
                <a:tc>
                  <a:txBody>
                    <a:bodyPr/>
                    <a:lstStyle/>
                    <a:p>
                      <a:pPr lvl="0" algn="l">
                        <a:spcBef>
                          <a:spcPct val="100000"/>
                        </a:spcBef>
                        <a:buClrTx/>
                      </a:pPr>
                      <a:r>
                        <a:rPr lang="en-US" sz="1200" dirty="0">
                          <a:solidFill>
                            <a:srgbClr val="000066"/>
                          </a:solidFill>
                          <a:latin typeface="Arial"/>
                          <a:ea typeface="+mn-ea"/>
                          <a:cs typeface="Arial"/>
                          <a:sym typeface="Arial"/>
                        </a:rPr>
                        <a:t>0.88</a:t>
                      </a:r>
                      <a:endParaRPr lang="en-US" sz="1200" dirty="0">
                        <a:solidFill>
                          <a:srgbClr val="000066"/>
                        </a:solidFill>
                      </a:endParaRPr>
                    </a:p>
                  </a:txBody>
                  <a:tcPr/>
                </a:tc>
                <a:extLst>
                  <a:ext uri="{0D108BD9-81ED-4DB2-BD59-A6C34878D82A}">
                    <a16:rowId xmlns:a16="http://schemas.microsoft.com/office/drawing/2014/main" val="10003"/>
                  </a:ext>
                </a:extLst>
              </a:tr>
            </a:tbl>
          </a:graphicData>
        </a:graphic>
      </p:graphicFrame>
      <p:sp>
        <p:nvSpPr>
          <p:cNvPr id="7" name="Slide Number Placeholder 6">
            <a:extLst>
              <a:ext uri="{FF2B5EF4-FFF2-40B4-BE49-F238E27FC236}">
                <a16:creationId xmlns:a16="http://schemas.microsoft.com/office/drawing/2014/main" id="{48186297-6C3C-46CF-AD2F-E55E3A37BC0B}"/>
              </a:ext>
            </a:extLst>
          </p:cNvPr>
          <p:cNvSpPr>
            <a:spLocks noGrp="1"/>
          </p:cNvSpPr>
          <p:nvPr>
            <p:ph type="sldNum" sz="quarter" idx="12"/>
          </p:nvPr>
        </p:nvSpPr>
        <p:spPr/>
        <p:txBody>
          <a:bodyPr/>
          <a:lstStyle/>
          <a:p>
            <a:pPr>
              <a:spcBef>
                <a:spcPts val="100"/>
              </a:spcBef>
              <a:buSzPct val="99000"/>
            </a:pPr>
            <a:fld id="{6A131E3B-27E4-495C-B823-FB8335C1A5AA}" type="slidenum">
              <a:rPr lang="en-US" smtClean="0"/>
              <a:pPr>
                <a:spcBef>
                  <a:spcPts val="100"/>
                </a:spcBef>
                <a:buSzPct val="99000"/>
              </a:pPr>
              <a:t>15</a:t>
            </a:fld>
            <a:endParaRPr lang="en-US"/>
          </a:p>
        </p:txBody>
      </p:sp>
    </p:spTree>
    <p:extLst>
      <p:ext uri="{BB962C8B-B14F-4D97-AF65-F5344CB8AC3E}">
        <p14:creationId xmlns:p14="http://schemas.microsoft.com/office/powerpoint/2010/main" val="2999333069"/>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Tree Debris Model</a:t>
            </a:r>
          </a:p>
        </p:txBody>
      </p:sp>
      <p:sp>
        <p:nvSpPr>
          <p:cNvPr id="3" name="Content Placeholder 2">
            <a:extLst>
              <a:ext uri="{FF2B5EF4-FFF2-40B4-BE49-F238E27FC236}">
                <a16:creationId xmlns:a16="http://schemas.microsoft.com/office/drawing/2014/main" id="{FD5CE1B4-4C4E-459F-9309-8044DA326AA0}"/>
              </a:ext>
            </a:extLst>
          </p:cNvPr>
          <p:cNvSpPr>
            <a:spLocks noGrp="1"/>
          </p:cNvSpPr>
          <p:nvPr>
            <p:ph idx="1"/>
          </p:nvPr>
        </p:nvSpPr>
        <p:spPr/>
        <p:txBody>
          <a:bodyPr>
            <a:normAutofit fontScale="70000" lnSpcReduction="20000"/>
          </a:bodyPr>
          <a:lstStyle/>
          <a:p>
            <a:pPr marL="254000" lvl="1" indent="-254000" fontAlgn="auto">
              <a:spcBef>
                <a:spcPct val="100000"/>
              </a:spcBef>
              <a:buSzPct val="99000"/>
              <a:buFont typeface="Arial"/>
              <a:buChar char="•"/>
              <a:tabLst/>
            </a:pPr>
            <a:r>
              <a:rPr lang="en-US" kern="1200">
                <a:ea typeface="+mn-ea"/>
                <a:sym typeface="Arial"/>
              </a:rPr>
              <a:t> Estimates based on</a:t>
            </a:r>
          </a:p>
          <a:p>
            <a:pPr marL="635000" lvl="2" indent="-254000" fontAlgn="auto">
              <a:spcBef>
                <a:spcPct val="100000"/>
              </a:spcBef>
              <a:buSzPct val="99000"/>
              <a:buFont typeface="Wingdings"/>
              <a:buChar char="§"/>
              <a:tabLst/>
            </a:pPr>
            <a:r>
              <a:rPr lang="en-US" kern="1200">
                <a:ea typeface="+mn-ea"/>
                <a:sym typeface="Arial"/>
              </a:rPr>
              <a:t>Tree coverage database</a:t>
            </a:r>
          </a:p>
          <a:p>
            <a:pPr marL="635000" lvl="2" indent="-254000" fontAlgn="auto">
              <a:spcBef>
                <a:spcPct val="100000"/>
              </a:spcBef>
              <a:buSzPct val="99000"/>
              <a:buFont typeface="Wingdings"/>
              <a:buChar char="§"/>
              <a:tabLst/>
            </a:pPr>
            <a:r>
              <a:rPr lang="en-US" kern="1200">
                <a:ea typeface="+mn-ea"/>
                <a:sym typeface="Arial"/>
              </a:rPr>
              <a:t>Tree blow-down model </a:t>
            </a:r>
          </a:p>
          <a:p>
            <a:pPr marL="254000" lvl="1" indent="-254000" fontAlgn="auto">
              <a:spcBef>
                <a:spcPct val="100000"/>
              </a:spcBef>
              <a:buSzPct val="99000"/>
              <a:buFont typeface="Arial"/>
              <a:buChar char="•"/>
              <a:tabLst/>
            </a:pPr>
            <a:r>
              <a:rPr lang="en-US" kern="1200">
                <a:ea typeface="+mn-ea"/>
                <a:sym typeface="Arial"/>
              </a:rPr>
              <a:t>Expected green weight of tree stems for trees greater than 30 ft. tall</a:t>
            </a:r>
          </a:p>
          <a:p>
            <a:pPr marL="254000" lvl="1" indent="-254000" fontAlgn="auto">
              <a:spcBef>
                <a:spcPct val="100000"/>
              </a:spcBef>
              <a:buSzPct val="99000"/>
              <a:buFont typeface="Arial"/>
              <a:buChar char="•"/>
              <a:tabLst/>
            </a:pPr>
            <a:r>
              <a:rPr lang="en-US" kern="1200">
                <a:ea typeface="+mn-ea"/>
                <a:sym typeface="Arial"/>
              </a:rPr>
              <a:t>Eligible tree debris</a:t>
            </a:r>
          </a:p>
          <a:p>
            <a:pPr marL="635000" lvl="2" indent="-254000" fontAlgn="auto">
              <a:spcBef>
                <a:spcPct val="100000"/>
              </a:spcBef>
              <a:buSzPct val="99000"/>
              <a:buFont typeface="Wingdings"/>
              <a:buChar char="§"/>
              <a:tabLst/>
            </a:pPr>
            <a:r>
              <a:rPr lang="en-US" kern="1200">
                <a:ea typeface="+mn-ea"/>
                <a:sym typeface="Arial"/>
              </a:rPr>
              <a:t>Debris estimates made for all areas.</a:t>
            </a:r>
          </a:p>
          <a:p>
            <a:pPr marL="635000" lvl="2" indent="-254000" fontAlgn="auto">
              <a:spcBef>
                <a:spcPct val="100000"/>
              </a:spcBef>
              <a:buSzPct val="99000"/>
              <a:buFont typeface="Wingdings"/>
              <a:buChar char="§"/>
              <a:tabLst/>
            </a:pPr>
            <a:r>
              <a:rPr lang="en-US" kern="1200">
                <a:ea typeface="+mn-ea"/>
                <a:sym typeface="Arial"/>
              </a:rPr>
              <a:t>Unpopulated areas may not be collected.</a:t>
            </a:r>
          </a:p>
          <a:p>
            <a:pPr marL="254000" lvl="1" indent="-254000">
              <a:spcBef>
                <a:spcPct val="100000"/>
              </a:spcBef>
              <a:buSzPct val="99000"/>
            </a:pPr>
            <a:r>
              <a:rPr lang="en-US" kern="1200">
                <a:sym typeface="Arial"/>
              </a:rPr>
              <a:t>Volume based on 10 cubic yards / ton.</a:t>
            </a:r>
            <a:endParaRPr lang="en-US"/>
          </a:p>
        </p:txBody>
      </p:sp>
      <p:sp>
        <p:nvSpPr>
          <p:cNvPr id="6" name="Slide Number Placeholder 5">
            <a:extLst>
              <a:ext uri="{FF2B5EF4-FFF2-40B4-BE49-F238E27FC236}">
                <a16:creationId xmlns:a16="http://schemas.microsoft.com/office/drawing/2014/main" id="{65A2B0C6-554F-4C2D-8D72-42A3E0C12155}"/>
              </a:ext>
            </a:extLst>
          </p:cNvPr>
          <p:cNvSpPr>
            <a:spLocks noGrp="1"/>
          </p:cNvSpPr>
          <p:nvPr>
            <p:ph type="sldNum" sz="quarter" idx="12"/>
          </p:nvPr>
        </p:nvSpPr>
        <p:spPr/>
        <p:txBody>
          <a:bodyPr/>
          <a:lstStyle/>
          <a:p>
            <a:pPr>
              <a:spcBef>
                <a:spcPts val="100"/>
              </a:spcBef>
              <a:buSzPct val="99000"/>
            </a:pPr>
            <a:fld id="{6A131E3B-27E4-495C-B823-FB8335C1A5AA}" type="slidenum">
              <a:rPr lang="en-US" smtClean="0"/>
              <a:pPr>
                <a:spcBef>
                  <a:spcPts val="100"/>
                </a:spcBef>
                <a:buSzPct val="99000"/>
              </a:pPr>
              <a:t>16</a:t>
            </a:fld>
            <a:endParaRPr lang="en-US"/>
          </a:p>
        </p:txBody>
      </p:sp>
    </p:spTree>
    <p:extLst>
      <p:ext uri="{BB962C8B-B14F-4D97-AF65-F5344CB8AC3E}">
        <p14:creationId xmlns:p14="http://schemas.microsoft.com/office/powerpoint/2010/main" val="222620340"/>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Demonstration 9.1 – Shelter and Tree Parameters</a:t>
            </a:r>
          </a:p>
        </p:txBody>
      </p:sp>
      <p:sp>
        <p:nvSpPr>
          <p:cNvPr id="3" name="Content Placeholder 2">
            <a:extLst>
              <a:ext uri="{FF2B5EF4-FFF2-40B4-BE49-F238E27FC236}">
                <a16:creationId xmlns:a16="http://schemas.microsoft.com/office/drawing/2014/main" id="{4C33CBBD-8DEA-4867-8AC8-B2D56B980429}"/>
              </a:ext>
            </a:extLst>
          </p:cNvPr>
          <p:cNvSpPr>
            <a:spLocks noGrp="1"/>
          </p:cNvSpPr>
          <p:nvPr>
            <p:ph idx="1"/>
          </p:nvPr>
        </p:nvSpPr>
        <p:spPr/>
        <p:txBody>
          <a:bodyPr/>
          <a:lstStyle/>
          <a:p>
            <a:pPr fontAlgn="auto">
              <a:spcBef>
                <a:spcPct val="100000"/>
              </a:spcBef>
              <a:buSzPct val="99000"/>
              <a:tabLst/>
            </a:pPr>
            <a:r>
              <a:rPr lang="en-US" kern="1200">
                <a:sym typeface="Arial"/>
              </a:rPr>
              <a:t> Goal: </a:t>
            </a:r>
          </a:p>
          <a:p>
            <a:pPr marL="254000" lvl="1" indent="-254000" fontAlgn="auto">
              <a:spcBef>
                <a:spcPct val="100000"/>
              </a:spcBef>
              <a:buSzPct val="99000"/>
              <a:buFont typeface="Arial"/>
              <a:buChar char="•"/>
              <a:tabLst/>
            </a:pPr>
            <a:r>
              <a:rPr lang="en-US" kern="1200">
                <a:ea typeface="+mn-ea"/>
                <a:sym typeface="Arial"/>
              </a:rPr>
              <a:t>Show how to view shelter and tree parameters</a:t>
            </a:r>
          </a:p>
          <a:p>
            <a:pPr>
              <a:spcBef>
                <a:spcPct val="100000"/>
              </a:spcBef>
              <a:buSzPct val="99000"/>
            </a:pPr>
            <a:r>
              <a:rPr lang="en-US" kern="1200">
                <a:sym typeface="Arial"/>
              </a:rPr>
              <a:t>Time: 10 Minutes</a:t>
            </a:r>
            <a:endParaRPr lang="en-US"/>
          </a:p>
        </p:txBody>
      </p:sp>
      <p:sp>
        <p:nvSpPr>
          <p:cNvPr id="6" name="Slide Number Placeholder 5">
            <a:extLst>
              <a:ext uri="{FF2B5EF4-FFF2-40B4-BE49-F238E27FC236}">
                <a16:creationId xmlns:a16="http://schemas.microsoft.com/office/drawing/2014/main" id="{3CF368F7-FEB0-4DD3-8EBB-6A7E7F0D6E90}"/>
              </a:ext>
            </a:extLst>
          </p:cNvPr>
          <p:cNvSpPr>
            <a:spLocks noGrp="1"/>
          </p:cNvSpPr>
          <p:nvPr>
            <p:ph type="sldNum" sz="quarter" idx="12"/>
          </p:nvPr>
        </p:nvSpPr>
        <p:spPr/>
        <p:txBody>
          <a:bodyPr/>
          <a:lstStyle/>
          <a:p>
            <a:pPr>
              <a:spcBef>
                <a:spcPts val="100"/>
              </a:spcBef>
              <a:buSzPct val="99000"/>
            </a:pPr>
            <a:fld id="{6A131E3B-27E4-495C-B823-FB8335C1A5AA}" type="slidenum">
              <a:rPr lang="en-US" smtClean="0"/>
              <a:pPr>
                <a:spcBef>
                  <a:spcPts val="100"/>
                </a:spcBef>
                <a:buSzPct val="99000"/>
              </a:pPr>
              <a:t>17</a:t>
            </a:fld>
            <a:endParaRPr lang="en-US"/>
          </a:p>
        </p:txBody>
      </p:sp>
    </p:spTree>
    <p:extLst>
      <p:ext uri="{BB962C8B-B14F-4D97-AF65-F5344CB8AC3E}">
        <p14:creationId xmlns:p14="http://schemas.microsoft.com/office/powerpoint/2010/main" val="2757316173"/>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9.2: Tree and Sheltering Parameters</a:t>
            </a:r>
          </a:p>
        </p:txBody>
      </p:sp>
      <p:sp>
        <p:nvSpPr>
          <p:cNvPr id="3" name="Content Placeholder 2">
            <a:extLst>
              <a:ext uri="{FF2B5EF4-FFF2-40B4-BE49-F238E27FC236}">
                <a16:creationId xmlns:a16="http://schemas.microsoft.com/office/drawing/2014/main" id="{21F6F24E-35F5-4FB5-BAFA-BFD9851A2CE5}"/>
              </a:ext>
            </a:extLst>
          </p:cNvPr>
          <p:cNvSpPr>
            <a:spLocks noGrp="1"/>
          </p:cNvSpPr>
          <p:nvPr>
            <p:ph idx="1"/>
          </p:nvPr>
        </p:nvSpPr>
        <p:spPr/>
        <p:txBody>
          <a:bodyPr/>
          <a:lstStyle/>
          <a:p>
            <a:pPr fontAlgn="auto">
              <a:spcBef>
                <a:spcPct val="100000"/>
              </a:spcBef>
              <a:buSzPct val="99000"/>
              <a:tabLst/>
            </a:pPr>
            <a:r>
              <a:rPr lang="en-US" kern="1200">
                <a:sym typeface="Arial"/>
              </a:rPr>
              <a:t> Goal:</a:t>
            </a:r>
          </a:p>
          <a:p>
            <a:pPr marL="254000" lvl="1" indent="-254000" fontAlgn="auto">
              <a:spcBef>
                <a:spcPct val="100000"/>
              </a:spcBef>
              <a:buSzPct val="99000"/>
              <a:buFont typeface="Arial"/>
              <a:buChar char="•"/>
              <a:tabLst/>
            </a:pPr>
            <a:r>
              <a:rPr lang="en-US" kern="1200">
                <a:ea typeface="+mn-ea"/>
                <a:sym typeface="Arial"/>
              </a:rPr>
              <a:t>Explore the impact of altering tree and sheltering parameters.</a:t>
            </a:r>
          </a:p>
          <a:p>
            <a:pPr>
              <a:spcBef>
                <a:spcPct val="100000"/>
              </a:spcBef>
              <a:buSzPct val="99000"/>
            </a:pPr>
            <a:r>
              <a:rPr lang="en-US" kern="1200">
                <a:sym typeface="Arial"/>
              </a:rPr>
              <a:t>Time: 45 Minutes</a:t>
            </a:r>
            <a:endParaRPr lang="en-US"/>
          </a:p>
        </p:txBody>
      </p:sp>
      <p:sp>
        <p:nvSpPr>
          <p:cNvPr id="6" name="Slide Number Placeholder 5">
            <a:extLst>
              <a:ext uri="{FF2B5EF4-FFF2-40B4-BE49-F238E27FC236}">
                <a16:creationId xmlns:a16="http://schemas.microsoft.com/office/drawing/2014/main" id="{40F0B719-CC67-4577-A53E-97224D6B534F}"/>
              </a:ext>
            </a:extLst>
          </p:cNvPr>
          <p:cNvSpPr>
            <a:spLocks noGrp="1"/>
          </p:cNvSpPr>
          <p:nvPr>
            <p:ph type="sldNum" sz="quarter" idx="12"/>
          </p:nvPr>
        </p:nvSpPr>
        <p:spPr/>
        <p:txBody>
          <a:bodyPr/>
          <a:lstStyle/>
          <a:p>
            <a:pPr>
              <a:spcBef>
                <a:spcPts val="100"/>
              </a:spcBef>
              <a:buSzPct val="99000"/>
            </a:pPr>
            <a:fld id="{6A131E3B-27E4-495C-B823-FB8335C1A5AA}" type="slidenum">
              <a:rPr lang="en-US" smtClean="0"/>
              <a:pPr>
                <a:spcBef>
                  <a:spcPts val="100"/>
                </a:spcBef>
                <a:buSzPct val="99000"/>
              </a:pPr>
              <a:t>18</a:t>
            </a:fld>
            <a:endParaRPr lang="en-US"/>
          </a:p>
        </p:txBody>
      </p:sp>
    </p:spTree>
    <p:extLst>
      <p:ext uri="{BB962C8B-B14F-4D97-AF65-F5344CB8AC3E}">
        <p14:creationId xmlns:p14="http://schemas.microsoft.com/office/powerpoint/2010/main" val="3109584612"/>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9.2: Tasks</a:t>
            </a:r>
          </a:p>
        </p:txBody>
      </p:sp>
      <p:sp>
        <p:nvSpPr>
          <p:cNvPr id="3" name="Content Placeholder 2">
            <a:extLst>
              <a:ext uri="{FF2B5EF4-FFF2-40B4-BE49-F238E27FC236}">
                <a16:creationId xmlns:a16="http://schemas.microsoft.com/office/drawing/2014/main" id="{D0739A3F-864F-4B08-A47C-1FEC8AE6FA92}"/>
              </a:ext>
            </a:extLst>
          </p:cNvPr>
          <p:cNvSpPr>
            <a:spLocks noGrp="1"/>
          </p:cNvSpPr>
          <p:nvPr>
            <p:ph idx="1"/>
          </p:nvPr>
        </p:nvSpPr>
        <p:spPr/>
        <p:txBody>
          <a:bodyPr>
            <a:normAutofit fontScale="92500"/>
          </a:bodyPr>
          <a:lstStyle/>
          <a:p>
            <a:pPr fontAlgn="auto">
              <a:spcBef>
                <a:spcPct val="100000"/>
              </a:spcBef>
              <a:spcAft>
                <a:spcPts val="0"/>
              </a:spcAft>
              <a:buSzPct val="99000"/>
              <a:tabLst/>
            </a:pPr>
            <a:r>
              <a:rPr lang="en-US" kern="1200">
                <a:sym typeface="Arial"/>
              </a:rPr>
              <a:t> Task 1: Open the Study Region </a:t>
            </a:r>
          </a:p>
          <a:p>
            <a:pPr fontAlgn="auto">
              <a:spcBef>
                <a:spcPct val="100000"/>
              </a:spcBef>
              <a:spcAft>
                <a:spcPts val="0"/>
              </a:spcAft>
              <a:buSzPct val="99000"/>
              <a:tabLst/>
            </a:pPr>
            <a:r>
              <a:rPr lang="en-US" kern="1200">
                <a:sym typeface="Arial"/>
              </a:rPr>
              <a:t>Task 2: Explore Sensitivity to Shelter Parameters. </a:t>
            </a:r>
          </a:p>
          <a:p>
            <a:pPr fontAlgn="auto">
              <a:spcBef>
                <a:spcPct val="100000"/>
              </a:spcBef>
              <a:spcAft>
                <a:spcPts val="0"/>
              </a:spcAft>
              <a:buSzPct val="99000"/>
              <a:tabLst/>
            </a:pPr>
            <a:r>
              <a:rPr lang="en-US" kern="1200">
                <a:sym typeface="Arial"/>
              </a:rPr>
              <a:t>Task 3: Compare Shelter Parameter Modification Results. </a:t>
            </a:r>
          </a:p>
          <a:p>
            <a:pPr fontAlgn="auto">
              <a:spcBef>
                <a:spcPct val="100000"/>
              </a:spcBef>
              <a:spcAft>
                <a:spcPts val="0"/>
              </a:spcAft>
              <a:buSzPct val="99000"/>
              <a:tabLst/>
            </a:pPr>
            <a:r>
              <a:rPr lang="en-US" kern="1200">
                <a:sym typeface="Arial"/>
              </a:rPr>
              <a:t>Task 4: Explore Sensitivity of Debris to Tree Damage.</a:t>
            </a:r>
          </a:p>
          <a:p>
            <a:pPr fontAlgn="auto">
              <a:spcBef>
                <a:spcPct val="100000"/>
              </a:spcBef>
              <a:spcAft>
                <a:spcPts val="0"/>
              </a:spcAft>
              <a:buSzPct val="99000"/>
              <a:tabLst/>
            </a:pPr>
            <a:r>
              <a:rPr lang="en-US" kern="1200">
                <a:sym typeface="Arial"/>
              </a:rPr>
              <a:t>Task 5: Compare Tree Density Modification Results.</a:t>
            </a:r>
            <a:endParaRPr lang="en-US"/>
          </a:p>
        </p:txBody>
      </p:sp>
      <p:sp>
        <p:nvSpPr>
          <p:cNvPr id="6" name="Slide Number Placeholder 5">
            <a:extLst>
              <a:ext uri="{FF2B5EF4-FFF2-40B4-BE49-F238E27FC236}">
                <a16:creationId xmlns:a16="http://schemas.microsoft.com/office/drawing/2014/main" id="{EB9A1636-E278-4173-B58B-ECD91ACE246E}"/>
              </a:ext>
            </a:extLst>
          </p:cNvPr>
          <p:cNvSpPr>
            <a:spLocks noGrp="1"/>
          </p:cNvSpPr>
          <p:nvPr>
            <p:ph type="sldNum" sz="quarter" idx="12"/>
          </p:nvPr>
        </p:nvSpPr>
        <p:spPr/>
        <p:txBody>
          <a:bodyPr/>
          <a:lstStyle/>
          <a:p>
            <a:pPr>
              <a:spcBef>
                <a:spcPts val="100"/>
              </a:spcBef>
              <a:buSzPct val="99000"/>
            </a:pPr>
            <a:fld id="{6A131E3B-27E4-495C-B823-FB8335C1A5AA}" type="slidenum">
              <a:rPr lang="en-US" smtClean="0"/>
              <a:pPr>
                <a:spcBef>
                  <a:spcPts val="100"/>
                </a:spcBef>
                <a:buSzPct val="99000"/>
              </a:pPr>
              <a:t>19</a:t>
            </a:fld>
            <a:endParaRPr lang="en-US"/>
          </a:p>
        </p:txBody>
      </p:sp>
    </p:spTree>
    <p:extLst>
      <p:ext uri="{BB962C8B-B14F-4D97-AF65-F5344CB8AC3E}">
        <p14:creationId xmlns:p14="http://schemas.microsoft.com/office/powerpoint/2010/main" val="53723882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9: Goal and Objectives</a:t>
            </a:r>
          </a:p>
        </p:txBody>
      </p:sp>
      <p:sp>
        <p:nvSpPr>
          <p:cNvPr id="3" name="Content Placeholder 2">
            <a:extLst>
              <a:ext uri="{FF2B5EF4-FFF2-40B4-BE49-F238E27FC236}">
                <a16:creationId xmlns:a16="http://schemas.microsoft.com/office/drawing/2014/main" id="{0632D86C-40DE-405A-9432-3FE7DE339D96}"/>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Goal: To describe the shelter and debris models.</a:t>
            </a:r>
          </a:p>
          <a:p>
            <a:pPr fontAlgn="auto">
              <a:spcBef>
                <a:spcPct val="100000"/>
              </a:spcBef>
              <a:spcAft>
                <a:spcPts val="0"/>
              </a:spcAft>
              <a:buSzPct val="99000"/>
              <a:tabLst/>
            </a:pPr>
            <a:r>
              <a:rPr lang="en-US" kern="1200">
                <a:sym typeface="Arial"/>
              </a:rPr>
              <a:t>After completing this lesson, you will be able to:</a:t>
            </a:r>
          </a:p>
          <a:p>
            <a:pPr marL="254000" lvl="1" indent="-254000" fontAlgn="auto">
              <a:spcBef>
                <a:spcPct val="100000"/>
              </a:spcBef>
              <a:spcAft>
                <a:spcPts val="0"/>
              </a:spcAft>
              <a:buSzPct val="99000"/>
              <a:buFont typeface="Arial"/>
              <a:buChar char="•"/>
              <a:tabLst/>
            </a:pPr>
            <a:r>
              <a:rPr lang="en-US" kern="1200">
                <a:ea typeface="+mn-ea"/>
                <a:sym typeface="Arial"/>
              </a:rPr>
              <a:t>Understand the shelter and debris parameters.</a:t>
            </a:r>
          </a:p>
          <a:p>
            <a:pPr marL="254000" lvl="1" indent="-254000" fontAlgn="auto">
              <a:spcBef>
                <a:spcPct val="100000"/>
              </a:spcBef>
              <a:spcAft>
                <a:spcPts val="0"/>
              </a:spcAft>
              <a:buSzPct val="99000"/>
              <a:buFont typeface="Arial"/>
              <a:buChar char="•"/>
              <a:tabLst/>
            </a:pPr>
            <a:r>
              <a:rPr lang="en-US" kern="1200">
                <a:ea typeface="+mn-ea"/>
                <a:sym typeface="Arial"/>
              </a:rPr>
              <a:t>Demonstrate how to modify the parameters.</a:t>
            </a:r>
            <a:endParaRPr lang="en-US"/>
          </a:p>
        </p:txBody>
      </p:sp>
      <p:sp>
        <p:nvSpPr>
          <p:cNvPr id="6" name="Slide Number Placeholder 5">
            <a:extLst>
              <a:ext uri="{FF2B5EF4-FFF2-40B4-BE49-F238E27FC236}">
                <a16:creationId xmlns:a16="http://schemas.microsoft.com/office/drawing/2014/main" id="{321C98D3-CEB7-4C5F-8390-FDEAF18C8E63}"/>
              </a:ext>
            </a:extLst>
          </p:cNvPr>
          <p:cNvSpPr>
            <a:spLocks noGrp="1"/>
          </p:cNvSpPr>
          <p:nvPr>
            <p:ph type="sldNum" sz="quarter" idx="12"/>
          </p:nvPr>
        </p:nvSpPr>
        <p:spPr/>
        <p:txBody>
          <a:bodyPr/>
          <a:lstStyle/>
          <a:p>
            <a:pPr>
              <a:spcBef>
                <a:spcPts val="100"/>
              </a:spcBef>
              <a:buSzPct val="99000"/>
            </a:pPr>
            <a:fld id="{6A131E3B-27E4-495C-B823-FB8335C1A5AA}" type="slidenum">
              <a:rPr lang="en-US" smtClean="0"/>
              <a:pPr>
                <a:spcBef>
                  <a:spcPts val="100"/>
                </a:spcBef>
                <a:buSzPct val="99000"/>
              </a:pPr>
              <a:t>2</a:t>
            </a:fld>
            <a:endParaRPr lang="en-US"/>
          </a:p>
        </p:txBody>
      </p:sp>
    </p:spTree>
    <p:extLst>
      <p:ext uri="{BB962C8B-B14F-4D97-AF65-F5344CB8AC3E}">
        <p14:creationId xmlns:p14="http://schemas.microsoft.com/office/powerpoint/2010/main" val="3243726134"/>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9: Review</a:t>
            </a:r>
          </a:p>
        </p:txBody>
      </p:sp>
      <p:sp>
        <p:nvSpPr>
          <p:cNvPr id="3" name="Content Placeholder 2">
            <a:extLst>
              <a:ext uri="{FF2B5EF4-FFF2-40B4-BE49-F238E27FC236}">
                <a16:creationId xmlns:a16="http://schemas.microsoft.com/office/drawing/2014/main" id="{74F8EE4C-689D-4B47-8B40-9BDDE0372455}"/>
              </a:ext>
            </a:extLst>
          </p:cNvPr>
          <p:cNvSpPr>
            <a:spLocks noGrp="1"/>
          </p:cNvSpPr>
          <p:nvPr>
            <p:ph idx="1"/>
          </p:nvPr>
        </p:nvSpPr>
        <p:spPr/>
        <p:txBody>
          <a:bodyPr/>
          <a:lstStyle/>
          <a:p>
            <a:pPr marL="254000" lvl="1" indent="-254000" fontAlgn="auto">
              <a:spcBef>
                <a:spcPct val="100000"/>
              </a:spcBef>
              <a:spcAft>
                <a:spcPts val="0"/>
              </a:spcAft>
              <a:buSzPct val="99000"/>
              <a:buFont typeface="Arial"/>
              <a:buAutoNum type="arabicPeriod"/>
              <a:tabLst/>
            </a:pPr>
            <a:r>
              <a:rPr lang="en-US" kern="1200" dirty="0">
                <a:ea typeface="+mn-ea"/>
                <a:sym typeface="Arial"/>
              </a:rPr>
              <a:t> What are the four factors modeled in </a:t>
            </a:r>
            <a:r>
              <a:rPr lang="en-US" kern="1200" dirty="0" err="1">
                <a:ea typeface="+mn-ea"/>
                <a:sym typeface="Arial"/>
              </a:rPr>
              <a:t>Hazus</a:t>
            </a:r>
            <a:r>
              <a:rPr lang="en-US" kern="1200" dirty="0">
                <a:ea typeface="+mn-ea"/>
                <a:sym typeface="Arial"/>
              </a:rPr>
              <a:t> that impact sheltering estimates?</a:t>
            </a:r>
          </a:p>
          <a:p>
            <a:pPr marL="254000" lvl="1" indent="-254000" fontAlgn="auto">
              <a:spcBef>
                <a:spcPct val="100000"/>
              </a:spcBef>
              <a:spcAft>
                <a:spcPts val="0"/>
              </a:spcAft>
              <a:buSzPct val="99000"/>
              <a:buFont typeface="Arial"/>
              <a:buAutoNum type="arabicPeriod"/>
              <a:tabLst/>
            </a:pPr>
            <a:r>
              <a:rPr lang="en-US" kern="1200" dirty="0">
                <a:ea typeface="+mn-ea"/>
                <a:sym typeface="Arial"/>
              </a:rPr>
              <a:t> What are the only types of debris modeled in the </a:t>
            </a:r>
            <a:r>
              <a:rPr lang="en-US" kern="1200" dirty="0" err="1">
                <a:ea typeface="+mn-ea"/>
                <a:sym typeface="Arial"/>
              </a:rPr>
              <a:t>Hazus</a:t>
            </a:r>
            <a:r>
              <a:rPr lang="en-US" kern="1200" dirty="0">
                <a:ea typeface="+mn-ea"/>
                <a:sym typeface="Arial"/>
              </a:rPr>
              <a:t> Hurricane Model?</a:t>
            </a:r>
            <a:endParaRPr lang="en-US" dirty="0"/>
          </a:p>
        </p:txBody>
      </p:sp>
      <p:sp>
        <p:nvSpPr>
          <p:cNvPr id="6" name="Slide Number Placeholder 5">
            <a:extLst>
              <a:ext uri="{FF2B5EF4-FFF2-40B4-BE49-F238E27FC236}">
                <a16:creationId xmlns:a16="http://schemas.microsoft.com/office/drawing/2014/main" id="{0E154A2D-E0BA-4667-BF42-C609F98797A5}"/>
              </a:ext>
            </a:extLst>
          </p:cNvPr>
          <p:cNvSpPr>
            <a:spLocks noGrp="1"/>
          </p:cNvSpPr>
          <p:nvPr>
            <p:ph type="sldNum" sz="quarter" idx="12"/>
          </p:nvPr>
        </p:nvSpPr>
        <p:spPr/>
        <p:txBody>
          <a:bodyPr/>
          <a:lstStyle/>
          <a:p>
            <a:pPr>
              <a:spcBef>
                <a:spcPts val="100"/>
              </a:spcBef>
              <a:buSzPct val="99000"/>
            </a:pPr>
            <a:fld id="{6A131E3B-27E4-495C-B823-FB8335C1A5AA}" type="slidenum">
              <a:rPr lang="en-US" smtClean="0"/>
              <a:pPr>
                <a:spcBef>
                  <a:spcPts val="100"/>
                </a:spcBef>
                <a:buSzPct val="99000"/>
              </a:pPr>
              <a:t>20</a:t>
            </a:fld>
            <a:endParaRPr lang="en-US"/>
          </a:p>
        </p:txBody>
      </p:sp>
    </p:spTree>
    <p:extLst>
      <p:ext uri="{BB962C8B-B14F-4D97-AF65-F5344CB8AC3E}">
        <p14:creationId xmlns:p14="http://schemas.microsoft.com/office/powerpoint/2010/main" val="3112553967"/>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Questions?</a:t>
            </a:r>
          </a:p>
        </p:txBody>
      </p:sp>
      <p:sp>
        <p:nvSpPr>
          <p:cNvPr id="3" name="Content Placeholder 2">
            <a:extLst>
              <a:ext uri="{FF2B5EF4-FFF2-40B4-BE49-F238E27FC236}">
                <a16:creationId xmlns:a16="http://schemas.microsoft.com/office/drawing/2014/main" id="{16BD2F62-16F0-4CCF-B031-0F7274B94ABB}"/>
              </a:ext>
            </a:extLst>
          </p:cNvPr>
          <p:cNvSpPr>
            <a:spLocks noGrp="1"/>
          </p:cNvSpPr>
          <p:nvPr>
            <p:ph idx="1"/>
          </p:nvPr>
        </p:nvSpPr>
        <p:spPr/>
        <p:txBody>
          <a:bodyPr/>
          <a:lstStyle/>
          <a:p>
            <a:pPr>
              <a:buSzPct val="99000"/>
            </a:pPr>
            <a:endParaRPr lang="en-US"/>
          </a:p>
        </p:txBody>
      </p:sp>
      <p:sp>
        <p:nvSpPr>
          <p:cNvPr id="5" name="Slide Number Placeholder 4">
            <a:extLst>
              <a:ext uri="{FF2B5EF4-FFF2-40B4-BE49-F238E27FC236}">
                <a16:creationId xmlns:a16="http://schemas.microsoft.com/office/drawing/2014/main" id="{E73FCDB4-5335-4569-8411-C9265B6C1BFA}"/>
              </a:ext>
            </a:extLst>
          </p:cNvPr>
          <p:cNvSpPr>
            <a:spLocks noGrp="1"/>
          </p:cNvSpPr>
          <p:nvPr>
            <p:ph type="sldNum" sz="quarter" idx="12"/>
          </p:nvPr>
        </p:nvSpPr>
        <p:spPr/>
        <p:txBody>
          <a:bodyPr/>
          <a:lstStyle/>
          <a:p>
            <a:pPr>
              <a:spcBef>
                <a:spcPts val="100"/>
              </a:spcBef>
              <a:buSzPct val="99000"/>
            </a:pPr>
            <a:fld id="{6A131E3B-27E4-495C-B823-FB8335C1A5AA}" type="slidenum">
              <a:rPr lang="en-US" smtClean="0"/>
              <a:pPr>
                <a:spcBef>
                  <a:spcPts val="100"/>
                </a:spcBef>
                <a:buSzPct val="99000"/>
              </a:pPr>
              <a:t>21</a:t>
            </a:fld>
            <a:endParaRPr lang="en-US"/>
          </a:p>
        </p:txBody>
      </p:sp>
    </p:spTree>
    <p:extLst>
      <p:ext uri="{BB962C8B-B14F-4D97-AF65-F5344CB8AC3E}">
        <p14:creationId xmlns:p14="http://schemas.microsoft.com/office/powerpoint/2010/main" val="171620814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Shelter Model</a:t>
            </a:r>
          </a:p>
        </p:txBody>
      </p:sp>
      <p:sp>
        <p:nvSpPr>
          <p:cNvPr id="3" name="Content Placeholder 2">
            <a:extLst>
              <a:ext uri="{FF2B5EF4-FFF2-40B4-BE49-F238E27FC236}">
                <a16:creationId xmlns:a16="http://schemas.microsoft.com/office/drawing/2014/main" id="{C765D386-B6CE-400D-BBC9-FD19367C5949}"/>
              </a:ext>
            </a:extLst>
          </p:cNvPr>
          <p:cNvSpPr>
            <a:spLocks noGrp="1"/>
          </p:cNvSpPr>
          <p:nvPr>
            <p:ph idx="1"/>
          </p:nvPr>
        </p:nvSpPr>
        <p:spPr/>
        <p:txBody>
          <a:bodyPr>
            <a:normAutofit fontScale="77500" lnSpcReduction="20000"/>
          </a:bodyPr>
          <a:lstStyle/>
          <a:p>
            <a:pPr fontAlgn="auto">
              <a:spcBef>
                <a:spcPct val="100000"/>
              </a:spcBef>
              <a:buSzPct val="99000"/>
              <a:tabLst/>
            </a:pPr>
            <a:r>
              <a:rPr lang="en-US" kern="1200">
                <a:sym typeface="Arial"/>
              </a:rPr>
              <a:t> Follows model used for earthquake hazard.</a:t>
            </a:r>
          </a:p>
          <a:p>
            <a:pPr marL="254000" lvl="1" indent="-254000" fontAlgn="auto">
              <a:spcBef>
                <a:spcPct val="100000"/>
              </a:spcBef>
              <a:buSzPct val="99000"/>
              <a:buFont typeface="Arial"/>
              <a:buChar char="•"/>
              <a:tabLst/>
            </a:pPr>
            <a:r>
              <a:rPr lang="en-US" kern="1200">
                <a:ea typeface="+mn-ea"/>
                <a:sym typeface="Arial"/>
              </a:rPr>
              <a:t>Uses building loss ratios instead of building damage states to estimate proportion of uninhabitable housing units </a:t>
            </a:r>
          </a:p>
          <a:p>
            <a:pPr fontAlgn="auto">
              <a:spcBef>
                <a:spcPct val="100000"/>
              </a:spcBef>
              <a:buSzPct val="99000"/>
              <a:tabLst/>
            </a:pPr>
            <a:r>
              <a:rPr lang="en-US" kern="1200">
                <a:sym typeface="Arial"/>
              </a:rPr>
              <a:t>Two estimates for each census tract</a:t>
            </a:r>
          </a:p>
          <a:p>
            <a:pPr marL="254000" lvl="1" indent="-254000" fontAlgn="auto">
              <a:spcBef>
                <a:spcPct val="100000"/>
              </a:spcBef>
              <a:buSzPct val="99000"/>
              <a:buFont typeface="Arial"/>
              <a:buChar char="•"/>
              <a:tabLst/>
            </a:pPr>
            <a:r>
              <a:rPr lang="en-US" kern="1200">
                <a:ea typeface="+mn-ea"/>
                <a:sym typeface="Arial"/>
              </a:rPr>
              <a:t>Number of displaced households</a:t>
            </a:r>
          </a:p>
          <a:p>
            <a:pPr marL="254000" lvl="1" indent="-254000" fontAlgn="auto">
              <a:spcBef>
                <a:spcPct val="100000"/>
              </a:spcBef>
              <a:buSzPct val="99000"/>
              <a:buFont typeface="Arial"/>
              <a:buChar char="•"/>
              <a:tabLst/>
            </a:pPr>
            <a:r>
              <a:rPr lang="en-US" kern="1200">
                <a:ea typeface="+mn-ea"/>
                <a:sym typeface="Arial"/>
              </a:rPr>
              <a:t>Number of people requiring short-term public shelter</a:t>
            </a:r>
          </a:p>
          <a:p>
            <a:pPr marL="635000" lvl="2" indent="-254000" fontAlgn="auto">
              <a:spcBef>
                <a:spcPct val="100000"/>
              </a:spcBef>
              <a:buSzPct val="99000"/>
              <a:buFont typeface="Wingdings"/>
              <a:buChar char="§"/>
              <a:tabLst/>
            </a:pPr>
            <a:r>
              <a:rPr lang="en-US" kern="1200">
                <a:ea typeface="+mn-ea"/>
                <a:sym typeface="Arial"/>
              </a:rPr>
              <a:t>Function of income class, ethnic class, ownership class, population age class</a:t>
            </a:r>
          </a:p>
          <a:p>
            <a:pPr>
              <a:spcBef>
                <a:spcPct val="100000"/>
              </a:spcBef>
              <a:buSzPct val="99000"/>
            </a:pPr>
            <a:r>
              <a:rPr lang="en-US" kern="1200">
                <a:sym typeface="Arial"/>
              </a:rPr>
              <a:t>NOTE: Discussed in Technical Manual (Chapter 11)</a:t>
            </a:r>
            <a:endParaRPr lang="en-US"/>
          </a:p>
        </p:txBody>
      </p:sp>
      <p:sp>
        <p:nvSpPr>
          <p:cNvPr id="6" name="Slide Number Placeholder 5">
            <a:extLst>
              <a:ext uri="{FF2B5EF4-FFF2-40B4-BE49-F238E27FC236}">
                <a16:creationId xmlns:a16="http://schemas.microsoft.com/office/drawing/2014/main" id="{3C247255-0717-4AB4-9221-97D97ED7B9F9}"/>
              </a:ext>
            </a:extLst>
          </p:cNvPr>
          <p:cNvSpPr>
            <a:spLocks noGrp="1"/>
          </p:cNvSpPr>
          <p:nvPr>
            <p:ph type="sldNum" sz="quarter" idx="12"/>
          </p:nvPr>
        </p:nvSpPr>
        <p:spPr/>
        <p:txBody>
          <a:bodyPr/>
          <a:lstStyle/>
          <a:p>
            <a:pPr>
              <a:spcBef>
                <a:spcPts val="100"/>
              </a:spcBef>
              <a:buSzPct val="99000"/>
            </a:pPr>
            <a:fld id="{6A131E3B-27E4-495C-B823-FB8335C1A5AA}" type="slidenum">
              <a:rPr lang="en-US" smtClean="0"/>
              <a:pPr>
                <a:spcBef>
                  <a:spcPts val="100"/>
                </a:spcBef>
                <a:buSzPct val="99000"/>
              </a:pPr>
              <a:t>3</a:t>
            </a:fld>
            <a:endParaRPr lang="en-US"/>
          </a:p>
        </p:txBody>
      </p:sp>
    </p:spTree>
    <p:extLst>
      <p:ext uri="{BB962C8B-B14F-4D97-AF65-F5344CB8AC3E}">
        <p14:creationId xmlns:p14="http://schemas.microsoft.com/office/powerpoint/2010/main" val="196794915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Shelter Model Methodology</a:t>
            </a:r>
          </a:p>
        </p:txBody>
      </p:sp>
      <p:sp>
        <p:nvSpPr>
          <p:cNvPr id="3" name="Content Placeholder 2">
            <a:extLst>
              <a:ext uri="{FF2B5EF4-FFF2-40B4-BE49-F238E27FC236}">
                <a16:creationId xmlns:a16="http://schemas.microsoft.com/office/drawing/2014/main" id="{DA1CC3EF-1659-4C56-8BC4-EC38CB303292}"/>
              </a:ext>
            </a:extLst>
          </p:cNvPr>
          <p:cNvSpPr>
            <a:spLocks noGrp="1"/>
          </p:cNvSpPr>
          <p:nvPr>
            <p:ph sz="quarter" idx="13"/>
          </p:nvPr>
        </p:nvSpPr>
        <p:spPr/>
        <p:txBody>
          <a:bodyPr>
            <a:normAutofit fontScale="77500" lnSpcReduction="20000"/>
          </a:bodyPr>
          <a:lstStyle/>
          <a:p>
            <a:pPr fontAlgn="auto">
              <a:spcBef>
                <a:spcPct val="100000"/>
              </a:spcBef>
              <a:spcAft>
                <a:spcPts val="0"/>
              </a:spcAft>
              <a:buSzPct val="99000"/>
              <a:tabLst/>
            </a:pPr>
            <a:r>
              <a:rPr lang="en-US" u="sng" kern="1200" dirty="0">
                <a:sym typeface="Arial"/>
              </a:rPr>
              <a:t>Step 1:</a:t>
            </a:r>
            <a:r>
              <a:rPr lang="en-US" kern="1200" dirty="0">
                <a:sym typeface="Arial"/>
              </a:rPr>
              <a:t> Estimate number of uninhabitable households resulting from wind damage. </a:t>
            </a:r>
          </a:p>
          <a:p>
            <a:pPr marL="254000" lvl="1" indent="-254000" fontAlgn="auto">
              <a:spcBef>
                <a:spcPct val="100000"/>
              </a:spcBef>
              <a:spcAft>
                <a:spcPts val="0"/>
              </a:spcAft>
              <a:buSzPct val="99000"/>
              <a:buFont typeface="Arial"/>
              <a:buChar char="•"/>
              <a:tabLst/>
            </a:pPr>
            <a:r>
              <a:rPr lang="en-US" kern="1200" dirty="0">
                <a:ea typeface="+mn-ea"/>
                <a:sym typeface="Arial"/>
              </a:rPr>
              <a:t>Mean loss ratio (loss/building value) used to predict fraction of uninhabitable units </a:t>
            </a:r>
          </a:p>
          <a:p>
            <a:pPr marL="254000" lvl="1" indent="-254000" fontAlgn="auto">
              <a:spcBef>
                <a:spcPct val="100000"/>
              </a:spcBef>
              <a:spcAft>
                <a:spcPts val="0"/>
              </a:spcAft>
              <a:buSzPct val="99000"/>
              <a:buFont typeface="Arial"/>
              <a:buChar char="•"/>
              <a:tabLst/>
            </a:pPr>
            <a:r>
              <a:rPr lang="en-US" kern="1200" dirty="0">
                <a:ea typeface="+mn-ea"/>
                <a:sym typeface="Arial"/>
              </a:rPr>
              <a:t>Function derived from simulations of damage and loss for single-family and multi-family buildings </a:t>
            </a:r>
          </a:p>
          <a:p>
            <a:pPr marL="254000" lvl="1" indent="-254000" fontAlgn="auto">
              <a:spcBef>
                <a:spcPct val="100000"/>
              </a:spcBef>
              <a:spcAft>
                <a:spcPts val="0"/>
              </a:spcAft>
              <a:buSzPct val="99000"/>
              <a:buFont typeface="Arial"/>
              <a:buChar char="•"/>
              <a:tabLst/>
            </a:pPr>
            <a:r>
              <a:rPr lang="en-US" kern="1200" dirty="0">
                <a:ea typeface="+mn-ea"/>
                <a:sym typeface="Arial"/>
              </a:rPr>
              <a:t>Analyzed for each census tract</a:t>
            </a:r>
            <a:endParaRPr lang="en-US" dirty="0"/>
          </a:p>
        </p:txBody>
      </p:sp>
      <p:pic>
        <p:nvPicPr>
          <p:cNvPr id="8" name="Content Placeholder 7" descr="Graph showing the uninhabitable ratio (y-axis) compared to the mean loss ratio (x-axis). The distribution is a general &quot;S&quot; curve.">
            <a:extLst>
              <a:ext uri="{FF2B5EF4-FFF2-40B4-BE49-F238E27FC236}">
                <a16:creationId xmlns:a16="http://schemas.microsoft.com/office/drawing/2014/main" id="{4B3B5CE7-CCB5-4CCE-A018-12D380BC1D9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491181"/>
            <a:ext cx="4114800" cy="3885162"/>
          </a:xfrm>
          <a:prstGeom prst="rect">
            <a:avLst/>
          </a:prstGeom>
        </p:spPr>
      </p:pic>
      <p:sp>
        <p:nvSpPr>
          <p:cNvPr id="9" name="Slide Number Placeholder 8">
            <a:extLst>
              <a:ext uri="{FF2B5EF4-FFF2-40B4-BE49-F238E27FC236}">
                <a16:creationId xmlns:a16="http://schemas.microsoft.com/office/drawing/2014/main" id="{8BBCEFC6-4C31-4A09-B8A4-3381C70AB9B2}"/>
              </a:ext>
            </a:extLst>
          </p:cNvPr>
          <p:cNvSpPr>
            <a:spLocks noGrp="1"/>
          </p:cNvSpPr>
          <p:nvPr>
            <p:ph type="sldNum" sz="quarter" idx="12"/>
          </p:nvPr>
        </p:nvSpPr>
        <p:spPr/>
        <p:txBody>
          <a:bodyPr/>
          <a:lstStyle/>
          <a:p>
            <a:pPr>
              <a:spcBef>
                <a:spcPts val="100"/>
              </a:spcBef>
              <a:buSzPct val="99000"/>
            </a:pPr>
            <a:fld id="{6A131E3B-27E4-495C-B823-FB8335C1A5AA}" type="slidenum">
              <a:rPr lang="en-US" smtClean="0"/>
              <a:pPr>
                <a:spcBef>
                  <a:spcPts val="100"/>
                </a:spcBef>
                <a:buSzPct val="99000"/>
              </a:pPr>
              <a:t>4</a:t>
            </a:fld>
            <a:endParaRPr lang="en-US"/>
          </a:p>
        </p:txBody>
      </p:sp>
    </p:spTree>
    <p:extLst>
      <p:ext uri="{BB962C8B-B14F-4D97-AF65-F5344CB8AC3E}">
        <p14:creationId xmlns:p14="http://schemas.microsoft.com/office/powerpoint/2010/main" val="36168914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Shelter Model Methodology</a:t>
            </a:r>
          </a:p>
        </p:txBody>
      </p:sp>
      <p:sp>
        <p:nvSpPr>
          <p:cNvPr id="3" name="Content Placeholder 2">
            <a:extLst>
              <a:ext uri="{FF2B5EF4-FFF2-40B4-BE49-F238E27FC236}">
                <a16:creationId xmlns:a16="http://schemas.microsoft.com/office/drawing/2014/main" id="{EF7A28BD-653A-40C6-B3EC-73959C035B3E}"/>
              </a:ext>
            </a:extLst>
          </p:cNvPr>
          <p:cNvSpPr>
            <a:spLocks noGrp="1"/>
          </p:cNvSpPr>
          <p:nvPr>
            <p:ph idx="1"/>
          </p:nvPr>
        </p:nvSpPr>
        <p:spPr/>
        <p:txBody>
          <a:bodyPr/>
          <a:lstStyle/>
          <a:p>
            <a:pPr fontAlgn="auto">
              <a:spcBef>
                <a:spcPct val="100000"/>
              </a:spcBef>
              <a:buSzPct val="99000"/>
              <a:tabLst/>
            </a:pPr>
            <a:r>
              <a:rPr lang="en-US" kern="1200">
                <a:sym typeface="Arial"/>
              </a:rPr>
              <a:t> Step 2: Calculate number of displaced households.</a:t>
            </a:r>
          </a:p>
          <a:p>
            <a:pPr marL="254000" lvl="1" indent="-254000" fontAlgn="auto">
              <a:spcBef>
                <a:spcPct val="100000"/>
              </a:spcBef>
              <a:buSzPct val="99000"/>
              <a:buFont typeface="Arial"/>
              <a:buChar char="•"/>
              <a:tabLst/>
            </a:pPr>
            <a:r>
              <a:rPr lang="en-US" kern="1200">
                <a:ea typeface="+mn-ea"/>
                <a:sym typeface="Arial"/>
              </a:rPr>
              <a:t>Add displaced houses from previous step</a:t>
            </a:r>
          </a:p>
          <a:p>
            <a:pPr marL="254000" lvl="1" indent="-254000" fontAlgn="auto">
              <a:spcBef>
                <a:spcPct val="100000"/>
              </a:spcBef>
              <a:buSzPct val="99000"/>
              <a:buFont typeface="Arial"/>
              <a:buChar char="•"/>
              <a:tabLst/>
            </a:pPr>
            <a:r>
              <a:rPr lang="en-US" kern="1200">
                <a:ea typeface="+mn-ea"/>
                <a:sym typeface="Arial"/>
              </a:rPr>
              <a:t>Multiply by occupancy rate</a:t>
            </a:r>
          </a:p>
          <a:p>
            <a:pPr marL="635000" lvl="2" indent="-254000" fontAlgn="auto">
              <a:spcBef>
                <a:spcPct val="100000"/>
              </a:spcBef>
              <a:buSzPct val="99000"/>
              <a:buFont typeface="Wingdings"/>
              <a:buChar char="§"/>
              <a:tabLst/>
            </a:pPr>
            <a:r>
              <a:rPr lang="en-US" kern="1200">
                <a:ea typeface="+mn-ea"/>
                <a:sym typeface="Arial"/>
              </a:rPr>
              <a:t>Estimated from census data</a:t>
            </a:r>
          </a:p>
          <a:p>
            <a:pPr>
              <a:spcBef>
                <a:spcPct val="100000"/>
              </a:spcBef>
              <a:buSzPct val="99000"/>
            </a:pPr>
            <a:r>
              <a:rPr lang="en-US" kern="1200">
                <a:sym typeface="Arial"/>
              </a:rPr>
              <a:t>Step 3: Repeat for each census tract.</a:t>
            </a:r>
            <a:endParaRPr lang="en-US"/>
          </a:p>
        </p:txBody>
      </p:sp>
      <p:sp>
        <p:nvSpPr>
          <p:cNvPr id="6" name="Slide Number Placeholder 5">
            <a:extLst>
              <a:ext uri="{FF2B5EF4-FFF2-40B4-BE49-F238E27FC236}">
                <a16:creationId xmlns:a16="http://schemas.microsoft.com/office/drawing/2014/main" id="{534B5939-69BD-4DB3-86B4-CD407C787623}"/>
              </a:ext>
            </a:extLst>
          </p:cNvPr>
          <p:cNvSpPr>
            <a:spLocks noGrp="1"/>
          </p:cNvSpPr>
          <p:nvPr>
            <p:ph type="sldNum" sz="quarter" idx="12"/>
          </p:nvPr>
        </p:nvSpPr>
        <p:spPr/>
        <p:txBody>
          <a:bodyPr/>
          <a:lstStyle/>
          <a:p>
            <a:pPr>
              <a:spcBef>
                <a:spcPts val="100"/>
              </a:spcBef>
              <a:buSzPct val="99000"/>
            </a:pPr>
            <a:fld id="{6A131E3B-27E4-495C-B823-FB8335C1A5AA}" type="slidenum">
              <a:rPr lang="en-US" smtClean="0"/>
              <a:pPr>
                <a:spcBef>
                  <a:spcPts val="100"/>
                </a:spcBef>
                <a:buSzPct val="99000"/>
              </a:pPr>
              <a:t>5</a:t>
            </a:fld>
            <a:endParaRPr lang="en-US"/>
          </a:p>
        </p:txBody>
      </p:sp>
    </p:spTree>
    <p:extLst>
      <p:ext uri="{BB962C8B-B14F-4D97-AF65-F5344CB8AC3E}">
        <p14:creationId xmlns:p14="http://schemas.microsoft.com/office/powerpoint/2010/main" val="158217174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Shelter Model Methodology</a:t>
            </a:r>
          </a:p>
        </p:txBody>
      </p:sp>
      <p:sp>
        <p:nvSpPr>
          <p:cNvPr id="8" name="Content Placeholder 7">
            <a:extLst>
              <a:ext uri="{FF2B5EF4-FFF2-40B4-BE49-F238E27FC236}">
                <a16:creationId xmlns:a16="http://schemas.microsoft.com/office/drawing/2014/main" id="{F6BAF35B-D921-437B-96DD-2C5A0272ED72}"/>
              </a:ext>
            </a:extLst>
          </p:cNvPr>
          <p:cNvSpPr>
            <a:spLocks noGrp="1"/>
          </p:cNvSpPr>
          <p:nvPr>
            <p:ph sz="quarter" idx="13"/>
          </p:nvPr>
        </p:nvSpPr>
        <p:spPr/>
        <p:txBody>
          <a:bodyPr>
            <a:normAutofit fontScale="62500" lnSpcReduction="20000"/>
          </a:bodyPr>
          <a:lstStyle/>
          <a:p>
            <a:pPr fontAlgn="auto">
              <a:spcBef>
                <a:spcPct val="100000"/>
              </a:spcBef>
              <a:buSzPct val="99000"/>
              <a:tabLst/>
            </a:pPr>
            <a:r>
              <a:rPr lang="en-US" u="sng" kern="1200" dirty="0">
                <a:sym typeface="Arial"/>
              </a:rPr>
              <a:t>Step 4:</a:t>
            </a:r>
            <a:r>
              <a:rPr lang="en-US" kern="1200" dirty="0">
                <a:sym typeface="Arial"/>
              </a:rPr>
              <a:t> Estimate number of people in shelters.</a:t>
            </a:r>
          </a:p>
          <a:p>
            <a:pPr marL="254000" lvl="1" indent="-254000">
              <a:spcBef>
                <a:spcPct val="100000"/>
              </a:spcBef>
              <a:buSzPct val="99000"/>
            </a:pPr>
            <a:r>
              <a:rPr lang="en-US" kern="1200" dirty="0">
                <a:sym typeface="Arial"/>
              </a:rPr>
              <a:t>Based on fraction of displaced households</a:t>
            </a:r>
            <a:endParaRPr lang="en-US" dirty="0"/>
          </a:p>
        </p:txBody>
      </p:sp>
      <p:pic>
        <p:nvPicPr>
          <p:cNvPr id="10" name="Content Placeholder 9" descr="Shelter Model Methodology">
            <a:extLst>
              <a:ext uri="{FF2B5EF4-FFF2-40B4-BE49-F238E27FC236}">
                <a16:creationId xmlns:a16="http://schemas.microsoft.com/office/drawing/2014/main" id="{35E9FCB9-6562-49E8-BE25-F16379BFB24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562225" y="2976562"/>
            <a:ext cx="4019550" cy="1809750"/>
          </a:xfrm>
          <a:prstGeom prst="rect">
            <a:avLst/>
          </a:prstGeom>
        </p:spPr>
      </p:pic>
      <p:sp>
        <p:nvSpPr>
          <p:cNvPr id="11" name="Slide Number Placeholder 10">
            <a:extLst>
              <a:ext uri="{FF2B5EF4-FFF2-40B4-BE49-F238E27FC236}">
                <a16:creationId xmlns:a16="http://schemas.microsoft.com/office/drawing/2014/main" id="{1B711537-45AB-4395-ACCE-F96878F5CF4B}"/>
              </a:ext>
            </a:extLst>
          </p:cNvPr>
          <p:cNvSpPr>
            <a:spLocks noGrp="1"/>
          </p:cNvSpPr>
          <p:nvPr>
            <p:ph type="sldNum" sz="quarter" idx="12"/>
          </p:nvPr>
        </p:nvSpPr>
        <p:spPr/>
        <p:txBody>
          <a:bodyPr/>
          <a:lstStyle/>
          <a:p>
            <a:pPr>
              <a:spcBef>
                <a:spcPts val="100"/>
              </a:spcBef>
              <a:buSzPct val="99000"/>
            </a:pPr>
            <a:fld id="{6A131E3B-27E4-495C-B823-FB8335C1A5AA}" type="slidenum">
              <a:rPr lang="en-US" smtClean="0"/>
              <a:pPr>
                <a:spcBef>
                  <a:spcPts val="100"/>
                </a:spcBef>
                <a:buSzPct val="99000"/>
              </a:pPr>
              <a:t>6</a:t>
            </a:fld>
            <a:endParaRPr lang="en-US"/>
          </a:p>
        </p:txBody>
      </p:sp>
    </p:spTree>
    <p:extLst>
      <p:ext uri="{BB962C8B-B14F-4D97-AF65-F5344CB8AC3E}">
        <p14:creationId xmlns:p14="http://schemas.microsoft.com/office/powerpoint/2010/main" val="229450207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Shelter Estimates: Weighting Factors</a:t>
            </a:r>
          </a:p>
        </p:txBody>
      </p:sp>
      <p:sp>
        <p:nvSpPr>
          <p:cNvPr id="3" name="Content Placeholder 2">
            <a:extLst>
              <a:ext uri="{FF2B5EF4-FFF2-40B4-BE49-F238E27FC236}">
                <a16:creationId xmlns:a16="http://schemas.microsoft.com/office/drawing/2014/main" id="{780F680E-D326-4F9B-9C93-D481FD55F163}"/>
              </a:ext>
            </a:extLst>
          </p:cNvPr>
          <p:cNvSpPr>
            <a:spLocks noGrp="1"/>
          </p:cNvSpPr>
          <p:nvPr>
            <p:ph sz="quarter" idx="13"/>
          </p:nvPr>
        </p:nvSpPr>
        <p:spPr/>
        <p:txBody>
          <a:bodyPr/>
          <a:lstStyle/>
          <a:p>
            <a:pPr marL="254000" lvl="1" indent="-254000" fontAlgn="auto">
              <a:spcBef>
                <a:spcPct val="100000"/>
              </a:spcBef>
              <a:spcAft>
                <a:spcPts val="0"/>
              </a:spcAft>
              <a:buSzPct val="99000"/>
              <a:buFont typeface="Arial"/>
              <a:buChar char="•"/>
              <a:tabLst/>
            </a:pPr>
            <a:r>
              <a:rPr lang="en-US" kern="1200" dirty="0">
                <a:ea typeface="+mn-ea"/>
                <a:sym typeface="Arial"/>
              </a:rPr>
              <a:t>Same factors as earthquake model</a:t>
            </a:r>
          </a:p>
          <a:p>
            <a:pPr marL="254000" lvl="1" indent="-254000" fontAlgn="auto">
              <a:spcBef>
                <a:spcPct val="100000"/>
              </a:spcBef>
              <a:spcAft>
                <a:spcPts val="0"/>
              </a:spcAft>
              <a:buSzPct val="99000"/>
              <a:buFont typeface="Arial"/>
              <a:buChar char="•"/>
              <a:tabLst/>
            </a:pPr>
            <a:r>
              <a:rPr lang="en-US" kern="1200" dirty="0">
                <a:ea typeface="+mn-ea"/>
                <a:sym typeface="Arial"/>
              </a:rPr>
              <a:t>Defaults to only income and ethnicity affecting shelter estimates</a:t>
            </a:r>
            <a:endParaRPr lang="en-US" dirty="0"/>
          </a:p>
        </p:txBody>
      </p:sp>
      <p:pic>
        <p:nvPicPr>
          <p:cNvPr id="8" name="Content Placeholder 7" descr="Screen shot of the Shelter Parameters window with the Weighting Factors tab selected. IW or Income Factor Weighting has a default value of .73, EW or Ethnic Factor Weighting has a default value of .27, OW or Ownership Factor Weighting has a default value of .00, and AW or Age Factor Weighting has a default value of .00. Along with this screen shot is an example table from the Hurricane Technical Manual showing the same values of weighting factors and explaining that these are the default values.">
            <a:extLst>
              <a:ext uri="{FF2B5EF4-FFF2-40B4-BE49-F238E27FC236}">
                <a16:creationId xmlns:a16="http://schemas.microsoft.com/office/drawing/2014/main" id="{01489A23-AF66-404C-A36E-9B9076999C1F}"/>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572000" y="2203581"/>
            <a:ext cx="4114800" cy="2460362"/>
          </a:xfrm>
          <a:prstGeom prst="rect">
            <a:avLst/>
          </a:prstGeom>
        </p:spPr>
      </p:pic>
      <p:sp>
        <p:nvSpPr>
          <p:cNvPr id="9" name="Slide Number Placeholder 8">
            <a:extLst>
              <a:ext uri="{FF2B5EF4-FFF2-40B4-BE49-F238E27FC236}">
                <a16:creationId xmlns:a16="http://schemas.microsoft.com/office/drawing/2014/main" id="{9CBE3AA1-0455-4013-B24F-E8466E665732}"/>
              </a:ext>
            </a:extLst>
          </p:cNvPr>
          <p:cNvSpPr>
            <a:spLocks noGrp="1"/>
          </p:cNvSpPr>
          <p:nvPr>
            <p:ph type="sldNum" sz="quarter" idx="12"/>
          </p:nvPr>
        </p:nvSpPr>
        <p:spPr/>
        <p:txBody>
          <a:bodyPr/>
          <a:lstStyle/>
          <a:p>
            <a:pPr>
              <a:spcBef>
                <a:spcPts val="100"/>
              </a:spcBef>
              <a:buSzPct val="99000"/>
            </a:pPr>
            <a:fld id="{6A131E3B-27E4-495C-B823-FB8335C1A5AA}" type="slidenum">
              <a:rPr lang="en-US" smtClean="0"/>
              <a:pPr>
                <a:spcBef>
                  <a:spcPts val="100"/>
                </a:spcBef>
                <a:buSzPct val="99000"/>
              </a:pPr>
              <a:t>7</a:t>
            </a:fld>
            <a:endParaRPr lang="en-US"/>
          </a:p>
        </p:txBody>
      </p:sp>
    </p:spTree>
    <p:extLst>
      <p:ext uri="{BB962C8B-B14F-4D97-AF65-F5344CB8AC3E}">
        <p14:creationId xmlns:p14="http://schemas.microsoft.com/office/powerpoint/2010/main" val="137315817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Shelter Estimates: Income Weighting Factors</a:t>
            </a:r>
          </a:p>
        </p:txBody>
      </p:sp>
      <p:sp>
        <p:nvSpPr>
          <p:cNvPr id="3" name="Content Placeholder 2">
            <a:extLst>
              <a:ext uri="{FF2B5EF4-FFF2-40B4-BE49-F238E27FC236}">
                <a16:creationId xmlns:a16="http://schemas.microsoft.com/office/drawing/2014/main" id="{D5F02AE7-D739-49B9-B319-B6B03514B964}"/>
              </a:ext>
            </a:extLst>
          </p:cNvPr>
          <p:cNvSpPr>
            <a:spLocks noGrp="1"/>
          </p:cNvSpPr>
          <p:nvPr>
            <p:ph idx="1"/>
          </p:nvPr>
        </p:nvSpPr>
        <p:spPr>
          <a:xfrm>
            <a:off x="457200" y="1068388"/>
            <a:ext cx="8229600" cy="972848"/>
          </a:xfrm>
        </p:spPr>
        <p:txBody>
          <a:bodyPr>
            <a:normAutofit fontScale="70000" lnSpcReduction="20000"/>
          </a:bodyPr>
          <a:lstStyle/>
          <a:p>
            <a:pPr>
              <a:spcBef>
                <a:spcPct val="100000"/>
              </a:spcBef>
              <a:buSzPct val="99000"/>
            </a:pPr>
            <a:r>
              <a:rPr lang="en-US" kern="1200" dirty="0">
                <a:sym typeface="Arial"/>
              </a:rPr>
              <a:t>Proportion of people in a given class that will go to a public shelter:</a:t>
            </a:r>
          </a:p>
          <a:p>
            <a:pPr>
              <a:spcBef>
                <a:spcPct val="100000"/>
              </a:spcBef>
              <a:buSzPct val="99000"/>
            </a:pPr>
            <a:r>
              <a:rPr lang="en-US" kern="1200" dirty="0">
                <a:sym typeface="Arial"/>
              </a:rPr>
              <a:t>Excerpt of Table 11.2-2 for Household Income weighting factors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923215053"/>
              </p:ext>
            </p:extLst>
          </p:nvPr>
        </p:nvGraphicFramePr>
        <p:xfrm>
          <a:off x="457200" y="2157732"/>
          <a:ext cx="8326581" cy="3017520"/>
        </p:xfrm>
        <a:graphic>
          <a:graphicData uri="http://schemas.openxmlformats.org/drawingml/2006/table">
            <a:tbl>
              <a:tblPr firstRow="1" bandRow="1">
                <a:tableStyleId>{5940675A-B579-460E-94D1-54222C63F5DA}</a:tableStyleId>
              </a:tblPr>
              <a:tblGrid>
                <a:gridCol w="2775527">
                  <a:extLst>
                    <a:ext uri="{9D8B030D-6E8A-4147-A177-3AD203B41FA5}">
                      <a16:colId xmlns:a16="http://schemas.microsoft.com/office/drawing/2014/main" val="20000"/>
                    </a:ext>
                  </a:extLst>
                </a:gridCol>
                <a:gridCol w="2775527">
                  <a:extLst>
                    <a:ext uri="{9D8B030D-6E8A-4147-A177-3AD203B41FA5}">
                      <a16:colId xmlns:a16="http://schemas.microsoft.com/office/drawing/2014/main" val="20001"/>
                    </a:ext>
                  </a:extLst>
                </a:gridCol>
                <a:gridCol w="2775527">
                  <a:extLst>
                    <a:ext uri="{9D8B030D-6E8A-4147-A177-3AD203B41FA5}">
                      <a16:colId xmlns:a16="http://schemas.microsoft.com/office/drawing/2014/main" val="20002"/>
                    </a:ext>
                  </a:extLst>
                </a:gridCol>
              </a:tblGrid>
              <a:tr h="176554">
                <a:tc>
                  <a:txBody>
                    <a:bodyPr/>
                    <a:lstStyle/>
                    <a:p>
                      <a:pPr lvl="0" algn="l">
                        <a:spcBef>
                          <a:spcPct val="100000"/>
                        </a:spcBef>
                        <a:buClrTx/>
                      </a:pPr>
                      <a:r>
                        <a:rPr lang="en-US" sz="1800">
                          <a:solidFill>
                            <a:srgbClr val="000066"/>
                          </a:solidFill>
                          <a:latin typeface="Arial"/>
                          <a:ea typeface="+mn-ea"/>
                          <a:cs typeface="Arial"/>
                          <a:sym typeface="Arial"/>
                        </a:rPr>
                        <a:t>Symbol</a:t>
                      </a:r>
                    </a:p>
                  </a:txBody>
                  <a:tcPr>
                    <a:solidFill>
                      <a:srgbClr val="C0C0C0"/>
                    </a:solidFill>
                  </a:tcPr>
                </a:tc>
                <a:tc>
                  <a:txBody>
                    <a:bodyPr/>
                    <a:lstStyle/>
                    <a:p>
                      <a:pPr lvl="0" algn="l">
                        <a:spcBef>
                          <a:spcPct val="100000"/>
                        </a:spcBef>
                        <a:buClrTx/>
                      </a:pPr>
                      <a:r>
                        <a:rPr lang="en-US" sz="1800">
                          <a:solidFill>
                            <a:srgbClr val="000066"/>
                          </a:solidFill>
                          <a:latin typeface="Arial"/>
                          <a:ea typeface="+mn-ea"/>
                          <a:cs typeface="Arial"/>
                          <a:sym typeface="Arial"/>
                        </a:rPr>
                        <a:t>Description</a:t>
                      </a:r>
                    </a:p>
                  </a:txBody>
                  <a:tcPr>
                    <a:solidFill>
                      <a:srgbClr val="C0C0C0"/>
                    </a:solidFill>
                  </a:tcPr>
                </a:tc>
                <a:tc>
                  <a:txBody>
                    <a:bodyPr/>
                    <a:lstStyle/>
                    <a:p>
                      <a:pPr lvl="0" algn="l">
                        <a:spcBef>
                          <a:spcPct val="100000"/>
                        </a:spcBef>
                        <a:buClrTx/>
                      </a:pPr>
                      <a:r>
                        <a:rPr lang="en-US" sz="1800">
                          <a:solidFill>
                            <a:srgbClr val="000066"/>
                          </a:solidFill>
                          <a:latin typeface="Arial"/>
                          <a:ea typeface="+mn-ea"/>
                          <a:cs typeface="Arial"/>
                          <a:sym typeface="Arial"/>
                        </a:rPr>
                        <a:t>Default Value</a:t>
                      </a:r>
                    </a:p>
                  </a:txBody>
                  <a:tcPr>
                    <a:solidFill>
                      <a:srgbClr val="C0C0C0"/>
                    </a:solidFill>
                  </a:tcPr>
                </a:tc>
                <a:extLst>
                  <a:ext uri="{0D108BD9-81ED-4DB2-BD59-A6C34878D82A}">
                    <a16:rowId xmlns:a16="http://schemas.microsoft.com/office/drawing/2014/main" val="10000"/>
                  </a:ext>
                </a:extLst>
              </a:tr>
              <a:tr h="321951">
                <a:tc>
                  <a:txBody>
                    <a:bodyPr/>
                    <a:lstStyle/>
                    <a:p>
                      <a:pPr lvl="0" algn="l">
                        <a:spcBef>
                          <a:spcPct val="100000"/>
                        </a:spcBef>
                        <a:buClrTx/>
                      </a:pPr>
                      <a:r>
                        <a:rPr lang="en-US" sz="1800">
                          <a:solidFill>
                            <a:srgbClr val="000066"/>
                          </a:solidFill>
                          <a:latin typeface="Arial"/>
                          <a:ea typeface="+mn-ea"/>
                          <a:cs typeface="Arial"/>
                          <a:sym typeface="Arial"/>
                        </a:rPr>
                        <a:t>(Fi)1</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Income &lt; $10000</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0.62</a:t>
                      </a:r>
                      <a:endParaRPr lang="en-US" sz="1800">
                        <a:solidFill>
                          <a:srgbClr val="000066"/>
                        </a:solidFill>
                      </a:endParaRPr>
                    </a:p>
                  </a:txBody>
                  <a:tcPr/>
                </a:tc>
                <a:extLst>
                  <a:ext uri="{0D108BD9-81ED-4DB2-BD59-A6C34878D82A}">
                    <a16:rowId xmlns:a16="http://schemas.microsoft.com/office/drawing/2014/main" val="10001"/>
                  </a:ext>
                </a:extLst>
              </a:tr>
              <a:tr h="467349">
                <a:tc>
                  <a:txBody>
                    <a:bodyPr/>
                    <a:lstStyle/>
                    <a:p>
                      <a:pPr lvl="0" algn="l">
                        <a:spcBef>
                          <a:spcPct val="100000"/>
                        </a:spcBef>
                        <a:buClrTx/>
                      </a:pPr>
                      <a:r>
                        <a:rPr lang="en-US" sz="1800" dirty="0">
                          <a:solidFill>
                            <a:srgbClr val="000066"/>
                          </a:solidFill>
                          <a:latin typeface="Arial"/>
                          <a:ea typeface="+mn-ea"/>
                          <a:cs typeface="Arial"/>
                          <a:sym typeface="Arial"/>
                        </a:rPr>
                        <a:t>(Fi)2</a:t>
                      </a:r>
                      <a:endParaRPr lang="en-US" sz="1800" dirty="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$10000 &lt; Income &lt; $15000</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0.42</a:t>
                      </a:r>
                      <a:endParaRPr lang="en-US" sz="1800">
                        <a:solidFill>
                          <a:srgbClr val="000066"/>
                        </a:solidFill>
                      </a:endParaRPr>
                    </a:p>
                  </a:txBody>
                  <a:tcPr/>
                </a:tc>
                <a:extLst>
                  <a:ext uri="{0D108BD9-81ED-4DB2-BD59-A6C34878D82A}">
                    <a16:rowId xmlns:a16="http://schemas.microsoft.com/office/drawing/2014/main" val="10002"/>
                  </a:ext>
                </a:extLst>
              </a:tr>
              <a:tr h="467349">
                <a:tc>
                  <a:txBody>
                    <a:bodyPr/>
                    <a:lstStyle/>
                    <a:p>
                      <a:pPr lvl="0" algn="l">
                        <a:spcBef>
                          <a:spcPct val="100000"/>
                        </a:spcBef>
                        <a:buClrTx/>
                      </a:pPr>
                      <a:r>
                        <a:rPr lang="en-US" sz="1800">
                          <a:solidFill>
                            <a:srgbClr val="000066"/>
                          </a:solidFill>
                          <a:latin typeface="Arial"/>
                          <a:ea typeface="+mn-ea"/>
                          <a:cs typeface="Arial"/>
                          <a:sym typeface="Arial"/>
                        </a:rPr>
                        <a:t>(Fi)3</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$15000 &lt; Income &lt; $25000</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0.29</a:t>
                      </a:r>
                      <a:endParaRPr lang="en-US" sz="1800">
                        <a:solidFill>
                          <a:srgbClr val="000066"/>
                        </a:solidFill>
                      </a:endParaRPr>
                    </a:p>
                  </a:txBody>
                  <a:tcPr/>
                </a:tc>
                <a:extLst>
                  <a:ext uri="{0D108BD9-81ED-4DB2-BD59-A6C34878D82A}">
                    <a16:rowId xmlns:a16="http://schemas.microsoft.com/office/drawing/2014/main" val="10003"/>
                  </a:ext>
                </a:extLst>
              </a:tr>
              <a:tr h="467349">
                <a:tc>
                  <a:txBody>
                    <a:bodyPr/>
                    <a:lstStyle/>
                    <a:p>
                      <a:pPr lvl="0" algn="l">
                        <a:spcBef>
                          <a:spcPct val="100000"/>
                        </a:spcBef>
                        <a:buClrTx/>
                      </a:pPr>
                      <a:r>
                        <a:rPr lang="en-US" sz="1800">
                          <a:solidFill>
                            <a:srgbClr val="000066"/>
                          </a:solidFill>
                          <a:latin typeface="Arial"/>
                          <a:ea typeface="+mn-ea"/>
                          <a:cs typeface="Arial"/>
                          <a:sym typeface="Arial"/>
                        </a:rPr>
                        <a:t>(Fi)4</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$25000 &lt; Income &lt; $35000</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0.22</a:t>
                      </a:r>
                      <a:endParaRPr lang="en-US" sz="1800">
                        <a:solidFill>
                          <a:srgbClr val="000066"/>
                        </a:solidFill>
                      </a:endParaRPr>
                    </a:p>
                  </a:txBody>
                  <a:tcPr/>
                </a:tc>
                <a:extLst>
                  <a:ext uri="{0D108BD9-81ED-4DB2-BD59-A6C34878D82A}">
                    <a16:rowId xmlns:a16="http://schemas.microsoft.com/office/drawing/2014/main" val="10004"/>
                  </a:ext>
                </a:extLst>
              </a:tr>
              <a:tr h="321951">
                <a:tc>
                  <a:txBody>
                    <a:bodyPr/>
                    <a:lstStyle/>
                    <a:p>
                      <a:pPr lvl="0" algn="l">
                        <a:spcBef>
                          <a:spcPct val="100000"/>
                        </a:spcBef>
                        <a:buClrTx/>
                      </a:pPr>
                      <a:r>
                        <a:rPr lang="en-US" sz="1800">
                          <a:solidFill>
                            <a:srgbClr val="000066"/>
                          </a:solidFill>
                          <a:latin typeface="Arial"/>
                          <a:ea typeface="+mn-ea"/>
                          <a:cs typeface="Arial"/>
                          <a:sym typeface="Arial"/>
                        </a:rPr>
                        <a:t>(Fi)5</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$35000 &lt; Income</a:t>
                      </a:r>
                      <a:endParaRPr lang="en-US" sz="1800">
                        <a:solidFill>
                          <a:srgbClr val="000066"/>
                        </a:solidFill>
                      </a:endParaRPr>
                    </a:p>
                  </a:txBody>
                  <a:tcPr/>
                </a:tc>
                <a:tc>
                  <a:txBody>
                    <a:bodyPr/>
                    <a:lstStyle/>
                    <a:p>
                      <a:pPr lvl="0" algn="l">
                        <a:spcBef>
                          <a:spcPct val="100000"/>
                        </a:spcBef>
                        <a:buClrTx/>
                      </a:pPr>
                      <a:r>
                        <a:rPr lang="en-US" sz="1800" dirty="0">
                          <a:solidFill>
                            <a:srgbClr val="000066"/>
                          </a:solidFill>
                          <a:latin typeface="Arial"/>
                          <a:ea typeface="+mn-ea"/>
                          <a:cs typeface="Arial"/>
                          <a:sym typeface="Arial"/>
                        </a:rPr>
                        <a:t>0.13</a:t>
                      </a:r>
                      <a:endParaRPr lang="en-US" sz="1800" dirty="0">
                        <a:solidFill>
                          <a:srgbClr val="000066"/>
                        </a:solidFill>
                      </a:endParaRPr>
                    </a:p>
                  </a:txBody>
                  <a:tcPr/>
                </a:tc>
                <a:extLst>
                  <a:ext uri="{0D108BD9-81ED-4DB2-BD59-A6C34878D82A}">
                    <a16:rowId xmlns:a16="http://schemas.microsoft.com/office/drawing/2014/main" val="10005"/>
                  </a:ext>
                </a:extLst>
              </a:tr>
            </a:tbl>
          </a:graphicData>
        </a:graphic>
      </p:graphicFrame>
      <p:sp>
        <p:nvSpPr>
          <p:cNvPr id="8" name="Slide Number Placeholder 7">
            <a:extLst>
              <a:ext uri="{FF2B5EF4-FFF2-40B4-BE49-F238E27FC236}">
                <a16:creationId xmlns:a16="http://schemas.microsoft.com/office/drawing/2014/main" id="{FBABAB42-B45D-40FA-9C2E-451F956B8804}"/>
              </a:ext>
            </a:extLst>
          </p:cNvPr>
          <p:cNvSpPr>
            <a:spLocks noGrp="1"/>
          </p:cNvSpPr>
          <p:nvPr>
            <p:ph type="sldNum" sz="quarter" idx="12"/>
          </p:nvPr>
        </p:nvSpPr>
        <p:spPr/>
        <p:txBody>
          <a:bodyPr/>
          <a:lstStyle/>
          <a:p>
            <a:pPr>
              <a:spcBef>
                <a:spcPts val="100"/>
              </a:spcBef>
              <a:buSzPct val="99000"/>
            </a:pPr>
            <a:fld id="{6A131E3B-27E4-495C-B823-FB8335C1A5AA}" type="slidenum">
              <a:rPr lang="en-US" smtClean="0"/>
              <a:pPr>
                <a:spcBef>
                  <a:spcPts val="100"/>
                </a:spcBef>
                <a:buSzPct val="99000"/>
              </a:pPr>
              <a:t>8</a:t>
            </a:fld>
            <a:endParaRPr lang="en-US"/>
          </a:p>
        </p:txBody>
      </p:sp>
    </p:spTree>
    <p:extLst>
      <p:ext uri="{BB962C8B-B14F-4D97-AF65-F5344CB8AC3E}">
        <p14:creationId xmlns:p14="http://schemas.microsoft.com/office/powerpoint/2010/main" val="437247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Shelter Estimates: Ethnicity Weighting Factors</a:t>
            </a:r>
          </a:p>
        </p:txBody>
      </p:sp>
      <p:sp>
        <p:nvSpPr>
          <p:cNvPr id="3" name="Content Placeholder 2">
            <a:extLst>
              <a:ext uri="{FF2B5EF4-FFF2-40B4-BE49-F238E27FC236}">
                <a16:creationId xmlns:a16="http://schemas.microsoft.com/office/drawing/2014/main" id="{4967F3D6-C2AB-4969-BDE9-CB946C7B9D1B}"/>
              </a:ext>
            </a:extLst>
          </p:cNvPr>
          <p:cNvSpPr>
            <a:spLocks noGrp="1"/>
          </p:cNvSpPr>
          <p:nvPr>
            <p:ph idx="1"/>
          </p:nvPr>
        </p:nvSpPr>
        <p:spPr>
          <a:xfrm>
            <a:off x="457200" y="1068388"/>
            <a:ext cx="8229600" cy="871248"/>
          </a:xfrm>
        </p:spPr>
        <p:txBody>
          <a:bodyPr>
            <a:normAutofit lnSpcReduction="10000"/>
          </a:bodyPr>
          <a:lstStyle/>
          <a:p>
            <a:pPr>
              <a:spcBef>
                <a:spcPct val="100000"/>
              </a:spcBef>
              <a:buSzPct val="99000"/>
            </a:pPr>
            <a:r>
              <a:rPr lang="en-US" kern="1200" dirty="0">
                <a:sym typeface="Arial"/>
              </a:rPr>
              <a:t>Excerpt of Table 11.2-2 for Ethnicity weighting factors</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836507366"/>
              </p:ext>
            </p:extLst>
          </p:nvPr>
        </p:nvGraphicFramePr>
        <p:xfrm>
          <a:off x="457200" y="2169824"/>
          <a:ext cx="8229600" cy="274320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lvl="0" algn="l">
                        <a:spcBef>
                          <a:spcPct val="100000"/>
                        </a:spcBef>
                      </a:pPr>
                      <a:r>
                        <a:rPr lang="en-US" sz="2400">
                          <a:solidFill>
                            <a:srgbClr val="000066"/>
                          </a:solidFill>
                          <a:latin typeface="Arial"/>
                          <a:ea typeface="+mn-ea"/>
                          <a:cs typeface="Arial"/>
                          <a:sym typeface="Arial"/>
                        </a:rPr>
                        <a:t>Symbol</a:t>
                      </a:r>
                    </a:p>
                  </a:txBody>
                  <a:tcPr>
                    <a:solidFill>
                      <a:srgbClr val="C0C0C0"/>
                    </a:solidFill>
                  </a:tcPr>
                </a:tc>
                <a:tc>
                  <a:txBody>
                    <a:bodyPr/>
                    <a:lstStyle/>
                    <a:p>
                      <a:pPr lvl="0" algn="l">
                        <a:spcBef>
                          <a:spcPct val="100000"/>
                        </a:spcBef>
                      </a:pPr>
                      <a:r>
                        <a:rPr lang="en-US" sz="2400" dirty="0">
                          <a:solidFill>
                            <a:srgbClr val="000066"/>
                          </a:solidFill>
                          <a:latin typeface="Arial"/>
                          <a:ea typeface="+mn-ea"/>
                          <a:cs typeface="Arial"/>
                          <a:sym typeface="Arial"/>
                        </a:rPr>
                        <a:t>Description</a:t>
                      </a:r>
                    </a:p>
                  </a:txBody>
                  <a:tcPr>
                    <a:solidFill>
                      <a:srgbClr val="C0C0C0"/>
                    </a:solidFill>
                  </a:tcPr>
                </a:tc>
                <a:tc>
                  <a:txBody>
                    <a:bodyPr/>
                    <a:lstStyle/>
                    <a:p>
                      <a:pPr lvl="0" algn="l">
                        <a:spcBef>
                          <a:spcPct val="100000"/>
                        </a:spcBef>
                      </a:pPr>
                      <a:r>
                        <a:rPr lang="en-US" sz="2400">
                          <a:solidFill>
                            <a:srgbClr val="000066"/>
                          </a:solidFill>
                          <a:latin typeface="Arial"/>
                          <a:ea typeface="+mn-ea"/>
                          <a:cs typeface="Arial"/>
                          <a:sym typeface="Arial"/>
                        </a:rPr>
                        <a:t>Default Value</a:t>
                      </a:r>
                    </a:p>
                  </a:txBody>
                  <a:tcPr>
                    <a:solidFill>
                      <a:srgbClr val="C0C0C0"/>
                    </a:solidFill>
                  </a:tcPr>
                </a:tc>
                <a:extLst>
                  <a:ext uri="{0D108BD9-81ED-4DB2-BD59-A6C34878D82A}">
                    <a16:rowId xmlns:a16="http://schemas.microsoft.com/office/drawing/2014/main" val="10000"/>
                  </a:ext>
                </a:extLst>
              </a:tr>
              <a:tr h="370840">
                <a:tc>
                  <a:txBody>
                    <a:bodyPr/>
                    <a:lstStyle/>
                    <a:p>
                      <a:pPr lvl="0" algn="l">
                        <a:spcBef>
                          <a:spcPct val="100000"/>
                        </a:spcBef>
                      </a:pPr>
                      <a:r>
                        <a:rPr lang="en-US" sz="2400">
                          <a:solidFill>
                            <a:srgbClr val="000066"/>
                          </a:solidFill>
                          <a:latin typeface="Arial"/>
                          <a:ea typeface="+mn-ea"/>
                          <a:cs typeface="Arial"/>
                          <a:sym typeface="Arial"/>
                        </a:rPr>
                        <a:t>(Fe)1</a:t>
                      </a:r>
                      <a:endParaRPr lang="en-US" sz="1600">
                        <a:solidFill>
                          <a:srgbClr val="000066"/>
                        </a:solidFill>
                      </a:endParaRPr>
                    </a:p>
                  </a:txBody>
                  <a:tcPr/>
                </a:tc>
                <a:tc>
                  <a:txBody>
                    <a:bodyPr/>
                    <a:lstStyle/>
                    <a:p>
                      <a:pPr lvl="0" algn="l">
                        <a:spcBef>
                          <a:spcPct val="100000"/>
                        </a:spcBef>
                      </a:pPr>
                      <a:r>
                        <a:rPr lang="en-US" sz="2400">
                          <a:solidFill>
                            <a:srgbClr val="000066"/>
                          </a:solidFill>
                          <a:latin typeface="Arial"/>
                          <a:ea typeface="+mn-ea"/>
                          <a:cs typeface="Arial"/>
                          <a:sym typeface="Arial"/>
                        </a:rPr>
                        <a:t>White</a:t>
                      </a:r>
                      <a:endParaRPr lang="en-US" sz="1600">
                        <a:solidFill>
                          <a:srgbClr val="000066"/>
                        </a:solidFill>
                      </a:endParaRPr>
                    </a:p>
                  </a:txBody>
                  <a:tcPr/>
                </a:tc>
                <a:tc>
                  <a:txBody>
                    <a:bodyPr/>
                    <a:lstStyle/>
                    <a:p>
                      <a:pPr lvl="0" algn="l">
                        <a:spcBef>
                          <a:spcPct val="100000"/>
                        </a:spcBef>
                      </a:pPr>
                      <a:r>
                        <a:rPr lang="en-US" sz="2400">
                          <a:solidFill>
                            <a:srgbClr val="000066"/>
                          </a:solidFill>
                          <a:latin typeface="Arial"/>
                          <a:ea typeface="+mn-ea"/>
                          <a:cs typeface="Arial"/>
                          <a:sym typeface="Arial"/>
                        </a:rPr>
                        <a:t>0.24</a:t>
                      </a:r>
                      <a:endParaRPr lang="en-US" sz="1600">
                        <a:solidFill>
                          <a:srgbClr val="000066"/>
                        </a:solidFill>
                      </a:endParaRPr>
                    </a:p>
                  </a:txBody>
                  <a:tcPr/>
                </a:tc>
                <a:extLst>
                  <a:ext uri="{0D108BD9-81ED-4DB2-BD59-A6C34878D82A}">
                    <a16:rowId xmlns:a16="http://schemas.microsoft.com/office/drawing/2014/main" val="10001"/>
                  </a:ext>
                </a:extLst>
              </a:tr>
              <a:tr h="370840">
                <a:tc>
                  <a:txBody>
                    <a:bodyPr/>
                    <a:lstStyle/>
                    <a:p>
                      <a:pPr lvl="0" algn="l">
                        <a:spcBef>
                          <a:spcPct val="100000"/>
                        </a:spcBef>
                      </a:pPr>
                      <a:r>
                        <a:rPr lang="en-US" sz="2400">
                          <a:solidFill>
                            <a:srgbClr val="000066"/>
                          </a:solidFill>
                          <a:latin typeface="Arial"/>
                          <a:ea typeface="+mn-ea"/>
                          <a:cs typeface="Arial"/>
                          <a:sym typeface="Arial"/>
                        </a:rPr>
                        <a:t>(Fe)2</a:t>
                      </a:r>
                      <a:endParaRPr lang="en-US" sz="1600">
                        <a:solidFill>
                          <a:srgbClr val="000066"/>
                        </a:solidFill>
                      </a:endParaRPr>
                    </a:p>
                  </a:txBody>
                  <a:tcPr/>
                </a:tc>
                <a:tc>
                  <a:txBody>
                    <a:bodyPr/>
                    <a:lstStyle/>
                    <a:p>
                      <a:pPr lvl="0" algn="l">
                        <a:spcBef>
                          <a:spcPct val="100000"/>
                        </a:spcBef>
                      </a:pPr>
                      <a:r>
                        <a:rPr lang="en-US" sz="2400">
                          <a:solidFill>
                            <a:srgbClr val="000066"/>
                          </a:solidFill>
                          <a:latin typeface="Arial"/>
                          <a:ea typeface="+mn-ea"/>
                          <a:cs typeface="Arial"/>
                          <a:sym typeface="Arial"/>
                        </a:rPr>
                        <a:t>Black</a:t>
                      </a:r>
                      <a:endParaRPr lang="en-US" sz="1600">
                        <a:solidFill>
                          <a:srgbClr val="000066"/>
                        </a:solidFill>
                      </a:endParaRPr>
                    </a:p>
                  </a:txBody>
                  <a:tcPr/>
                </a:tc>
                <a:tc>
                  <a:txBody>
                    <a:bodyPr/>
                    <a:lstStyle/>
                    <a:p>
                      <a:pPr lvl="0" algn="l">
                        <a:spcBef>
                          <a:spcPct val="100000"/>
                        </a:spcBef>
                      </a:pPr>
                      <a:r>
                        <a:rPr lang="en-US" sz="2400">
                          <a:solidFill>
                            <a:srgbClr val="000066"/>
                          </a:solidFill>
                          <a:latin typeface="Arial"/>
                          <a:ea typeface="+mn-ea"/>
                          <a:cs typeface="Arial"/>
                          <a:sym typeface="Arial"/>
                        </a:rPr>
                        <a:t>0.48</a:t>
                      </a:r>
                      <a:endParaRPr lang="en-US" sz="1600">
                        <a:solidFill>
                          <a:srgbClr val="000066"/>
                        </a:solidFill>
                      </a:endParaRPr>
                    </a:p>
                  </a:txBody>
                  <a:tcPr/>
                </a:tc>
                <a:extLst>
                  <a:ext uri="{0D108BD9-81ED-4DB2-BD59-A6C34878D82A}">
                    <a16:rowId xmlns:a16="http://schemas.microsoft.com/office/drawing/2014/main" val="10002"/>
                  </a:ext>
                </a:extLst>
              </a:tr>
              <a:tr h="370840">
                <a:tc>
                  <a:txBody>
                    <a:bodyPr/>
                    <a:lstStyle/>
                    <a:p>
                      <a:pPr lvl="0" algn="l">
                        <a:spcBef>
                          <a:spcPct val="100000"/>
                        </a:spcBef>
                      </a:pPr>
                      <a:r>
                        <a:rPr lang="en-US" sz="2400">
                          <a:solidFill>
                            <a:srgbClr val="000066"/>
                          </a:solidFill>
                          <a:latin typeface="Arial"/>
                          <a:ea typeface="+mn-ea"/>
                          <a:cs typeface="Arial"/>
                          <a:sym typeface="Arial"/>
                        </a:rPr>
                        <a:t>(Fe)3</a:t>
                      </a:r>
                      <a:endParaRPr lang="en-US" sz="1600">
                        <a:solidFill>
                          <a:srgbClr val="000066"/>
                        </a:solidFill>
                      </a:endParaRPr>
                    </a:p>
                  </a:txBody>
                  <a:tcPr/>
                </a:tc>
                <a:tc>
                  <a:txBody>
                    <a:bodyPr/>
                    <a:lstStyle/>
                    <a:p>
                      <a:pPr lvl="0" algn="l">
                        <a:spcBef>
                          <a:spcPct val="100000"/>
                        </a:spcBef>
                      </a:pPr>
                      <a:r>
                        <a:rPr lang="en-US" sz="2400" dirty="0">
                          <a:solidFill>
                            <a:srgbClr val="000066"/>
                          </a:solidFill>
                          <a:latin typeface="Arial"/>
                          <a:ea typeface="+mn-ea"/>
                          <a:cs typeface="Arial"/>
                          <a:sym typeface="Arial"/>
                        </a:rPr>
                        <a:t>Hispanic</a:t>
                      </a:r>
                      <a:endParaRPr lang="en-US" sz="1600" dirty="0">
                        <a:solidFill>
                          <a:srgbClr val="000066"/>
                        </a:solidFill>
                      </a:endParaRPr>
                    </a:p>
                  </a:txBody>
                  <a:tcPr/>
                </a:tc>
                <a:tc>
                  <a:txBody>
                    <a:bodyPr/>
                    <a:lstStyle/>
                    <a:p>
                      <a:pPr lvl="0" algn="l">
                        <a:spcBef>
                          <a:spcPct val="100000"/>
                        </a:spcBef>
                      </a:pPr>
                      <a:r>
                        <a:rPr lang="en-US" sz="2400">
                          <a:solidFill>
                            <a:srgbClr val="000066"/>
                          </a:solidFill>
                          <a:latin typeface="Arial"/>
                          <a:ea typeface="+mn-ea"/>
                          <a:cs typeface="Arial"/>
                          <a:sym typeface="Arial"/>
                        </a:rPr>
                        <a:t>0.47</a:t>
                      </a:r>
                      <a:endParaRPr lang="en-US" sz="1600">
                        <a:solidFill>
                          <a:srgbClr val="000066"/>
                        </a:solidFill>
                      </a:endParaRPr>
                    </a:p>
                  </a:txBody>
                  <a:tcPr/>
                </a:tc>
                <a:extLst>
                  <a:ext uri="{0D108BD9-81ED-4DB2-BD59-A6C34878D82A}">
                    <a16:rowId xmlns:a16="http://schemas.microsoft.com/office/drawing/2014/main" val="10003"/>
                  </a:ext>
                </a:extLst>
              </a:tr>
              <a:tr h="370840">
                <a:tc>
                  <a:txBody>
                    <a:bodyPr/>
                    <a:lstStyle/>
                    <a:p>
                      <a:pPr lvl="0" algn="l">
                        <a:spcBef>
                          <a:spcPct val="100000"/>
                        </a:spcBef>
                      </a:pPr>
                      <a:r>
                        <a:rPr lang="en-US" sz="2400">
                          <a:solidFill>
                            <a:srgbClr val="000066"/>
                          </a:solidFill>
                          <a:latin typeface="Arial"/>
                          <a:ea typeface="+mn-ea"/>
                          <a:cs typeface="Arial"/>
                          <a:sym typeface="Arial"/>
                        </a:rPr>
                        <a:t>(Fe)4</a:t>
                      </a:r>
                      <a:endParaRPr lang="en-US" sz="1600">
                        <a:solidFill>
                          <a:srgbClr val="000066"/>
                        </a:solidFill>
                      </a:endParaRPr>
                    </a:p>
                  </a:txBody>
                  <a:tcPr/>
                </a:tc>
                <a:tc>
                  <a:txBody>
                    <a:bodyPr/>
                    <a:lstStyle/>
                    <a:p>
                      <a:pPr lvl="0" algn="l">
                        <a:spcBef>
                          <a:spcPct val="100000"/>
                        </a:spcBef>
                      </a:pPr>
                      <a:r>
                        <a:rPr lang="en-US" sz="2400">
                          <a:solidFill>
                            <a:srgbClr val="000066"/>
                          </a:solidFill>
                          <a:latin typeface="Arial"/>
                          <a:ea typeface="+mn-ea"/>
                          <a:cs typeface="Arial"/>
                          <a:sym typeface="Arial"/>
                        </a:rPr>
                        <a:t>Asian</a:t>
                      </a:r>
                      <a:endParaRPr lang="en-US" sz="1600">
                        <a:solidFill>
                          <a:srgbClr val="000066"/>
                        </a:solidFill>
                      </a:endParaRPr>
                    </a:p>
                  </a:txBody>
                  <a:tcPr/>
                </a:tc>
                <a:tc>
                  <a:txBody>
                    <a:bodyPr/>
                    <a:lstStyle/>
                    <a:p>
                      <a:pPr lvl="0" algn="l">
                        <a:spcBef>
                          <a:spcPct val="100000"/>
                        </a:spcBef>
                      </a:pPr>
                      <a:r>
                        <a:rPr lang="en-US" sz="2400">
                          <a:solidFill>
                            <a:srgbClr val="000066"/>
                          </a:solidFill>
                          <a:latin typeface="Arial"/>
                          <a:ea typeface="+mn-ea"/>
                          <a:cs typeface="Arial"/>
                          <a:sym typeface="Arial"/>
                        </a:rPr>
                        <a:t>0.26</a:t>
                      </a:r>
                      <a:endParaRPr lang="en-US" sz="1600">
                        <a:solidFill>
                          <a:srgbClr val="000066"/>
                        </a:solidFill>
                      </a:endParaRPr>
                    </a:p>
                  </a:txBody>
                  <a:tcPr/>
                </a:tc>
                <a:extLst>
                  <a:ext uri="{0D108BD9-81ED-4DB2-BD59-A6C34878D82A}">
                    <a16:rowId xmlns:a16="http://schemas.microsoft.com/office/drawing/2014/main" val="10004"/>
                  </a:ext>
                </a:extLst>
              </a:tr>
              <a:tr h="370840">
                <a:tc>
                  <a:txBody>
                    <a:bodyPr/>
                    <a:lstStyle/>
                    <a:p>
                      <a:pPr lvl="0" algn="l">
                        <a:spcBef>
                          <a:spcPct val="100000"/>
                        </a:spcBef>
                      </a:pPr>
                      <a:r>
                        <a:rPr lang="en-US" sz="2400">
                          <a:solidFill>
                            <a:srgbClr val="000066"/>
                          </a:solidFill>
                          <a:latin typeface="Arial"/>
                          <a:ea typeface="+mn-ea"/>
                          <a:cs typeface="Arial"/>
                          <a:sym typeface="Arial"/>
                        </a:rPr>
                        <a:t>(Fe)5</a:t>
                      </a:r>
                      <a:endParaRPr lang="en-US" sz="1600">
                        <a:solidFill>
                          <a:srgbClr val="000066"/>
                        </a:solidFill>
                      </a:endParaRPr>
                    </a:p>
                  </a:txBody>
                  <a:tcPr/>
                </a:tc>
                <a:tc>
                  <a:txBody>
                    <a:bodyPr/>
                    <a:lstStyle/>
                    <a:p>
                      <a:pPr lvl="0" algn="l">
                        <a:spcBef>
                          <a:spcPct val="100000"/>
                        </a:spcBef>
                      </a:pPr>
                      <a:r>
                        <a:rPr lang="en-US" sz="2400">
                          <a:solidFill>
                            <a:srgbClr val="000066"/>
                          </a:solidFill>
                          <a:latin typeface="Arial"/>
                          <a:ea typeface="+mn-ea"/>
                          <a:cs typeface="Arial"/>
                          <a:sym typeface="Arial"/>
                        </a:rPr>
                        <a:t>Native American</a:t>
                      </a:r>
                      <a:endParaRPr lang="en-US" sz="1600">
                        <a:solidFill>
                          <a:srgbClr val="000066"/>
                        </a:solidFill>
                      </a:endParaRPr>
                    </a:p>
                  </a:txBody>
                  <a:tcPr/>
                </a:tc>
                <a:tc>
                  <a:txBody>
                    <a:bodyPr/>
                    <a:lstStyle/>
                    <a:p>
                      <a:pPr lvl="0" algn="l">
                        <a:spcBef>
                          <a:spcPct val="100000"/>
                        </a:spcBef>
                      </a:pPr>
                      <a:r>
                        <a:rPr lang="en-US" sz="2400" dirty="0">
                          <a:solidFill>
                            <a:srgbClr val="000066"/>
                          </a:solidFill>
                          <a:latin typeface="Arial"/>
                          <a:ea typeface="+mn-ea"/>
                          <a:cs typeface="Arial"/>
                          <a:sym typeface="Arial"/>
                        </a:rPr>
                        <a:t>0.26</a:t>
                      </a:r>
                      <a:endParaRPr lang="en-US" sz="1600" dirty="0">
                        <a:solidFill>
                          <a:srgbClr val="000066"/>
                        </a:solidFill>
                      </a:endParaRPr>
                    </a:p>
                  </a:txBody>
                  <a:tcPr/>
                </a:tc>
                <a:extLst>
                  <a:ext uri="{0D108BD9-81ED-4DB2-BD59-A6C34878D82A}">
                    <a16:rowId xmlns:a16="http://schemas.microsoft.com/office/drawing/2014/main" val="10005"/>
                  </a:ext>
                </a:extLst>
              </a:tr>
            </a:tbl>
          </a:graphicData>
        </a:graphic>
      </p:graphicFrame>
      <p:sp>
        <p:nvSpPr>
          <p:cNvPr id="7" name="Slide Number Placeholder 6">
            <a:extLst>
              <a:ext uri="{FF2B5EF4-FFF2-40B4-BE49-F238E27FC236}">
                <a16:creationId xmlns:a16="http://schemas.microsoft.com/office/drawing/2014/main" id="{279D301F-8A77-42A2-8B26-CC29BDE52FE7}"/>
              </a:ext>
            </a:extLst>
          </p:cNvPr>
          <p:cNvSpPr>
            <a:spLocks noGrp="1"/>
          </p:cNvSpPr>
          <p:nvPr>
            <p:ph type="sldNum" sz="quarter" idx="12"/>
          </p:nvPr>
        </p:nvSpPr>
        <p:spPr/>
        <p:txBody>
          <a:bodyPr/>
          <a:lstStyle/>
          <a:p>
            <a:pPr>
              <a:spcBef>
                <a:spcPts val="100"/>
              </a:spcBef>
              <a:buSzPct val="99000"/>
            </a:pPr>
            <a:fld id="{6A131E3B-27E4-495C-B823-FB8335C1A5AA}" type="slidenum">
              <a:rPr lang="en-US" smtClean="0"/>
              <a:pPr>
                <a:spcBef>
                  <a:spcPts val="100"/>
                </a:spcBef>
                <a:buSzPct val="99000"/>
              </a:pPr>
              <a:t>9</a:t>
            </a:fld>
            <a:endParaRPr lang="en-US"/>
          </a:p>
        </p:txBody>
      </p:sp>
    </p:spTree>
    <p:extLst>
      <p:ext uri="{BB962C8B-B14F-4D97-AF65-F5344CB8AC3E}">
        <p14:creationId xmlns:p14="http://schemas.microsoft.com/office/powerpoint/2010/main" val="3010807976"/>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13" ma:contentTypeDescription="Create a new document." ma:contentTypeScope="" ma:versionID="47f857fb9e5e284ddb4e42aaee36b7e9">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06df62747b6182848483a39f8e4ae622"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568ddf3f-b77f-46a0-9295-2b9495b51427"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60EFE627-B1C5-4656-9BB6-2E26A8270E87}"/>
</file>

<file path=customXml/itemProps2.xml><?xml version="1.0" encoding="utf-8"?>
<ds:datastoreItem xmlns:ds="http://schemas.openxmlformats.org/officeDocument/2006/customXml" ds:itemID="{77F9EAE7-FFFC-4152-A315-468E133D209B}"/>
</file>

<file path=customXml/itemProps3.xml><?xml version="1.0" encoding="utf-8"?>
<ds:datastoreItem xmlns:ds="http://schemas.openxmlformats.org/officeDocument/2006/customXml" ds:itemID="{47930804-D98F-4A84-91E7-C5A0A5B1C0B4}"/>
</file>

<file path=customXml/itemProps4.xml><?xml version="1.0" encoding="utf-8"?>
<ds:datastoreItem xmlns:ds="http://schemas.openxmlformats.org/officeDocument/2006/customXml" ds:itemID="{D00BB2A8-755B-4665-B8CF-EF33932A6206}"/>
</file>

<file path=docProps/app.xml><?xml version="1.0" encoding="utf-8"?>
<Properties xmlns="http://schemas.openxmlformats.org/officeDocument/2006/extended-properties" xmlns:vt="http://schemas.openxmlformats.org/officeDocument/2006/docPropsVTypes">
  <Template>EMI_PPT_V7</Template>
  <TotalTime>0</TotalTime>
  <Words>757</Words>
  <Application>Microsoft Office PowerPoint</Application>
  <PresentationFormat>On-screen Show (4:3)</PresentationFormat>
  <Paragraphs>197</Paragraphs>
  <Slides>21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Times New Roman</vt:lpstr>
      <vt:lpstr>Wingdings</vt:lpstr>
      <vt:lpstr>EMI_PPT</vt:lpstr>
      <vt:lpstr>Lesson 9: Shelter and Debris Models</vt:lpstr>
      <vt:lpstr>Lesson 9: Goal and Objectives</vt:lpstr>
      <vt:lpstr>Shelter Model</vt:lpstr>
      <vt:lpstr>Shelter Model Methodology</vt:lpstr>
      <vt:lpstr>Shelter Model Methodology</vt:lpstr>
      <vt:lpstr>Shelter Model Methodology</vt:lpstr>
      <vt:lpstr>Shelter Estimates: Weighting Factors</vt:lpstr>
      <vt:lpstr>Shelter Estimates: Income Weighting Factors</vt:lpstr>
      <vt:lpstr>Shelter Estimates: Ethnicity Weighting Factors</vt:lpstr>
      <vt:lpstr>Shelter Estimates: Weighting Factors</vt:lpstr>
      <vt:lpstr>Debris Model</vt:lpstr>
      <vt:lpstr>Building Debris Model</vt:lpstr>
      <vt:lpstr>Component Unit Weight</vt:lpstr>
      <vt:lpstr>Viewing Building Debris Curves</vt:lpstr>
      <vt:lpstr>Debris Model: Validation</vt:lpstr>
      <vt:lpstr>Tree Debris Model</vt:lpstr>
      <vt:lpstr>Demonstration 9.1 – Shelter and Tree Parameters</vt:lpstr>
      <vt:lpstr>Exercise 9.2: Tree and Sheltering Parameters</vt:lpstr>
      <vt:lpstr>Exercise 9.2: Tasks</vt:lpstr>
      <vt:lpstr>Lesson 9: 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2020-08-06T12:49:16Z</dcterms:created>
  <dcterms:modified xsi:type="dcterms:W3CDTF">2020-08-07T17:22:43Z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