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Ji8C8dOLiAy+p3ARIfPGg==" hashData="GNHziy++VrEbl4cXTBEVLYCUwBOkhOG7vM6T/rA2gWQD0WGXVWerFJ37G+IUg0bx0tPZzAyE8dmq3LTcow5m6g=="/>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2556" y="7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47" Type="http://schemas.openxmlformats.org/officeDocument/2006/relationships/customXml" Target="../customXml/item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36702211-F9BB-4FE6-801F-9B8AC4D4DB34}" type="datetimeFigureOut">
              <a:rPr lang="en-US" smtClean="0"/>
              <a:t>8/7/2020</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3DCBB86F-181C-46E0-A638-8A62D20C1DD5}"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6702211-F9BB-4FE6-801F-9B8AC4D4DB34}" type="datetimeFigureOut">
              <a:rPr lang="en-US" smtClean="0"/>
              <a:t>8/7/2020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CBB86F-181C-46E0-A638-8A62D20C1DD5}"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3DCBB86F-181C-46E0-A638-8A62D20C1DD5}"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36702211-F9BB-4FE6-801F-9B8AC4D4DB34}"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DCBB86F-181C-46E0-A638-8A62D20C1DD5}"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36702211-F9BB-4FE6-801F-9B8AC4D4DB34}" type="datetimeFigureOut">
              <a:rPr lang="en-US" smtClean="0"/>
              <a:t>8/7/2020</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3DCBB86F-181C-46E0-A638-8A62D20C1DD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hyperlink" Target="http://www.youtube.com/watch?v=lqfExHpvLRY"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3: Hurricane Wind Model</a:t>
            </a:r>
          </a:p>
        </p:txBody>
      </p:sp>
      <p:sp>
        <p:nvSpPr>
          <p:cNvPr id="5" name="TextBox 4"/>
          <p:cNvSpPr txBox="1"/>
          <p:nvPr/>
        </p:nvSpPr>
        <p:spPr>
          <a:xfrm>
            <a:off x="457200" y="1841500"/>
            <a:ext cx="7620000" cy="7694414"/>
          </a:xfrm>
          <a:prstGeom prst="rect">
            <a:avLst/>
          </a:prstGeom>
          <a:noFill/>
        </p:spPr>
        <p:txBody>
          <a:bodyPr vert="horz" rtlCol="0">
            <a:spAutoFit/>
          </a:bodyPr>
          <a:lstStyle/>
          <a:p>
            <a:pPr>
              <a:spcBef>
                <a:spcPct val="100000"/>
              </a:spcBef>
              <a:buSzPct val="99000"/>
            </a:pPr>
            <a:r>
              <a:rPr lang="en-US" sz="2800">
                <a:latin typeface="Arial"/>
                <a:cs typeface="Arial"/>
                <a:sym typeface="Arial"/>
              </a:rPr>
              <a:t> </a:t>
            </a:r>
            <a:r>
              <a:rPr lang="en-US" sz="2800">
                <a:effectLst/>
                <a:latin typeface="Arial"/>
                <a:cs typeface="Arial"/>
                <a:sym typeface="Arial"/>
              </a:rPr>
              <a:t> </a:t>
            </a:r>
            <a:endParaRPr lang="en-US" sz="2800">
              <a:latin typeface="Arial"/>
              <a:cs typeface="Arial"/>
              <a:sym typeface="Arial"/>
            </a:endParaRP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endParaRPr lang="en-US"/>
          </a:p>
        </p:txBody>
      </p:sp>
      <p:pic>
        <p:nvPicPr>
          <p:cNvPr id="7" name="Content Placeholder 6" descr="The Hazus logo in blue lettering on a white background. The name Hazus is dominant with the words Earthquake, Wind, Flood, and Tsunami side-by-side underneath.">
            <a:extLst>
              <a:ext uri="{FF2B5EF4-FFF2-40B4-BE49-F238E27FC236}">
                <a16:creationId xmlns:a16="http://schemas.microsoft.com/office/drawing/2014/main" id="{89C956CE-B91A-4746-A466-A60C40C9560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43428" y="2967884"/>
            <a:ext cx="2857143" cy="847619"/>
          </a:xfrm>
          <a:prstGeom prst="rect">
            <a:avLst/>
          </a:prstGeom>
        </p:spPr>
      </p:pic>
      <p:sp>
        <p:nvSpPr>
          <p:cNvPr id="8" name="Slide Number Placeholder 7">
            <a:extLst>
              <a:ext uri="{FF2B5EF4-FFF2-40B4-BE49-F238E27FC236}">
                <a16:creationId xmlns:a16="http://schemas.microsoft.com/office/drawing/2014/main" id="{C5D69F9A-DE64-4F3A-BB24-19509A135FC9}"/>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1</a:t>
            </a:fld>
            <a:endParaRPr lang="en-US"/>
          </a:p>
        </p:txBody>
      </p:sp>
    </p:spTree>
    <p:extLst>
      <p:ext uri="{BB962C8B-B14F-4D97-AF65-F5344CB8AC3E}">
        <p14:creationId xmlns:p14="http://schemas.microsoft.com/office/powerpoint/2010/main" val="170235273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Geography</a:t>
            </a:r>
          </a:p>
        </p:txBody>
      </p:sp>
      <p:sp>
        <p:nvSpPr>
          <p:cNvPr id="3" name="Content Placeholder 2">
            <a:extLst>
              <a:ext uri="{FF2B5EF4-FFF2-40B4-BE49-F238E27FC236}">
                <a16:creationId xmlns:a16="http://schemas.microsoft.com/office/drawing/2014/main" id="{18844728-D846-435E-8573-F840D32A704C}"/>
              </a:ext>
            </a:extLst>
          </p:cNvPr>
          <p:cNvSpPr>
            <a:spLocks noGrp="1"/>
          </p:cNvSpPr>
          <p:nvPr>
            <p:ph sz="quarter" idx="13"/>
          </p:nvPr>
        </p:nvSpPr>
        <p:spPr/>
        <p:txBody>
          <a:bodyPr>
            <a:normAutofit fontScale="92500" lnSpcReduction="10000"/>
          </a:bodyPr>
          <a:lstStyle/>
          <a:p>
            <a:pPr marL="254000" lvl="1" indent="-254000" fontAlgn="auto">
              <a:spcBef>
                <a:spcPct val="100000"/>
              </a:spcBef>
              <a:spcAft>
                <a:spcPts val="0"/>
              </a:spcAft>
              <a:buSzPct val="99000"/>
              <a:buFont typeface="Arial"/>
              <a:buChar char="•"/>
              <a:tabLst/>
            </a:pPr>
            <a:r>
              <a:rPr lang="en-US" kern="1200" dirty="0">
                <a:ea typeface="+mn-ea"/>
                <a:sym typeface="Arial"/>
              </a:rPr>
              <a:t>Hurricanes impacting the US mainland often follow one of two general paths:</a:t>
            </a:r>
          </a:p>
          <a:p>
            <a:pPr marL="635000" lvl="2" indent="-254000" fontAlgn="auto">
              <a:spcBef>
                <a:spcPct val="100000"/>
              </a:spcBef>
              <a:spcAft>
                <a:spcPts val="0"/>
              </a:spcAft>
              <a:buSzPct val="99000"/>
              <a:buFont typeface="Wingdings"/>
              <a:buChar char="§"/>
              <a:tabLst/>
            </a:pPr>
            <a:r>
              <a:rPr lang="en-US" kern="1200" dirty="0">
                <a:ea typeface="+mn-ea"/>
                <a:sym typeface="Arial"/>
              </a:rPr>
              <a:t>Staying in the Atlantic and tracking up the East Coast </a:t>
            </a:r>
          </a:p>
          <a:p>
            <a:pPr marL="635000" lvl="2" indent="-254000" fontAlgn="auto">
              <a:spcBef>
                <a:spcPct val="100000"/>
              </a:spcBef>
              <a:spcAft>
                <a:spcPts val="0"/>
              </a:spcAft>
              <a:buSzPct val="99000"/>
              <a:buFont typeface="Wingdings"/>
              <a:buChar char="§"/>
              <a:tabLst/>
            </a:pPr>
            <a:r>
              <a:rPr lang="en-US" kern="1200" dirty="0">
                <a:ea typeface="+mn-ea"/>
                <a:sym typeface="Arial"/>
              </a:rPr>
              <a:t>Tracking west of Florida and entering the Gulf of Mexico</a:t>
            </a:r>
            <a:endParaRPr lang="en-US" dirty="0"/>
          </a:p>
        </p:txBody>
      </p:sp>
      <p:pic>
        <p:nvPicPr>
          <p:cNvPr id="8" name="Content Placeholder 7" descr="A map of the North Atlantic showing the hurricane tracks for storms in 2017.">
            <a:extLst>
              <a:ext uri="{FF2B5EF4-FFF2-40B4-BE49-F238E27FC236}">
                <a16:creationId xmlns:a16="http://schemas.microsoft.com/office/drawing/2014/main" id="{AFFB7BF2-7550-4BCB-9B01-DD76D1640F6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842642"/>
            <a:ext cx="4114800" cy="3182240"/>
          </a:xfrm>
          <a:prstGeom prst="rect">
            <a:avLst/>
          </a:prstGeom>
        </p:spPr>
      </p:pic>
      <p:sp>
        <p:nvSpPr>
          <p:cNvPr id="9" name="Slide Number Placeholder 8">
            <a:extLst>
              <a:ext uri="{FF2B5EF4-FFF2-40B4-BE49-F238E27FC236}">
                <a16:creationId xmlns:a16="http://schemas.microsoft.com/office/drawing/2014/main" id="{9E1DEA84-41B1-48CF-AC36-377E2087AD6E}"/>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10</a:t>
            </a:fld>
            <a:endParaRPr lang="en-US"/>
          </a:p>
        </p:txBody>
      </p:sp>
    </p:spTree>
    <p:extLst>
      <p:ext uri="{BB962C8B-B14F-4D97-AF65-F5344CB8AC3E}">
        <p14:creationId xmlns:p14="http://schemas.microsoft.com/office/powerpoint/2010/main" val="319920278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Geography</a:t>
            </a:r>
          </a:p>
        </p:txBody>
      </p:sp>
      <p:sp>
        <p:nvSpPr>
          <p:cNvPr id="3" name="Content Placeholder 2">
            <a:extLst>
              <a:ext uri="{FF2B5EF4-FFF2-40B4-BE49-F238E27FC236}">
                <a16:creationId xmlns:a16="http://schemas.microsoft.com/office/drawing/2014/main" id="{65B5C53F-303E-47B8-8DC5-77A0F27597C4}"/>
              </a:ext>
            </a:extLst>
          </p:cNvPr>
          <p:cNvSpPr>
            <a:spLocks noGrp="1"/>
          </p:cNvSpPr>
          <p:nvPr>
            <p:ph sz="quarter" idx="13"/>
          </p:nvPr>
        </p:nvSpPr>
        <p:spPr/>
        <p:txBody>
          <a:bodyPr>
            <a:normAutofit lnSpcReduction="10000"/>
          </a:bodyPr>
          <a:lstStyle/>
          <a:p>
            <a:pPr fontAlgn="auto">
              <a:spcBef>
                <a:spcPct val="100000"/>
              </a:spcBef>
              <a:spcAft>
                <a:spcPts val="0"/>
              </a:spcAft>
              <a:buSzPct val="99000"/>
              <a:tabLst/>
            </a:pPr>
            <a:r>
              <a:rPr lang="en-US" kern="1200" dirty="0">
                <a:sym typeface="Arial"/>
              </a:rPr>
              <a:t>Major hurricane U.S. strikes: </a:t>
            </a:r>
          </a:p>
          <a:p>
            <a:pPr marL="254000" lvl="1" indent="-254000" fontAlgn="auto">
              <a:spcBef>
                <a:spcPct val="100000"/>
              </a:spcBef>
              <a:spcAft>
                <a:spcPts val="0"/>
              </a:spcAft>
              <a:buSzPct val="99000"/>
              <a:buFont typeface="Arial"/>
              <a:buChar char="•"/>
              <a:tabLst/>
            </a:pPr>
            <a:r>
              <a:rPr lang="en-US" kern="1200" dirty="0">
                <a:ea typeface="+mn-ea"/>
                <a:sym typeface="Arial"/>
              </a:rPr>
              <a:t>Florida has the greatest number </a:t>
            </a:r>
          </a:p>
          <a:p>
            <a:pPr marL="254000" lvl="1" indent="-254000" fontAlgn="auto">
              <a:spcBef>
                <a:spcPct val="100000"/>
              </a:spcBef>
              <a:spcAft>
                <a:spcPts val="0"/>
              </a:spcAft>
              <a:buSzPct val="99000"/>
              <a:buFont typeface="Arial"/>
              <a:buChar char="•"/>
              <a:tabLst/>
            </a:pPr>
            <a:r>
              <a:rPr lang="en-US" kern="1200" dirty="0">
                <a:ea typeface="+mn-ea"/>
                <a:sym typeface="Arial"/>
              </a:rPr>
              <a:t>North Carolina, Louisiana, Mississippi, Alabama, and Texas are also high frequency areas</a:t>
            </a:r>
            <a:endParaRPr lang="en-US" dirty="0"/>
          </a:p>
        </p:txBody>
      </p:sp>
      <p:pic>
        <p:nvPicPr>
          <p:cNvPr id="8" name="Content Placeholder 7" descr="A graphic provided by NOAA showing hurricane landfall locations and intensities across the Eastern United States from 1950 to 2017.">
            <a:extLst>
              <a:ext uri="{FF2B5EF4-FFF2-40B4-BE49-F238E27FC236}">
                <a16:creationId xmlns:a16="http://schemas.microsoft.com/office/drawing/2014/main" id="{29F15ACD-B29E-412D-9867-97CAFF0E7A0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737391"/>
            <a:ext cx="4114800" cy="3392742"/>
          </a:xfrm>
          <a:prstGeom prst="rect">
            <a:avLst/>
          </a:prstGeom>
        </p:spPr>
      </p:pic>
      <p:sp>
        <p:nvSpPr>
          <p:cNvPr id="9" name="Slide Number Placeholder 8">
            <a:extLst>
              <a:ext uri="{FF2B5EF4-FFF2-40B4-BE49-F238E27FC236}">
                <a16:creationId xmlns:a16="http://schemas.microsoft.com/office/drawing/2014/main" id="{358F2CE2-E369-4708-A68C-17659115ED58}"/>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11</a:t>
            </a:fld>
            <a:endParaRPr lang="en-US"/>
          </a:p>
        </p:txBody>
      </p:sp>
    </p:spTree>
    <p:extLst>
      <p:ext uri="{BB962C8B-B14F-4D97-AF65-F5344CB8AC3E}">
        <p14:creationId xmlns:p14="http://schemas.microsoft.com/office/powerpoint/2010/main" val="236874778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Damages and Losses</a:t>
            </a:r>
          </a:p>
        </p:txBody>
      </p:sp>
      <p:sp>
        <p:nvSpPr>
          <p:cNvPr id="3" name="Content Placeholder 2">
            <a:extLst>
              <a:ext uri="{FF2B5EF4-FFF2-40B4-BE49-F238E27FC236}">
                <a16:creationId xmlns:a16="http://schemas.microsoft.com/office/drawing/2014/main" id="{E2F1C17B-10F9-4E54-9823-D419C45BAA67}"/>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dirty="0">
                <a:sym typeface="Arial"/>
              </a:rPr>
              <a:t>Possible hurricane effects:</a:t>
            </a:r>
          </a:p>
          <a:p>
            <a:pPr marL="254000" lvl="1" indent="-254000" fontAlgn="auto">
              <a:spcBef>
                <a:spcPct val="100000"/>
              </a:spcBef>
              <a:spcAft>
                <a:spcPts val="0"/>
              </a:spcAft>
              <a:buSzPct val="99000"/>
              <a:buFont typeface="Arial"/>
              <a:buChar char="•"/>
              <a:tabLst/>
            </a:pPr>
            <a:r>
              <a:rPr lang="en-US" kern="1200" dirty="0">
                <a:ea typeface="+mn-ea"/>
                <a:sym typeface="Arial"/>
              </a:rPr>
              <a:t>Hurricane Winds* </a:t>
            </a:r>
          </a:p>
          <a:p>
            <a:pPr marL="254000" lvl="1" indent="-254000" fontAlgn="auto">
              <a:spcBef>
                <a:spcPct val="100000"/>
              </a:spcBef>
              <a:spcAft>
                <a:spcPts val="0"/>
              </a:spcAft>
              <a:buSzPct val="99000"/>
              <a:buFont typeface="Arial"/>
              <a:buChar char="•"/>
              <a:tabLst/>
            </a:pPr>
            <a:r>
              <a:rPr lang="en-US" kern="1200" dirty="0">
                <a:ea typeface="+mn-ea"/>
                <a:sym typeface="Arial"/>
              </a:rPr>
              <a:t>Hurricane Storm Surge* </a:t>
            </a:r>
          </a:p>
          <a:p>
            <a:pPr marL="254000" lvl="1" indent="-254000" fontAlgn="auto">
              <a:spcBef>
                <a:spcPct val="100000"/>
              </a:spcBef>
              <a:spcAft>
                <a:spcPts val="0"/>
              </a:spcAft>
              <a:buSzPct val="99000"/>
              <a:buFont typeface="Arial"/>
              <a:buChar char="•"/>
              <a:tabLst/>
            </a:pPr>
            <a:r>
              <a:rPr lang="en-US" kern="1200" dirty="0">
                <a:ea typeface="+mn-ea"/>
                <a:sym typeface="Arial"/>
              </a:rPr>
              <a:t>Rainfall / Inland Riverine Flooding* </a:t>
            </a:r>
          </a:p>
          <a:p>
            <a:pPr marL="254000" lvl="1" indent="-254000" fontAlgn="auto">
              <a:spcBef>
                <a:spcPct val="100000"/>
              </a:spcBef>
              <a:spcAft>
                <a:spcPts val="0"/>
              </a:spcAft>
              <a:buSzPct val="99000"/>
              <a:buFont typeface="Arial"/>
              <a:buChar char="•"/>
              <a:tabLst/>
            </a:pPr>
            <a:r>
              <a:rPr lang="en-US" kern="1200" dirty="0">
                <a:ea typeface="+mn-ea"/>
                <a:sym typeface="Arial"/>
              </a:rPr>
              <a:t>Tornadoes </a:t>
            </a:r>
          </a:p>
          <a:p>
            <a:pPr marL="254000" lvl="1" indent="-254000" fontAlgn="auto">
              <a:spcBef>
                <a:spcPct val="100000"/>
              </a:spcBef>
              <a:spcAft>
                <a:spcPts val="0"/>
              </a:spcAft>
              <a:buSzPct val="99000"/>
              <a:buFont typeface="Arial"/>
              <a:buChar char="•"/>
              <a:tabLst/>
            </a:pPr>
            <a:r>
              <a:rPr lang="en-US" kern="1200" dirty="0">
                <a:ea typeface="+mn-ea"/>
                <a:sym typeface="Arial"/>
              </a:rPr>
              <a:t>Rip Currents and High Waves </a:t>
            </a:r>
          </a:p>
          <a:p>
            <a:pPr fontAlgn="auto">
              <a:spcBef>
                <a:spcPct val="100000"/>
              </a:spcBef>
              <a:spcAft>
                <a:spcPts val="0"/>
              </a:spcAft>
              <a:buSzPct val="99000"/>
              <a:tabLst/>
            </a:pPr>
            <a:r>
              <a:rPr lang="en-US" kern="1200" dirty="0">
                <a:sym typeface="Arial"/>
              </a:rPr>
              <a:t> </a:t>
            </a:r>
          </a:p>
          <a:p>
            <a:pPr fontAlgn="auto">
              <a:spcBef>
                <a:spcPct val="100000"/>
              </a:spcBef>
              <a:spcAft>
                <a:spcPts val="0"/>
              </a:spcAft>
              <a:buSzPct val="99000"/>
              <a:tabLst/>
            </a:pPr>
            <a:r>
              <a:rPr lang="en-US" kern="1200" dirty="0">
                <a:sym typeface="Arial"/>
              </a:rPr>
              <a:t>Hurricane and Tropical Storms winds can extend far inland from the coast. </a:t>
            </a:r>
          </a:p>
          <a:p>
            <a:pPr fontAlgn="auto">
              <a:spcBef>
                <a:spcPct val="100000"/>
              </a:spcBef>
              <a:spcAft>
                <a:spcPts val="0"/>
              </a:spcAft>
              <a:buSzPct val="99000"/>
              <a:tabLst/>
            </a:pPr>
            <a:r>
              <a:rPr lang="en-US" kern="1200" dirty="0">
                <a:sym typeface="Arial"/>
              </a:rPr>
              <a:t>* Modeled by </a:t>
            </a:r>
            <a:r>
              <a:rPr lang="en-US" kern="1200" dirty="0" err="1">
                <a:sym typeface="Arial"/>
              </a:rPr>
              <a:t>Hazus</a:t>
            </a:r>
            <a:endParaRPr lang="en-US" dirty="0"/>
          </a:p>
        </p:txBody>
      </p:sp>
      <p:pic>
        <p:nvPicPr>
          <p:cNvPr id="8" name="Content Placeholder 7" descr="A compound image. The first image is a pie graph showing the leading causes of tropical cyclone deaths in the U.S. from 1970-1999: Freshwater Flooding at 59%, Wind at 12%, Surf at 11%, Offshore at 11%, Tornado at 4%, Other at 2% and Surge at 1%. The lower part of the image is a map showing Storm Prediction Center Storm Reports for 08/29/05 located in inland areas such as northern Alabama and Georgia, southwestern North Carolina, and central Pennsylvania.">
            <a:extLst>
              <a:ext uri="{FF2B5EF4-FFF2-40B4-BE49-F238E27FC236}">
                <a16:creationId xmlns:a16="http://schemas.microsoft.com/office/drawing/2014/main" id="{6EC168AC-9A6B-45A6-9F50-22A99DD3007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75939" y="1152525"/>
            <a:ext cx="2706922" cy="4562475"/>
          </a:xfrm>
          <a:prstGeom prst="rect">
            <a:avLst/>
          </a:prstGeom>
        </p:spPr>
      </p:pic>
      <p:sp>
        <p:nvSpPr>
          <p:cNvPr id="9" name="Slide Number Placeholder 8">
            <a:extLst>
              <a:ext uri="{FF2B5EF4-FFF2-40B4-BE49-F238E27FC236}">
                <a16:creationId xmlns:a16="http://schemas.microsoft.com/office/drawing/2014/main" id="{EFC097FA-3601-45D9-9F98-C9A39DD774F0}"/>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12</a:t>
            </a:fld>
            <a:endParaRPr lang="en-US"/>
          </a:p>
        </p:txBody>
      </p:sp>
    </p:spTree>
    <p:extLst>
      <p:ext uri="{BB962C8B-B14F-4D97-AF65-F5344CB8AC3E}">
        <p14:creationId xmlns:p14="http://schemas.microsoft.com/office/powerpoint/2010/main" val="14279344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Additional Hazards</a:t>
            </a:r>
          </a:p>
        </p:txBody>
      </p:sp>
      <p:sp>
        <p:nvSpPr>
          <p:cNvPr id="3" name="Content Placeholder 2">
            <a:extLst>
              <a:ext uri="{FF2B5EF4-FFF2-40B4-BE49-F238E27FC236}">
                <a16:creationId xmlns:a16="http://schemas.microsoft.com/office/drawing/2014/main" id="{BA6E3FCC-378A-4068-B4FC-459981FF00AF}"/>
              </a:ext>
            </a:extLst>
          </p:cNvPr>
          <p:cNvSpPr>
            <a:spLocks noGrp="1"/>
          </p:cNvSpPr>
          <p:nvPr>
            <p:ph sz="quarter" idx="13"/>
          </p:nvPr>
        </p:nvSpPr>
        <p:spPr/>
        <p:txBody>
          <a:bodyPr>
            <a:normAutofit fontScale="85000" lnSpcReduction="20000"/>
          </a:bodyPr>
          <a:lstStyle/>
          <a:p>
            <a:pPr marL="254000" lvl="1" indent="-254000" fontAlgn="auto">
              <a:spcBef>
                <a:spcPct val="100000"/>
              </a:spcBef>
              <a:buSzPct val="99000"/>
              <a:buFont typeface="Arial"/>
              <a:buChar char="•"/>
              <a:tabLst/>
            </a:pPr>
            <a:r>
              <a:rPr lang="en-US" kern="1200" dirty="0">
                <a:ea typeface="+mn-ea"/>
                <a:sym typeface="Arial"/>
              </a:rPr>
              <a:t>Tornadoes and severe thunderstorms are common for tropical systems. </a:t>
            </a:r>
          </a:p>
          <a:p>
            <a:pPr marL="254000" lvl="1" indent="-254000" fontAlgn="auto">
              <a:spcBef>
                <a:spcPct val="100000"/>
              </a:spcBef>
              <a:buSzPct val="99000"/>
              <a:buFont typeface="Arial"/>
              <a:buChar char="•"/>
              <a:tabLst/>
            </a:pPr>
            <a:r>
              <a:rPr lang="en-US" kern="1200" dirty="0">
                <a:ea typeface="+mn-ea"/>
                <a:sym typeface="Arial"/>
              </a:rPr>
              <a:t>Heavy rainfall produces additional riverine and coastal flooding. </a:t>
            </a:r>
          </a:p>
          <a:p>
            <a:pPr marL="254000" lvl="1" indent="-254000" fontAlgn="auto">
              <a:spcBef>
                <a:spcPct val="100000"/>
              </a:spcBef>
              <a:buSzPct val="99000"/>
              <a:buFont typeface="Arial"/>
              <a:buChar char="•"/>
              <a:tabLst/>
            </a:pPr>
            <a:r>
              <a:rPr lang="en-US" kern="1200" dirty="0">
                <a:ea typeface="+mn-ea"/>
                <a:sym typeface="Arial"/>
              </a:rPr>
              <a:t>Hurricane effects are felt much further inland. </a:t>
            </a:r>
            <a:endParaRPr lang="en-US" kern="1200" dirty="0">
              <a:sym typeface="Arial"/>
            </a:endParaRPr>
          </a:p>
          <a:p>
            <a:pPr>
              <a:spcBef>
                <a:spcPct val="100000"/>
              </a:spcBef>
              <a:buSzPct val="99000"/>
            </a:pPr>
            <a:r>
              <a:rPr lang="en-US" kern="1200" dirty="0">
                <a:sym typeface="Arial"/>
              </a:rPr>
              <a:t>Hurricane Harvey (2017) Rainfall </a:t>
            </a:r>
            <a:endParaRPr lang="en-US" dirty="0"/>
          </a:p>
        </p:txBody>
      </p:sp>
      <p:pic>
        <p:nvPicPr>
          <p:cNvPr id="9" name="Content Placeholder 8" descr="A satellite image from NOAA showing the rainfall amounts for hurricane Harvey.">
            <a:extLst>
              <a:ext uri="{FF2B5EF4-FFF2-40B4-BE49-F238E27FC236}">
                <a16:creationId xmlns:a16="http://schemas.microsoft.com/office/drawing/2014/main" id="{26BA4601-71F7-4FD5-BF4B-2CD3607900CB}"/>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572000" y="2276475"/>
            <a:ext cx="4114800" cy="2314575"/>
          </a:xfrm>
          <a:prstGeom prst="rect">
            <a:avLst/>
          </a:prstGeom>
        </p:spPr>
      </p:pic>
      <p:sp>
        <p:nvSpPr>
          <p:cNvPr id="10" name="Slide Number Placeholder 9">
            <a:extLst>
              <a:ext uri="{FF2B5EF4-FFF2-40B4-BE49-F238E27FC236}">
                <a16:creationId xmlns:a16="http://schemas.microsoft.com/office/drawing/2014/main" id="{0D7ADF6C-7DDA-46CB-A67F-4C8852B4C490}"/>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13</a:t>
            </a:fld>
            <a:endParaRPr lang="en-US"/>
          </a:p>
        </p:txBody>
      </p:sp>
    </p:spTree>
    <p:extLst>
      <p:ext uri="{BB962C8B-B14F-4D97-AF65-F5344CB8AC3E}">
        <p14:creationId xmlns:p14="http://schemas.microsoft.com/office/powerpoint/2010/main" val="32893870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Additional Hazards</a:t>
            </a:r>
          </a:p>
        </p:txBody>
      </p:sp>
      <p:sp>
        <p:nvSpPr>
          <p:cNvPr id="8" name="Content Placeholder 7">
            <a:extLst>
              <a:ext uri="{FF2B5EF4-FFF2-40B4-BE49-F238E27FC236}">
                <a16:creationId xmlns:a16="http://schemas.microsoft.com/office/drawing/2014/main" id="{20C5649C-972D-43A5-BD64-F0C55D35AB27}"/>
              </a:ext>
            </a:extLst>
          </p:cNvPr>
          <p:cNvSpPr>
            <a:spLocks noGrp="1"/>
          </p:cNvSpPr>
          <p:nvPr>
            <p:ph sz="quarter" idx="13"/>
          </p:nvPr>
        </p:nvSpPr>
        <p:spPr/>
        <p:txBody>
          <a:bodyPr/>
          <a:lstStyle/>
          <a:p>
            <a:pPr>
              <a:spcBef>
                <a:spcPct val="100000"/>
              </a:spcBef>
              <a:buSzPct val="99000"/>
            </a:pPr>
            <a:r>
              <a:rPr lang="en-US" kern="1200">
                <a:sym typeface="Arial"/>
              </a:rPr>
              <a:t> Katrina: approximately 53 tornadoes in 6 states</a:t>
            </a:r>
            <a:endParaRPr lang="en-US"/>
          </a:p>
        </p:txBody>
      </p:sp>
      <p:pic>
        <p:nvPicPr>
          <p:cNvPr id="10" name="Content Placeholder 9" descr="A map of the southern United States from New Orleans, Louisiana to Talahassee, Florida and from the Gulf coast to the Tennessee border. The map has Hurricane Katrina's storm track and associated windspeeds between 10.17 and 126.66 miles per hour across the region. Also plotted are tornado, hail, and wind reports in the region, the majority of which are outside of the hurricane winds.">
            <a:extLst>
              <a:ext uri="{FF2B5EF4-FFF2-40B4-BE49-F238E27FC236}">
                <a16:creationId xmlns:a16="http://schemas.microsoft.com/office/drawing/2014/main" id="{306E310B-05E5-4F9E-BC92-E1E59CB740B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233992" y="2057400"/>
            <a:ext cx="4676016" cy="3648075"/>
          </a:xfrm>
          <a:prstGeom prst="rect">
            <a:avLst/>
          </a:prstGeom>
        </p:spPr>
      </p:pic>
      <p:sp>
        <p:nvSpPr>
          <p:cNvPr id="11" name="Slide Number Placeholder 10">
            <a:extLst>
              <a:ext uri="{FF2B5EF4-FFF2-40B4-BE49-F238E27FC236}">
                <a16:creationId xmlns:a16="http://schemas.microsoft.com/office/drawing/2014/main" id="{66964ED1-D41F-4311-8725-2CCC68C24E80}"/>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14</a:t>
            </a:fld>
            <a:endParaRPr lang="en-US"/>
          </a:p>
        </p:txBody>
      </p:sp>
    </p:spTree>
    <p:extLst>
      <p:ext uri="{BB962C8B-B14F-4D97-AF65-F5344CB8AC3E}">
        <p14:creationId xmlns:p14="http://schemas.microsoft.com/office/powerpoint/2010/main" val="301734167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3.1: Hurricane Hazard</a:t>
            </a:r>
          </a:p>
        </p:txBody>
      </p:sp>
      <p:sp>
        <p:nvSpPr>
          <p:cNvPr id="3" name="Content Placeholder 2">
            <a:extLst>
              <a:ext uri="{FF2B5EF4-FFF2-40B4-BE49-F238E27FC236}">
                <a16:creationId xmlns:a16="http://schemas.microsoft.com/office/drawing/2014/main" id="{B877E850-AE94-429C-94CB-247D2010BC1E}"/>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Goal: Review the Hurricane Hazard and the Hazus Hurricane Model. </a:t>
            </a:r>
          </a:p>
          <a:p>
            <a:pPr fontAlgn="auto">
              <a:spcBef>
                <a:spcPct val="100000"/>
              </a:spcBef>
              <a:spcAft>
                <a:spcPts val="0"/>
              </a:spcAft>
              <a:buSzPct val="99000"/>
              <a:tabLst/>
            </a:pPr>
            <a:r>
              <a:rPr lang="en-US" kern="1200">
                <a:sym typeface="Arial"/>
              </a:rPr>
              <a:t>Groups: 3-5 </a:t>
            </a:r>
          </a:p>
          <a:p>
            <a:pPr fontAlgn="auto">
              <a:spcBef>
                <a:spcPct val="100000"/>
              </a:spcBef>
              <a:spcAft>
                <a:spcPts val="0"/>
              </a:spcAft>
              <a:buSzPct val="99000"/>
              <a:tabLst/>
            </a:pPr>
            <a:r>
              <a:rPr lang="en-US" kern="1200">
                <a:sym typeface="Arial"/>
              </a:rPr>
              <a:t>Time: 15 minutes</a:t>
            </a:r>
            <a:endParaRPr lang="en-US"/>
          </a:p>
        </p:txBody>
      </p:sp>
      <p:sp>
        <p:nvSpPr>
          <p:cNvPr id="6" name="Slide Number Placeholder 5">
            <a:extLst>
              <a:ext uri="{FF2B5EF4-FFF2-40B4-BE49-F238E27FC236}">
                <a16:creationId xmlns:a16="http://schemas.microsoft.com/office/drawing/2014/main" id="{0ABF71BF-EDA0-4FE4-8225-C451E4D6B259}"/>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15</a:t>
            </a:fld>
            <a:endParaRPr lang="en-US"/>
          </a:p>
        </p:txBody>
      </p:sp>
    </p:spTree>
    <p:extLst>
      <p:ext uri="{BB962C8B-B14F-4D97-AF65-F5344CB8AC3E}">
        <p14:creationId xmlns:p14="http://schemas.microsoft.com/office/powerpoint/2010/main" val="43544734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3.1: Hurricane Hazard</a:t>
            </a:r>
          </a:p>
        </p:txBody>
      </p:sp>
      <p:sp>
        <p:nvSpPr>
          <p:cNvPr id="3" name="Content Placeholder 2">
            <a:extLst>
              <a:ext uri="{FF2B5EF4-FFF2-40B4-BE49-F238E27FC236}">
                <a16:creationId xmlns:a16="http://schemas.microsoft.com/office/drawing/2014/main" id="{68676FD0-7F74-4ED1-AE92-6EDD88693F84}"/>
              </a:ext>
            </a:extLst>
          </p:cNvPr>
          <p:cNvSpPr>
            <a:spLocks noGrp="1"/>
          </p:cNvSpPr>
          <p:nvPr>
            <p:ph idx="1"/>
          </p:nvPr>
        </p:nvSpPr>
        <p:spPr/>
        <p:txBody>
          <a:bodyPr>
            <a:normAutofit lnSpcReduction="10000"/>
          </a:bodyPr>
          <a:lstStyle/>
          <a:p>
            <a:pPr fontAlgn="auto">
              <a:spcBef>
                <a:spcPct val="100000"/>
              </a:spcBef>
              <a:spcAft>
                <a:spcPts val="0"/>
              </a:spcAft>
              <a:buSzPct val="99000"/>
              <a:tabLst/>
            </a:pPr>
            <a:r>
              <a:rPr lang="en-US" kern="1200">
                <a:sym typeface="Arial"/>
              </a:rPr>
              <a:t> Questions: </a:t>
            </a:r>
          </a:p>
          <a:p>
            <a:pPr fontAlgn="auto">
              <a:spcBef>
                <a:spcPct val="100000"/>
              </a:spcBef>
              <a:spcAft>
                <a:spcPts val="0"/>
              </a:spcAft>
              <a:buSzPct val="99000"/>
              <a:tabLst/>
            </a:pPr>
            <a:r>
              <a:rPr lang="en-US" kern="1200">
                <a:sym typeface="Arial"/>
              </a:rPr>
              <a:t>1. What are the implications of not modeling some of the hazards not traditionally generated by a hurricane, such as tornadoes, severe thunderstorms, rip currents? </a:t>
            </a:r>
          </a:p>
          <a:p>
            <a:pPr fontAlgn="auto">
              <a:spcBef>
                <a:spcPct val="100000"/>
              </a:spcBef>
              <a:spcAft>
                <a:spcPts val="0"/>
              </a:spcAft>
              <a:buSzPct val="99000"/>
              <a:tabLst/>
            </a:pPr>
            <a:r>
              <a:rPr lang="en-US" kern="1200">
                <a:sym typeface="Arial"/>
              </a:rPr>
              <a:t>2. Given what we have seen in the previous slide, where (geographically) in relationship to the hurricane path are communities at greatest risk of a landfalling hurricane? </a:t>
            </a:r>
            <a:endParaRPr lang="en-US"/>
          </a:p>
        </p:txBody>
      </p:sp>
      <p:sp>
        <p:nvSpPr>
          <p:cNvPr id="6" name="Slide Number Placeholder 5">
            <a:extLst>
              <a:ext uri="{FF2B5EF4-FFF2-40B4-BE49-F238E27FC236}">
                <a16:creationId xmlns:a16="http://schemas.microsoft.com/office/drawing/2014/main" id="{9448609C-245F-44FB-BF5C-6906B1EDE2F5}"/>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16</a:t>
            </a:fld>
            <a:endParaRPr lang="en-US"/>
          </a:p>
        </p:txBody>
      </p:sp>
    </p:spTree>
    <p:extLst>
      <p:ext uri="{BB962C8B-B14F-4D97-AF65-F5344CB8AC3E}">
        <p14:creationId xmlns:p14="http://schemas.microsoft.com/office/powerpoint/2010/main" val="396729471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Wind Field Model</a:t>
            </a:r>
          </a:p>
        </p:txBody>
      </p:sp>
      <p:sp>
        <p:nvSpPr>
          <p:cNvPr id="9" name="Slide Number Placeholder 8">
            <a:extLst>
              <a:ext uri="{FF2B5EF4-FFF2-40B4-BE49-F238E27FC236}">
                <a16:creationId xmlns:a16="http://schemas.microsoft.com/office/drawing/2014/main" id="{C616E250-7D10-4C91-BE23-4187DCCFEAF9}"/>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17</a:t>
            </a:fld>
            <a:endParaRPr lang="en-US"/>
          </a:p>
        </p:txBody>
      </p:sp>
      <p:pic>
        <p:nvPicPr>
          <p:cNvPr id="8" name="Content Placeholder 7" descr="Maximum gust windspeeds around a hurricane track">
            <a:extLst>
              <a:ext uri="{FF2B5EF4-FFF2-40B4-BE49-F238E27FC236}">
                <a16:creationId xmlns:a16="http://schemas.microsoft.com/office/drawing/2014/main" id="{D378082C-E2C8-43C3-BE89-6BF2B07D86EC}"/>
              </a:ext>
            </a:extLst>
          </p:cNvPr>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5310337" y="3271030"/>
            <a:ext cx="2865563" cy="2276475"/>
          </a:xfrm>
          <a:prstGeom prst="rect">
            <a:avLst/>
          </a:prstGeom>
        </p:spPr>
      </p:pic>
      <p:sp>
        <p:nvSpPr>
          <p:cNvPr id="10" name="Text Placeholder 9">
            <a:extLst>
              <a:ext uri="{FF2B5EF4-FFF2-40B4-BE49-F238E27FC236}">
                <a16:creationId xmlns:a16="http://schemas.microsoft.com/office/drawing/2014/main" id="{5EE09362-E31C-4555-80FD-51DC16B088A4}"/>
              </a:ext>
            </a:extLst>
          </p:cNvPr>
          <p:cNvSpPr>
            <a:spLocks noGrp="1"/>
          </p:cNvSpPr>
          <p:nvPr>
            <p:ph sz="quarter" idx="14"/>
          </p:nvPr>
        </p:nvSpPr>
        <p:spPr>
          <a:xfrm>
            <a:off x="457200" y="1038178"/>
            <a:ext cx="8229600" cy="2232852"/>
          </a:xfrm>
        </p:spPr>
        <p:txBody>
          <a:bodyPr>
            <a:normAutofit fontScale="77500" lnSpcReduction="20000"/>
          </a:bodyPr>
          <a:lstStyle/>
          <a:p>
            <a:pPr lvl="0">
              <a:spcBef>
                <a:spcPct val="100000"/>
              </a:spcBef>
            </a:pPr>
            <a:r>
              <a:rPr lang="en-US" sz="2800" dirty="0">
                <a:sym typeface="Arial"/>
              </a:rPr>
              <a:t> Solves full non-linear equations of motion for translating hurricane; then establishes parameters for fast running simulation </a:t>
            </a:r>
          </a:p>
          <a:p>
            <a:pPr lvl="1" indent="-342900">
              <a:spcBef>
                <a:spcPct val="50000"/>
              </a:spcBef>
              <a:buClr>
                <a:srgbClr val="000000"/>
              </a:buClr>
              <a:buSzPts val="2800"/>
              <a:buFont typeface="Arial"/>
              <a:buChar char="•"/>
            </a:pPr>
            <a:r>
              <a:rPr lang="en-US" sz="2800" dirty="0">
                <a:sym typeface="Arial"/>
              </a:rPr>
              <a:t>Storm asymmetries </a:t>
            </a:r>
          </a:p>
          <a:p>
            <a:pPr lvl="1" indent="-342900">
              <a:spcBef>
                <a:spcPct val="50000"/>
              </a:spcBef>
              <a:buClr>
                <a:srgbClr val="000000"/>
              </a:buClr>
              <a:buSzPts val="2800"/>
              <a:buFont typeface="Arial"/>
              <a:buChar char="•"/>
            </a:pPr>
            <a:r>
              <a:rPr lang="en-US" sz="2800" dirty="0">
                <a:sym typeface="Arial"/>
              </a:rPr>
              <a:t>Changing sea-surface roughness </a:t>
            </a:r>
          </a:p>
          <a:p>
            <a:pPr lvl="1" indent="-342900">
              <a:spcBef>
                <a:spcPct val="50000"/>
              </a:spcBef>
              <a:buClr>
                <a:srgbClr val="000000"/>
              </a:buClr>
              <a:buSzPts val="2800"/>
              <a:buFont typeface="Arial"/>
              <a:buChar char="•"/>
            </a:pPr>
            <a:r>
              <a:rPr lang="en-US" sz="2800" dirty="0">
                <a:sym typeface="Arial"/>
              </a:rPr>
              <a:t>Air-sea temperature difference</a:t>
            </a:r>
            <a:endParaRPr lang="en-US" dirty="0"/>
          </a:p>
          <a:p>
            <a:endParaRPr lang="en-US" dirty="0"/>
          </a:p>
        </p:txBody>
      </p:sp>
      <p:pic>
        <p:nvPicPr>
          <p:cNvPr id="6" name="Picture 5" descr="Graph showing negative relationship between upper level windspeed and windspeed rati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403" y="3471008"/>
            <a:ext cx="4404360" cy="2274251"/>
          </a:xfrm>
          <a:prstGeom prst="rect">
            <a:avLst/>
          </a:prstGeom>
        </p:spPr>
      </p:pic>
    </p:spTree>
    <p:extLst>
      <p:ext uri="{BB962C8B-B14F-4D97-AF65-F5344CB8AC3E}">
        <p14:creationId xmlns:p14="http://schemas.microsoft.com/office/powerpoint/2010/main" val="271853102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Components of Hazus Hurricane Wind Model</a:t>
            </a:r>
          </a:p>
        </p:txBody>
      </p:sp>
      <p:pic>
        <p:nvPicPr>
          <p:cNvPr id="6" name="Content Placeholder 5" descr="A flow chart outlining the components of the Hazus Hurricane Wind Model. The inputs are terrain and topography. The Hurricane Wind Model consists of wind pressure, missiles, duration, and rain. The Models of Analysis are Probabilistic, Deterministic, Historical, or User Scenario. The second set of inputs are the Hurricane Model Output and Inventory. These inputs are coupled with Damage Curves and Debris curves to create the Physical Damages of Buildings, Tree Blow-Down, and Building Debris. This leads to the Losses including Direct Economic, Indirect Economic, and Sheltering.">
            <a:extLst>
              <a:ext uri="{FF2B5EF4-FFF2-40B4-BE49-F238E27FC236}">
                <a16:creationId xmlns:a16="http://schemas.microsoft.com/office/drawing/2014/main" id="{13A2C3B6-64EE-43B5-8CBD-7840365DAB7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3932" y="1068388"/>
            <a:ext cx="8176135" cy="4646612"/>
          </a:xfrm>
          <a:prstGeom prst="rect">
            <a:avLst/>
          </a:prstGeom>
        </p:spPr>
      </p:pic>
      <p:sp>
        <p:nvSpPr>
          <p:cNvPr id="7" name="Slide Number Placeholder 6">
            <a:extLst>
              <a:ext uri="{FF2B5EF4-FFF2-40B4-BE49-F238E27FC236}">
                <a16:creationId xmlns:a16="http://schemas.microsoft.com/office/drawing/2014/main" id="{D1C695AF-856D-4C28-82A6-7E835B6442A3}"/>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18</a:t>
            </a:fld>
            <a:endParaRPr lang="en-US"/>
          </a:p>
        </p:txBody>
      </p:sp>
    </p:spTree>
    <p:extLst>
      <p:ext uri="{BB962C8B-B14F-4D97-AF65-F5344CB8AC3E}">
        <p14:creationId xmlns:p14="http://schemas.microsoft.com/office/powerpoint/2010/main" val="558947316"/>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Building Damage and Loss Methodology</a:t>
            </a:r>
          </a:p>
        </p:txBody>
      </p:sp>
      <p:pic>
        <p:nvPicPr>
          <p:cNvPr id="6" name="Content Placeholder 5" descr="An image of the building damage and loss methodology in Hazus represented as three arrows nested within each other. The first and longest is labeled Hazard and has three components: Wind Speed, Wind Loads, and Resistances. The second is labeled Damages and has two components: Exterior Physical Damage and Interior/Contents Physical Damage. The third arrow is labeled Dollar Losses and has three components: Building Loss, Content Loss, and By Occupancy and Building Type.">
            <a:extLst>
              <a:ext uri="{FF2B5EF4-FFF2-40B4-BE49-F238E27FC236}">
                <a16:creationId xmlns:a16="http://schemas.microsoft.com/office/drawing/2014/main" id="{22A68F7B-1539-4010-A6EE-03D5245DEC6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4108" y="1361550"/>
            <a:ext cx="6175783" cy="4060288"/>
          </a:xfrm>
          <a:prstGeom prst="rect">
            <a:avLst/>
          </a:prstGeom>
        </p:spPr>
      </p:pic>
      <p:sp>
        <p:nvSpPr>
          <p:cNvPr id="7" name="Slide Number Placeholder 6">
            <a:extLst>
              <a:ext uri="{FF2B5EF4-FFF2-40B4-BE49-F238E27FC236}">
                <a16:creationId xmlns:a16="http://schemas.microsoft.com/office/drawing/2014/main" id="{66C77040-83DC-495A-B5BE-1AA8520BC816}"/>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19</a:t>
            </a:fld>
            <a:endParaRPr lang="en-US"/>
          </a:p>
        </p:txBody>
      </p:sp>
    </p:spTree>
    <p:extLst>
      <p:ext uri="{BB962C8B-B14F-4D97-AF65-F5344CB8AC3E}">
        <p14:creationId xmlns:p14="http://schemas.microsoft.com/office/powerpoint/2010/main" val="69989073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3: Goal and Objectives</a:t>
            </a:r>
          </a:p>
        </p:txBody>
      </p:sp>
      <p:sp>
        <p:nvSpPr>
          <p:cNvPr id="3" name="Content Placeholder 2">
            <a:extLst>
              <a:ext uri="{FF2B5EF4-FFF2-40B4-BE49-F238E27FC236}">
                <a16:creationId xmlns:a16="http://schemas.microsoft.com/office/drawing/2014/main" id="{7EAF4813-3367-4B0F-8405-DC9A485DDA52}"/>
              </a:ext>
            </a:extLst>
          </p:cNvPr>
          <p:cNvSpPr>
            <a:spLocks noGrp="1"/>
          </p:cNvSpPr>
          <p:nvPr>
            <p:ph idx="1"/>
          </p:nvPr>
        </p:nvSpPr>
        <p:spPr/>
        <p:txBody>
          <a:bodyPr>
            <a:normAutofit fontScale="77500" lnSpcReduction="20000"/>
          </a:bodyPr>
          <a:lstStyle/>
          <a:p>
            <a:pPr fontAlgn="auto">
              <a:spcBef>
                <a:spcPct val="100000"/>
              </a:spcBef>
              <a:spcAft>
                <a:spcPts val="0"/>
              </a:spcAft>
              <a:buSzPct val="99000"/>
              <a:tabLst/>
            </a:pPr>
            <a:r>
              <a:rPr lang="en-US" kern="1200">
                <a:sym typeface="Arial"/>
              </a:rPr>
              <a:t> Goal: To provide an overview of the hurricane wind model within Hazus. </a:t>
            </a:r>
          </a:p>
          <a:p>
            <a:pPr fontAlgn="auto">
              <a:spcBef>
                <a:spcPct val="100000"/>
              </a:spcBef>
              <a:spcAft>
                <a:spcPts val="0"/>
              </a:spcAft>
              <a:buSzPct val="99000"/>
              <a:tabLst/>
            </a:pPr>
            <a:r>
              <a:rPr lang="en-US" kern="1200">
                <a:sym typeface="Arial"/>
              </a:rPr>
              <a:t>After completing this lesson you will be able to: </a:t>
            </a:r>
          </a:p>
          <a:p>
            <a:pPr marL="254000" lvl="1" indent="-254000" fontAlgn="auto">
              <a:spcBef>
                <a:spcPct val="100000"/>
              </a:spcBef>
              <a:spcAft>
                <a:spcPts val="0"/>
              </a:spcAft>
              <a:buSzPct val="99000"/>
              <a:buFont typeface="Arial"/>
              <a:buChar char="•"/>
              <a:tabLst/>
            </a:pPr>
            <a:r>
              <a:rPr lang="en-US" kern="1200">
                <a:ea typeface="+mn-ea"/>
                <a:sym typeface="Arial"/>
              </a:rPr>
              <a:t>List the key components of hurricane development. </a:t>
            </a:r>
          </a:p>
          <a:p>
            <a:pPr marL="254000" lvl="1" indent="-254000" fontAlgn="auto">
              <a:spcBef>
                <a:spcPct val="100000"/>
              </a:spcBef>
              <a:spcAft>
                <a:spcPts val="0"/>
              </a:spcAft>
              <a:buSzPct val="99000"/>
              <a:buFont typeface="Arial"/>
              <a:buChar char="•"/>
              <a:tabLst/>
            </a:pPr>
            <a:r>
              <a:rPr lang="en-US" kern="1200">
                <a:ea typeface="+mn-ea"/>
                <a:sym typeface="Arial"/>
              </a:rPr>
              <a:t>Describe the areas of the U.S. mainland that have the highest risk to major hurricanes.</a:t>
            </a:r>
          </a:p>
          <a:p>
            <a:pPr marL="254000" lvl="1" indent="-254000" fontAlgn="auto">
              <a:spcBef>
                <a:spcPct val="100000"/>
              </a:spcBef>
              <a:spcAft>
                <a:spcPts val="0"/>
              </a:spcAft>
              <a:buSzPct val="99000"/>
              <a:buFont typeface="Arial"/>
              <a:buChar char="•"/>
              <a:tabLst/>
            </a:pPr>
            <a:r>
              <a:rPr lang="en-US" kern="1200">
                <a:ea typeface="+mn-ea"/>
                <a:sym typeface="Arial"/>
              </a:rPr>
              <a:t>Provide four scenario types that a user can select to run the hurricane model.</a:t>
            </a:r>
          </a:p>
          <a:p>
            <a:pPr marL="254000" lvl="1" indent="-254000" fontAlgn="auto">
              <a:spcBef>
                <a:spcPct val="100000"/>
              </a:spcBef>
              <a:spcAft>
                <a:spcPts val="0"/>
              </a:spcAft>
              <a:buSzPct val="99000"/>
              <a:buFont typeface="Arial"/>
              <a:buChar char="•"/>
              <a:tabLst/>
            </a:pPr>
            <a:r>
              <a:rPr lang="en-US" kern="1200">
                <a:ea typeface="+mn-ea"/>
                <a:sym typeface="Arial"/>
              </a:rPr>
              <a:t>Understand two databases unique to the hurricane model. </a:t>
            </a:r>
            <a:endParaRPr lang="en-US"/>
          </a:p>
        </p:txBody>
      </p:sp>
      <p:sp>
        <p:nvSpPr>
          <p:cNvPr id="6" name="Slide Number Placeholder 5">
            <a:extLst>
              <a:ext uri="{FF2B5EF4-FFF2-40B4-BE49-F238E27FC236}">
                <a16:creationId xmlns:a16="http://schemas.microsoft.com/office/drawing/2014/main" id="{114CD4FF-8CE8-41AC-8E83-9FD1596633C3}"/>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2</a:t>
            </a:fld>
            <a:endParaRPr lang="en-US"/>
          </a:p>
        </p:txBody>
      </p:sp>
    </p:spTree>
    <p:extLst>
      <p:ext uri="{BB962C8B-B14F-4D97-AF65-F5344CB8AC3E}">
        <p14:creationId xmlns:p14="http://schemas.microsoft.com/office/powerpoint/2010/main" val="19544962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Model States</a:t>
            </a:r>
          </a:p>
        </p:txBody>
      </p:sp>
      <p:sp>
        <p:nvSpPr>
          <p:cNvPr id="3" name="Content Placeholder 2">
            <a:extLst>
              <a:ext uri="{FF2B5EF4-FFF2-40B4-BE49-F238E27FC236}">
                <a16:creationId xmlns:a16="http://schemas.microsoft.com/office/drawing/2014/main" id="{61972EC8-8AB2-4BFC-A37A-338C5D36DD7D}"/>
              </a:ext>
            </a:extLst>
          </p:cNvPr>
          <p:cNvSpPr>
            <a:spLocks noGrp="1"/>
          </p:cNvSpPr>
          <p:nvPr>
            <p:ph sz="quarter" idx="13"/>
          </p:nvPr>
        </p:nvSpPr>
        <p:spPr/>
        <p:txBody>
          <a:bodyPr>
            <a:normAutofit fontScale="85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Hurricane model only applies to 23 coastal states</a:t>
            </a:r>
          </a:p>
          <a:p>
            <a:pPr marL="254000" lvl="1" indent="-254000" fontAlgn="auto">
              <a:spcBef>
                <a:spcPct val="100000"/>
              </a:spcBef>
              <a:spcAft>
                <a:spcPts val="0"/>
              </a:spcAft>
              <a:buSzPct val="99000"/>
              <a:buFont typeface="Arial"/>
              <a:buChar char="•"/>
              <a:tabLst/>
            </a:pPr>
            <a:r>
              <a:rPr lang="en-US" kern="1200" dirty="0">
                <a:ea typeface="+mn-ea"/>
                <a:sym typeface="Arial"/>
              </a:rPr>
              <a:t>These are the only states which can be modeled by the Hurricane Wind model AND surge model</a:t>
            </a:r>
          </a:p>
          <a:p>
            <a:pPr marL="254000" lvl="1" indent="-254000" fontAlgn="auto">
              <a:spcBef>
                <a:spcPct val="100000"/>
              </a:spcBef>
              <a:spcAft>
                <a:spcPts val="0"/>
              </a:spcAft>
              <a:buSzPct val="99000"/>
              <a:buFont typeface="Arial"/>
              <a:buChar char="•"/>
              <a:tabLst/>
            </a:pPr>
            <a:r>
              <a:rPr lang="en-US" kern="1200" dirty="0">
                <a:ea typeface="+mn-ea"/>
                <a:sym typeface="Arial"/>
              </a:rPr>
              <a:t>Puerto Rico and US Virgin Islands wind model is in development and may be provided in a future update. </a:t>
            </a:r>
            <a:endParaRPr lang="en-US" dirty="0"/>
          </a:p>
        </p:txBody>
      </p:sp>
      <p:pic>
        <p:nvPicPr>
          <p:cNvPr id="9" name="Content Placeholder 8" descr="Image of regions within the Hurricane-Specific Inventory: Southeast-Inland (consisting of Texas, Louisiana, Mississippi, Alabama, Georgia, South Carolina, and North Carolina), Southeast – Coastal (consisting of Texas, Louisiana, Mississippi, Alabama, Georgia, South Carolina, and North Carolina), Northeast – Inland (consisting of Virginia, West Virginia, Maryland, Delaware, Washington DC, Pennsylvania, New Jersey, New York, Massachusetts, Rhode Island, Connecticut, New Hampshire, and Maine), 4 Florida Regions (within the state of Florida), and Hawaii Wind Building Mapping Scheme.  These regions are based on Review of building codes, Census data, Aerial photos review, and MLS and tax data samples.  Florida and Hawaii have different building stock regions because of different building codes and different building practices.">
            <a:extLst>
              <a:ext uri="{FF2B5EF4-FFF2-40B4-BE49-F238E27FC236}">
                <a16:creationId xmlns:a16="http://schemas.microsoft.com/office/drawing/2014/main" id="{B5213F98-E7C0-49C1-87D8-431CFC23175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09871" y="1390365"/>
            <a:ext cx="3639058" cy="4086795"/>
          </a:xfrm>
          <a:prstGeom prst="rect">
            <a:avLst/>
          </a:prstGeom>
        </p:spPr>
      </p:pic>
      <p:sp>
        <p:nvSpPr>
          <p:cNvPr id="10" name="Slide Number Placeholder 9">
            <a:extLst>
              <a:ext uri="{FF2B5EF4-FFF2-40B4-BE49-F238E27FC236}">
                <a16:creationId xmlns:a16="http://schemas.microsoft.com/office/drawing/2014/main" id="{02418A1D-DC16-4512-9A1F-1FAFE14F9CEB}"/>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20</a:t>
            </a:fld>
            <a:endParaRPr lang="en-US"/>
          </a:p>
        </p:txBody>
      </p:sp>
    </p:spTree>
    <p:extLst>
      <p:ext uri="{BB962C8B-B14F-4D97-AF65-F5344CB8AC3E}">
        <p14:creationId xmlns:p14="http://schemas.microsoft.com/office/powerpoint/2010/main" val="20950275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Components of Hurricane Model</a:t>
            </a:r>
          </a:p>
        </p:txBody>
      </p:sp>
      <p:sp>
        <p:nvSpPr>
          <p:cNvPr id="3" name="Content Placeholder 2">
            <a:extLst>
              <a:ext uri="{FF2B5EF4-FFF2-40B4-BE49-F238E27FC236}">
                <a16:creationId xmlns:a16="http://schemas.microsoft.com/office/drawing/2014/main" id="{DC47A2E2-4C52-4B98-AB36-6306DAB935A9}"/>
              </a:ext>
            </a:extLst>
          </p:cNvPr>
          <p:cNvSpPr>
            <a:spLocks noGrp="1"/>
          </p:cNvSpPr>
          <p:nvPr>
            <p:ph idx="1"/>
          </p:nvPr>
        </p:nvSpPr>
        <p:spPr/>
        <p:txBody>
          <a:bodyPr>
            <a:normAutofit fontScale="85000" lnSpcReduction="20000"/>
          </a:bodyPr>
          <a:lstStyle/>
          <a:p>
            <a:pPr marL="254000" lvl="1" indent="-254000" fontAlgn="auto">
              <a:spcBef>
                <a:spcPct val="100000"/>
              </a:spcBef>
              <a:buSzPct val="99000"/>
              <a:buFont typeface="Arial"/>
              <a:buChar char="•"/>
              <a:tabLst/>
            </a:pPr>
            <a:r>
              <a:rPr lang="en-US" kern="1200">
                <a:ea typeface="+mn-ea"/>
                <a:sym typeface="Arial"/>
              </a:rPr>
              <a:t> Hurricane Database/Model</a:t>
            </a:r>
          </a:p>
          <a:p>
            <a:pPr marL="254000" lvl="1" indent="-254000" fontAlgn="auto">
              <a:spcBef>
                <a:spcPct val="100000"/>
              </a:spcBef>
              <a:buSzPct val="99000"/>
              <a:buFont typeface="Arial"/>
              <a:buChar char="•"/>
              <a:tabLst/>
            </a:pPr>
            <a:r>
              <a:rPr lang="en-US" kern="1200">
                <a:ea typeface="+mn-ea"/>
                <a:sym typeface="Arial"/>
              </a:rPr>
              <a:t>Inventory with Wind-Specific Features</a:t>
            </a:r>
          </a:p>
          <a:p>
            <a:pPr marL="254000" lvl="1" indent="-254000" fontAlgn="auto">
              <a:spcBef>
                <a:spcPct val="100000"/>
              </a:spcBef>
              <a:buSzPct val="99000"/>
              <a:buFont typeface="Arial"/>
              <a:buChar char="•"/>
              <a:tabLst/>
            </a:pPr>
            <a:r>
              <a:rPr lang="en-US" kern="1200">
                <a:ea typeface="+mn-ea"/>
                <a:sym typeface="Arial"/>
              </a:rPr>
              <a:t>Surface Roughness (Terrain) Database*</a:t>
            </a:r>
          </a:p>
          <a:p>
            <a:pPr marL="254000" lvl="1" indent="-254000" fontAlgn="auto">
              <a:spcBef>
                <a:spcPct val="100000"/>
              </a:spcBef>
              <a:buSzPct val="99000"/>
              <a:buFont typeface="Arial"/>
              <a:buChar char="•"/>
              <a:tabLst/>
            </a:pPr>
            <a:r>
              <a:rPr lang="en-US" kern="1200">
                <a:ea typeface="+mn-ea"/>
                <a:sym typeface="Arial"/>
              </a:rPr>
              <a:t>Tree Database*</a:t>
            </a:r>
          </a:p>
          <a:p>
            <a:pPr marL="254000" lvl="1" indent="-254000" fontAlgn="auto">
              <a:spcBef>
                <a:spcPct val="100000"/>
              </a:spcBef>
              <a:buSzPct val="99000"/>
              <a:buFont typeface="Arial"/>
              <a:buChar char="•"/>
              <a:tabLst/>
            </a:pPr>
            <a:r>
              <a:rPr lang="en-US" kern="1200">
                <a:ea typeface="+mn-ea"/>
                <a:sym typeface="Arial"/>
              </a:rPr>
              <a:t>Damage/Loss/Debris Functions</a:t>
            </a:r>
          </a:p>
          <a:p>
            <a:pPr marL="254000" lvl="1" indent="-254000" fontAlgn="auto">
              <a:spcBef>
                <a:spcPct val="100000"/>
              </a:spcBef>
              <a:buSzPct val="99000"/>
              <a:buFont typeface="Arial"/>
              <a:buChar char="•"/>
              <a:tabLst/>
            </a:pPr>
            <a:r>
              <a:rPr lang="en-US" kern="1200">
                <a:ea typeface="+mn-ea"/>
                <a:sym typeface="Arial"/>
              </a:rPr>
              <a:t>Shelter Model</a:t>
            </a:r>
          </a:p>
          <a:p>
            <a:pPr>
              <a:spcBef>
                <a:spcPct val="100000"/>
              </a:spcBef>
              <a:buSzPct val="99000"/>
            </a:pPr>
            <a:r>
              <a:rPr lang="en-US" kern="1200">
                <a:sym typeface="Arial"/>
              </a:rPr>
              <a:t>*NOTE: The surface roughness (terrain) and tree databases are unique to the Hurricane model.</a:t>
            </a:r>
            <a:endParaRPr lang="en-US"/>
          </a:p>
        </p:txBody>
      </p:sp>
      <p:sp>
        <p:nvSpPr>
          <p:cNvPr id="6" name="Slide Number Placeholder 5">
            <a:extLst>
              <a:ext uri="{FF2B5EF4-FFF2-40B4-BE49-F238E27FC236}">
                <a16:creationId xmlns:a16="http://schemas.microsoft.com/office/drawing/2014/main" id="{28C2A748-C470-4383-88D1-651F070DE191}"/>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21</a:t>
            </a:fld>
            <a:endParaRPr lang="en-US"/>
          </a:p>
        </p:txBody>
      </p:sp>
    </p:spTree>
    <p:extLst>
      <p:ext uri="{BB962C8B-B14F-4D97-AF65-F5344CB8AC3E}">
        <p14:creationId xmlns:p14="http://schemas.microsoft.com/office/powerpoint/2010/main" val="323102453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Wind Hazard Model: Track</a:t>
            </a:r>
          </a:p>
        </p:txBody>
      </p:sp>
      <p:sp>
        <p:nvSpPr>
          <p:cNvPr id="3" name="Content Placeholder 2">
            <a:extLst>
              <a:ext uri="{FF2B5EF4-FFF2-40B4-BE49-F238E27FC236}">
                <a16:creationId xmlns:a16="http://schemas.microsoft.com/office/drawing/2014/main" id="{E57260BE-AD97-43E1-9451-2582FE3CC50F}"/>
              </a:ext>
            </a:extLst>
          </p:cNvPr>
          <p:cNvSpPr>
            <a:spLocks noGrp="1"/>
          </p:cNvSpPr>
          <p:nvPr>
            <p:ph sz="quarter" idx="13"/>
          </p:nvPr>
        </p:nvSpPr>
        <p:spPr/>
        <p:txBody>
          <a:bodyPr>
            <a:normAutofit lnSpcReduction="10000"/>
          </a:bodyPr>
          <a:lstStyle/>
          <a:p>
            <a:pPr fontAlgn="auto">
              <a:spcBef>
                <a:spcPct val="100000"/>
              </a:spcBef>
              <a:spcAft>
                <a:spcPts val="0"/>
              </a:spcAft>
              <a:buSzPct val="99000"/>
              <a:tabLst/>
            </a:pPr>
            <a:r>
              <a:rPr lang="en-US" kern="1200" dirty="0">
                <a:sym typeface="Arial"/>
              </a:rPr>
              <a:t>Track Model </a:t>
            </a:r>
          </a:p>
          <a:p>
            <a:pPr marL="254000" lvl="1" indent="-254000" fontAlgn="auto">
              <a:spcBef>
                <a:spcPct val="100000"/>
              </a:spcBef>
              <a:spcAft>
                <a:spcPts val="0"/>
              </a:spcAft>
              <a:buSzPct val="99000"/>
              <a:buFont typeface="Arial"/>
              <a:buChar char="•"/>
              <a:tabLst/>
            </a:pPr>
            <a:r>
              <a:rPr lang="en-US" kern="1200" dirty="0">
                <a:ea typeface="+mn-ea"/>
                <a:sym typeface="Arial"/>
              </a:rPr>
              <a:t>Affecting Gulf Coast, Atlantic Coast, or Hawaii </a:t>
            </a:r>
          </a:p>
          <a:p>
            <a:pPr marL="254000" lvl="1" indent="-254000" fontAlgn="auto">
              <a:spcBef>
                <a:spcPct val="100000"/>
              </a:spcBef>
              <a:spcAft>
                <a:spcPts val="0"/>
              </a:spcAft>
              <a:buSzPct val="99000"/>
              <a:buFont typeface="Arial"/>
              <a:buChar char="•"/>
              <a:tabLst/>
            </a:pPr>
            <a:r>
              <a:rPr lang="en-US" kern="1200" dirty="0">
                <a:ea typeface="+mn-ea"/>
                <a:sym typeface="Arial"/>
              </a:rPr>
              <a:t>Storm curvature </a:t>
            </a:r>
          </a:p>
          <a:p>
            <a:pPr marL="254000" lvl="1" indent="-254000" fontAlgn="auto">
              <a:spcBef>
                <a:spcPct val="100000"/>
              </a:spcBef>
              <a:spcAft>
                <a:spcPts val="0"/>
              </a:spcAft>
              <a:buSzPct val="99000"/>
              <a:buFont typeface="Arial"/>
              <a:buChar char="•"/>
              <a:tabLst/>
            </a:pPr>
            <a:r>
              <a:rPr lang="en-US" kern="1200" dirty="0">
                <a:ea typeface="+mn-ea"/>
                <a:sym typeface="Arial"/>
              </a:rPr>
              <a:t>Multiple landfalls </a:t>
            </a:r>
          </a:p>
          <a:p>
            <a:pPr marL="254000" lvl="1" indent="-254000" fontAlgn="auto">
              <a:spcBef>
                <a:spcPct val="100000"/>
              </a:spcBef>
              <a:spcAft>
                <a:spcPts val="0"/>
              </a:spcAft>
              <a:buSzPct val="99000"/>
              <a:buFont typeface="Arial"/>
              <a:buChar char="•"/>
              <a:tabLst/>
            </a:pPr>
            <a:r>
              <a:rPr lang="en-US" kern="1200" dirty="0">
                <a:ea typeface="+mn-ea"/>
                <a:sym typeface="Arial"/>
              </a:rPr>
              <a:t>Changes in intensity</a:t>
            </a:r>
            <a:endParaRPr lang="en-US" dirty="0"/>
          </a:p>
        </p:txBody>
      </p:sp>
      <p:pic>
        <p:nvPicPr>
          <p:cNvPr id="8" name="Content Placeholder 7" descr="An image of the norther Atlantic with Hurricane tracks mapped across it. A line beginning in the mid-Atlantic, then curving west to east as it moves into the north Atlantic is labeled Storm Curvature. A second line crosses from the east coast of Florida into the Ful of Mexico, then turns north to cross land again around Mississippi and indicates a storm path that makes multiple landfalls.">
            <a:extLst>
              <a:ext uri="{FF2B5EF4-FFF2-40B4-BE49-F238E27FC236}">
                <a16:creationId xmlns:a16="http://schemas.microsoft.com/office/drawing/2014/main" id="{54CD5B9D-30B4-44CF-918D-9A0D888CCEB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114998"/>
            <a:ext cx="4114800" cy="2637529"/>
          </a:xfrm>
          <a:prstGeom prst="rect">
            <a:avLst/>
          </a:prstGeom>
        </p:spPr>
      </p:pic>
      <p:sp>
        <p:nvSpPr>
          <p:cNvPr id="9" name="Slide Number Placeholder 8">
            <a:extLst>
              <a:ext uri="{FF2B5EF4-FFF2-40B4-BE49-F238E27FC236}">
                <a16:creationId xmlns:a16="http://schemas.microsoft.com/office/drawing/2014/main" id="{99C3D60F-AEA8-45C0-B763-C375D32FAEC3}"/>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22</a:t>
            </a:fld>
            <a:endParaRPr lang="en-US"/>
          </a:p>
        </p:txBody>
      </p:sp>
    </p:spTree>
    <p:extLst>
      <p:ext uri="{BB962C8B-B14F-4D97-AF65-F5344CB8AC3E}">
        <p14:creationId xmlns:p14="http://schemas.microsoft.com/office/powerpoint/2010/main" val="3834227577"/>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Wind Hazard Model</a:t>
            </a:r>
          </a:p>
        </p:txBody>
      </p:sp>
      <p:sp>
        <p:nvSpPr>
          <p:cNvPr id="3" name="Content Placeholder 2">
            <a:extLst>
              <a:ext uri="{FF2B5EF4-FFF2-40B4-BE49-F238E27FC236}">
                <a16:creationId xmlns:a16="http://schemas.microsoft.com/office/drawing/2014/main" id="{63CF41B6-E84F-49AE-8DC0-EB2DE9ABC4E1}"/>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n-US" kern="1200" dirty="0">
                <a:sym typeface="Arial"/>
              </a:rPr>
              <a:t>Wind Field Model</a:t>
            </a:r>
          </a:p>
          <a:p>
            <a:pPr marL="254000" lvl="1" indent="-254000" fontAlgn="auto">
              <a:spcBef>
                <a:spcPct val="100000"/>
              </a:spcBef>
              <a:buSzPct val="99000"/>
              <a:buFont typeface="Arial"/>
              <a:buChar char="•"/>
              <a:tabLst/>
            </a:pPr>
            <a:r>
              <a:rPr lang="en-US" kern="1200" dirty="0">
                <a:ea typeface="+mn-ea"/>
                <a:sym typeface="Arial"/>
              </a:rPr>
              <a:t>Updated version of model used for design wind speeds in ASCE-7-98 </a:t>
            </a:r>
          </a:p>
          <a:p>
            <a:pPr marL="254000" lvl="1" indent="-254000" fontAlgn="auto">
              <a:spcBef>
                <a:spcPct val="100000"/>
              </a:spcBef>
              <a:buSzPct val="99000"/>
              <a:buFont typeface="Arial"/>
              <a:buChar char="•"/>
              <a:tabLst/>
            </a:pPr>
            <a:r>
              <a:rPr lang="en-US" kern="1200" dirty="0">
                <a:ea typeface="+mn-ea"/>
                <a:sym typeface="Arial"/>
              </a:rPr>
              <a:t>Used in International Building Code Series </a:t>
            </a:r>
          </a:p>
          <a:p>
            <a:pPr marL="254000" lvl="1" indent="-254000" fontAlgn="auto">
              <a:spcBef>
                <a:spcPct val="100000"/>
              </a:spcBef>
              <a:buSzPct val="99000"/>
              <a:buFont typeface="Arial"/>
              <a:buChar char="•"/>
              <a:tabLst/>
            </a:pPr>
            <a:r>
              <a:rPr lang="en-US" kern="1200" dirty="0">
                <a:ea typeface="+mn-ea"/>
                <a:sym typeface="Arial"/>
              </a:rPr>
              <a:t>Allows for asymmetries (or unevenly distributed wind fields)</a:t>
            </a:r>
            <a:endParaRPr lang="it-IT" kern="1200" dirty="0">
              <a:sym typeface="Arial"/>
            </a:endParaRPr>
          </a:p>
          <a:p>
            <a:pPr>
              <a:spcBef>
                <a:spcPct val="100000"/>
              </a:spcBef>
              <a:buSzPct val="99000"/>
            </a:pPr>
            <a:r>
              <a:rPr lang="it-IT" kern="1200" dirty="0">
                <a:sym typeface="Arial"/>
              </a:rPr>
              <a:t>Asymmetric Hurricane Irene - 2011, NOAA </a:t>
            </a:r>
            <a:endParaRPr lang="en-US" dirty="0"/>
          </a:p>
        </p:txBody>
      </p:sp>
      <p:pic>
        <p:nvPicPr>
          <p:cNvPr id="9" name="Content Placeholder 8" descr="Hurricane Irene asymmettrical - 2011">
            <a:extLst>
              <a:ext uri="{FF2B5EF4-FFF2-40B4-BE49-F238E27FC236}">
                <a16:creationId xmlns:a16="http://schemas.microsoft.com/office/drawing/2014/main" id="{B9D78E8B-28B8-4C37-B66B-BB5E06F488D9}"/>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572000" y="1982360"/>
            <a:ext cx="4114800" cy="2902804"/>
          </a:xfrm>
          <a:prstGeom prst="rect">
            <a:avLst/>
          </a:prstGeom>
        </p:spPr>
      </p:pic>
      <p:sp>
        <p:nvSpPr>
          <p:cNvPr id="10" name="Slide Number Placeholder 9">
            <a:extLst>
              <a:ext uri="{FF2B5EF4-FFF2-40B4-BE49-F238E27FC236}">
                <a16:creationId xmlns:a16="http://schemas.microsoft.com/office/drawing/2014/main" id="{825E6B64-0234-48B8-BFED-5D1B6D050ECC}"/>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23</a:t>
            </a:fld>
            <a:endParaRPr lang="en-US"/>
          </a:p>
        </p:txBody>
      </p:sp>
    </p:spTree>
    <p:extLst>
      <p:ext uri="{BB962C8B-B14F-4D97-AF65-F5344CB8AC3E}">
        <p14:creationId xmlns:p14="http://schemas.microsoft.com/office/powerpoint/2010/main" val="2289656286"/>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Wind Model Scenarios</a:t>
            </a:r>
          </a:p>
        </p:txBody>
      </p:sp>
      <p:graphicFrame>
        <p:nvGraphicFramePr>
          <p:cNvPr id="5" name="Table 4"/>
          <p:cNvGraphicFramePr>
            <a:graphicFrameLocks noGrp="1"/>
          </p:cNvGraphicFramePr>
          <p:nvPr>
            <p:extLst>
              <p:ext uri="{D42A27DB-BD31-4B8C-83A1-F6EECF244321}">
                <p14:modId xmlns:p14="http://schemas.microsoft.com/office/powerpoint/2010/main" val="526252562"/>
              </p:ext>
            </p:extLst>
          </p:nvPr>
        </p:nvGraphicFramePr>
        <p:xfrm>
          <a:off x="457200" y="1016002"/>
          <a:ext cx="8229600" cy="2300605"/>
        </p:xfrm>
        <a:graphic>
          <a:graphicData uri="http://schemas.openxmlformats.org/drawingml/2006/table">
            <a:tbl>
              <a:tblPr firstRow="1" bandRow="1">
                <a:tableStyleId>{2D5ABB26-0587-4C30-8999-92F81FD0307C}</a:tableStyleId>
              </a:tblPr>
              <a:tblGrid>
                <a:gridCol w="822960">
                  <a:extLst>
                    <a:ext uri="{9D8B030D-6E8A-4147-A177-3AD203B41FA5}">
                      <a16:colId xmlns:a16="http://schemas.microsoft.com/office/drawing/2014/main" val="20000"/>
                    </a:ext>
                  </a:extLst>
                </a:gridCol>
                <a:gridCol w="3703320">
                  <a:extLst>
                    <a:ext uri="{9D8B030D-6E8A-4147-A177-3AD203B41FA5}">
                      <a16:colId xmlns:a16="http://schemas.microsoft.com/office/drawing/2014/main" val="20001"/>
                    </a:ext>
                  </a:extLst>
                </a:gridCol>
                <a:gridCol w="3703320">
                  <a:extLst>
                    <a:ext uri="{9D8B030D-6E8A-4147-A177-3AD203B41FA5}">
                      <a16:colId xmlns:a16="http://schemas.microsoft.com/office/drawing/2014/main" val="20002"/>
                    </a:ext>
                  </a:extLst>
                </a:gridCol>
              </a:tblGrid>
              <a:tr h="323737">
                <a:tc>
                  <a:txBody>
                    <a:bodyPr/>
                    <a:lstStyle/>
                    <a:p>
                      <a:pPr>
                        <a:buClrTx/>
                      </a:pPr>
                      <a:endParaRPr lang="en-US" sz="1800"/>
                    </a:p>
                  </a:txBody>
                  <a:tcPr/>
                </a:tc>
                <a:tc>
                  <a:txBody>
                    <a:bodyPr/>
                    <a:lstStyle/>
                    <a:p>
                      <a:pPr>
                        <a:buClrTx/>
                      </a:pPr>
                      <a:endParaRPr lang="en-US" sz="1800" dirty="0"/>
                    </a:p>
                  </a:txBody>
                  <a:tcPr/>
                </a:tc>
                <a:tc>
                  <a:txBody>
                    <a:bodyPr/>
                    <a:lstStyle/>
                    <a:p>
                      <a:pPr lvl="0" algn="l">
                        <a:spcBef>
                          <a:spcPct val="100000"/>
                        </a:spcBef>
                        <a:buClrTx/>
                      </a:pPr>
                      <a:r>
                        <a:rPr lang="en-US" sz="1800" dirty="0">
                          <a:solidFill>
                            <a:srgbClr val="000066"/>
                          </a:solidFill>
                          <a:sym typeface="Arial"/>
                        </a:rPr>
                        <a:t>  </a:t>
                      </a:r>
                      <a:endParaRPr lang="en-US" sz="1800" dirty="0">
                        <a:solidFill>
                          <a:srgbClr val="000066"/>
                        </a:solidFill>
                      </a:endParaRPr>
                    </a:p>
                  </a:txBody>
                  <a:tcPr/>
                </a:tc>
                <a:extLst>
                  <a:ext uri="{0D108BD9-81ED-4DB2-BD59-A6C34878D82A}">
                    <a16:rowId xmlns:a16="http://schemas.microsoft.com/office/drawing/2014/main" val="10000"/>
                  </a:ext>
                </a:extLst>
              </a:tr>
              <a:tr h="1324863">
                <a:tc>
                  <a:txBody>
                    <a:bodyPr/>
                    <a:lstStyle/>
                    <a:p>
                      <a:pPr>
                        <a:buClrTx/>
                      </a:pPr>
                      <a:endParaRPr lang="en-US" sz="1800"/>
                    </a:p>
                  </a:txBody>
                  <a:tcPr/>
                </a:tc>
                <a:tc>
                  <a:txBody>
                    <a:bodyPr/>
                    <a:lstStyle/>
                    <a:p>
                      <a:pPr lvl="0">
                        <a:spcBef>
                          <a:spcPct val="100000"/>
                        </a:spcBef>
                        <a:buClrTx/>
                      </a:pPr>
                      <a:r>
                        <a:rPr lang="en-US" sz="1800">
                          <a:solidFill>
                            <a:srgbClr val="000066"/>
                          </a:solidFill>
                          <a:sym typeface="Arial"/>
                        </a:rPr>
                        <a:t> Probabilistic wind speed database:</a:t>
                      </a:r>
                    </a:p>
                    <a:p>
                      <a:pPr marL="457200" lvl="1" indent="-342900">
                        <a:spcBef>
                          <a:spcPct val="50000"/>
                        </a:spcBef>
                        <a:buClrTx/>
                        <a:buSzPts val="2800"/>
                        <a:buFont typeface="Arial"/>
                        <a:buChar char="•"/>
                      </a:pPr>
                      <a:r>
                        <a:rPr lang="en-US" sz="1800">
                          <a:solidFill>
                            <a:srgbClr val="000066"/>
                          </a:solidFill>
                          <a:sym typeface="Arial"/>
                        </a:rPr>
                        <a:t> 100,000 years of simulated storms </a:t>
                      </a:r>
                    </a:p>
                    <a:p>
                      <a:pPr lvl="0">
                        <a:spcBef>
                          <a:spcPct val="12011"/>
                        </a:spcBef>
                        <a:buClrTx/>
                      </a:pPr>
                      <a:r>
                        <a:rPr lang="en-US" sz="1800">
                          <a:solidFill>
                            <a:srgbClr val="000066"/>
                          </a:solidFill>
                        </a:rPr>
                        <a:t>          </a:t>
                      </a:r>
                    </a:p>
                  </a:txBody>
                  <a:tcPr/>
                </a:tc>
                <a:tc>
                  <a:txBody>
                    <a:bodyPr/>
                    <a:lstStyle/>
                    <a:p>
                      <a:pPr lvl="0">
                        <a:spcBef>
                          <a:spcPct val="100000"/>
                        </a:spcBef>
                        <a:buClrTx/>
                      </a:pPr>
                      <a:r>
                        <a:rPr lang="en-US" sz="1800" dirty="0">
                          <a:solidFill>
                            <a:srgbClr val="000066"/>
                          </a:solidFill>
                          <a:sym typeface="Arial"/>
                        </a:rPr>
                        <a:t> Deterministic</a:t>
                      </a:r>
                    </a:p>
                    <a:p>
                      <a:pPr marL="457200" lvl="1" indent="-342900">
                        <a:spcBef>
                          <a:spcPct val="50000"/>
                        </a:spcBef>
                        <a:buClrTx/>
                        <a:buSzPts val="2800"/>
                        <a:buFont typeface="Arial"/>
                        <a:buChar char="•"/>
                      </a:pPr>
                      <a:r>
                        <a:rPr lang="en-US" sz="1800" dirty="0">
                          <a:solidFill>
                            <a:srgbClr val="000066"/>
                          </a:solidFill>
                          <a:sym typeface="Arial"/>
                        </a:rPr>
                        <a:t>Historical </a:t>
                      </a:r>
                    </a:p>
                    <a:p>
                      <a:pPr marL="457200" lvl="1" indent="-342900">
                        <a:spcBef>
                          <a:spcPct val="50000"/>
                        </a:spcBef>
                        <a:buClrTx/>
                        <a:buSzPts val="2800"/>
                        <a:buFont typeface="Arial"/>
                        <a:buChar char="•"/>
                      </a:pPr>
                      <a:r>
                        <a:rPr lang="en-US" sz="1800" dirty="0">
                          <a:solidFill>
                            <a:srgbClr val="000066"/>
                          </a:solidFill>
                          <a:sym typeface="Arial"/>
                        </a:rPr>
                        <a:t>Forecast/Advisory </a:t>
                      </a:r>
                    </a:p>
                    <a:p>
                      <a:pPr marL="457200" lvl="1" indent="-342900">
                        <a:spcBef>
                          <a:spcPct val="50000"/>
                        </a:spcBef>
                        <a:buClrTx/>
                        <a:buSzPts val="2800"/>
                        <a:buFont typeface="Arial"/>
                        <a:buChar char="•"/>
                      </a:pPr>
                      <a:r>
                        <a:rPr lang="en-US" sz="1800" dirty="0">
                          <a:solidFill>
                            <a:srgbClr val="000066"/>
                          </a:solidFill>
                          <a:sym typeface="Arial"/>
                        </a:rPr>
                        <a:t>User-defined </a:t>
                      </a:r>
                    </a:p>
                    <a:p>
                      <a:pPr lvl="0">
                        <a:spcBef>
                          <a:spcPct val="22333"/>
                        </a:spcBef>
                        <a:buClrTx/>
                      </a:pPr>
                      <a:r>
                        <a:rPr lang="en-US" sz="1800" dirty="0">
                          <a:solidFill>
                            <a:srgbClr val="000066"/>
                          </a:solidFill>
                          <a:sym typeface="Arial"/>
                        </a:rPr>
                        <a:t>              </a:t>
                      </a:r>
                      <a:endParaRPr lang="en-US" sz="1800" dirty="0">
                        <a:solidFill>
                          <a:srgbClr val="000066"/>
                        </a:solidFill>
                      </a:endParaRPr>
                    </a:p>
                  </a:txBody>
                  <a:tcPr/>
                </a:tc>
                <a:extLst>
                  <a:ext uri="{0D108BD9-81ED-4DB2-BD59-A6C34878D82A}">
                    <a16:rowId xmlns:a16="http://schemas.microsoft.com/office/drawing/2014/main" val="10001"/>
                  </a:ext>
                </a:extLst>
              </a:tr>
            </a:tbl>
          </a:graphicData>
        </a:graphic>
      </p:graphicFrame>
      <p:pic>
        <p:nvPicPr>
          <p:cNvPr id="6" name="Picture 5" descr="A map of the northern Atlantic ocean and Eastern half of the Americas with every storm track since 1851 plotted across i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2992" y="2722704"/>
            <a:ext cx="3709008" cy="2916094"/>
          </a:xfrm>
          <a:prstGeom prst="rect">
            <a:avLst/>
          </a:prstGeom>
        </p:spPr>
      </p:pic>
      <p:pic>
        <p:nvPicPr>
          <p:cNvPr id="8" name="Content Placeholder 7" descr="A map of the northern Atlantic with the tracks of 1998's tropical storms plotted across it.">
            <a:extLst>
              <a:ext uri="{FF2B5EF4-FFF2-40B4-BE49-F238E27FC236}">
                <a16:creationId xmlns:a16="http://schemas.microsoft.com/office/drawing/2014/main" id="{4CDF5DF6-3215-4BB6-9FD6-0E603FB8F91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63413" y="3051655"/>
            <a:ext cx="4037992" cy="2443874"/>
          </a:xfrm>
          <a:prstGeom prst="rect">
            <a:avLst/>
          </a:prstGeom>
        </p:spPr>
      </p:pic>
      <p:sp>
        <p:nvSpPr>
          <p:cNvPr id="9" name="Slide Number Placeholder 8">
            <a:extLst>
              <a:ext uri="{FF2B5EF4-FFF2-40B4-BE49-F238E27FC236}">
                <a16:creationId xmlns:a16="http://schemas.microsoft.com/office/drawing/2014/main" id="{B78ED305-5C20-4070-9979-592BFE7E70F0}"/>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24</a:t>
            </a:fld>
            <a:endParaRPr lang="en-US"/>
          </a:p>
        </p:txBody>
      </p:sp>
    </p:spTree>
    <p:extLst>
      <p:ext uri="{BB962C8B-B14F-4D97-AF65-F5344CB8AC3E}">
        <p14:creationId xmlns:p14="http://schemas.microsoft.com/office/powerpoint/2010/main" val="3020529055"/>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Damage and Loss Modeling</a:t>
            </a:r>
          </a:p>
        </p:txBody>
      </p:sp>
      <p:sp>
        <p:nvSpPr>
          <p:cNvPr id="3" name="Content Placeholder 2">
            <a:extLst>
              <a:ext uri="{FF2B5EF4-FFF2-40B4-BE49-F238E27FC236}">
                <a16:creationId xmlns:a16="http://schemas.microsoft.com/office/drawing/2014/main" id="{2E9C8A25-7231-4FEA-B17A-B4D2E819BB2A}"/>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n-US" kern="1200" dirty="0">
                <a:sym typeface="Arial"/>
              </a:rPr>
              <a:t>Damage includes effects of </a:t>
            </a:r>
          </a:p>
          <a:p>
            <a:pPr marL="254000" lvl="1" indent="-254000" fontAlgn="auto">
              <a:spcBef>
                <a:spcPct val="100000"/>
              </a:spcBef>
              <a:buSzPct val="99000"/>
              <a:buFont typeface="Arial"/>
              <a:buChar char="•"/>
              <a:tabLst/>
            </a:pPr>
            <a:r>
              <a:rPr lang="en-US" kern="1200" dirty="0">
                <a:ea typeface="+mn-ea"/>
                <a:sym typeface="Arial"/>
              </a:rPr>
              <a:t>Wind pressures </a:t>
            </a:r>
          </a:p>
          <a:p>
            <a:pPr marL="254000" lvl="1" indent="-254000" fontAlgn="auto">
              <a:spcBef>
                <a:spcPct val="100000"/>
              </a:spcBef>
              <a:buSzPct val="99000"/>
              <a:buFont typeface="Arial"/>
              <a:buChar char="•"/>
              <a:tabLst/>
            </a:pPr>
            <a:r>
              <a:rPr lang="en-US" kern="1200" dirty="0">
                <a:ea typeface="+mn-ea"/>
                <a:sym typeface="Arial"/>
              </a:rPr>
              <a:t>Wind-borne debris </a:t>
            </a:r>
          </a:p>
          <a:p>
            <a:pPr marL="254000" lvl="1" indent="-254000" fontAlgn="auto">
              <a:spcBef>
                <a:spcPct val="100000"/>
              </a:spcBef>
              <a:buSzPct val="99000"/>
              <a:buFont typeface="Arial"/>
              <a:buChar char="•"/>
              <a:tabLst/>
            </a:pPr>
            <a:r>
              <a:rPr lang="en-US" kern="1200" dirty="0">
                <a:ea typeface="+mn-ea"/>
                <a:sym typeface="Arial"/>
              </a:rPr>
              <a:t>Tree blow-down </a:t>
            </a:r>
          </a:p>
          <a:p>
            <a:pPr marL="254000" lvl="1" indent="-254000" fontAlgn="auto">
              <a:spcBef>
                <a:spcPct val="100000"/>
              </a:spcBef>
              <a:buSzPct val="99000"/>
              <a:buFont typeface="Arial"/>
              <a:buChar char="•"/>
              <a:tabLst/>
            </a:pPr>
            <a:r>
              <a:rPr lang="en-US" kern="1200" dirty="0">
                <a:ea typeface="+mn-ea"/>
                <a:sym typeface="Arial"/>
              </a:rPr>
              <a:t>Rainfall </a:t>
            </a:r>
          </a:p>
          <a:p>
            <a:pPr marL="254000" lvl="1" indent="-254000" fontAlgn="auto">
              <a:spcBef>
                <a:spcPct val="100000"/>
              </a:spcBef>
              <a:buSzPct val="99000"/>
              <a:buFont typeface="Arial"/>
              <a:buChar char="•"/>
              <a:tabLst/>
            </a:pPr>
            <a:r>
              <a:rPr lang="en-US" kern="1200" dirty="0">
                <a:ea typeface="+mn-ea"/>
                <a:sym typeface="Arial"/>
              </a:rPr>
              <a:t>Storm duration </a:t>
            </a:r>
          </a:p>
          <a:p>
            <a:pPr fontAlgn="auto">
              <a:spcBef>
                <a:spcPct val="100000"/>
              </a:spcBef>
              <a:buSzPct val="99000"/>
              <a:tabLst/>
            </a:pPr>
            <a:r>
              <a:rPr lang="en-US" kern="1200" dirty="0">
                <a:sym typeface="Arial"/>
              </a:rPr>
              <a:t>Models damage explicitly to </a:t>
            </a:r>
          </a:p>
          <a:p>
            <a:pPr marL="254000" lvl="1" indent="-254000" fontAlgn="auto">
              <a:spcBef>
                <a:spcPct val="100000"/>
              </a:spcBef>
              <a:buSzPct val="99000"/>
              <a:buFont typeface="Arial"/>
              <a:buChar char="•"/>
              <a:tabLst/>
            </a:pPr>
            <a:r>
              <a:rPr lang="en-US" kern="1200" dirty="0">
                <a:ea typeface="+mn-ea"/>
                <a:sym typeface="Arial"/>
              </a:rPr>
              <a:t>Roof cover </a:t>
            </a:r>
          </a:p>
          <a:p>
            <a:pPr marL="254000" lvl="1" indent="-254000" fontAlgn="auto">
              <a:spcBef>
                <a:spcPct val="100000"/>
              </a:spcBef>
              <a:buSzPct val="99000"/>
              <a:buFont typeface="Arial"/>
              <a:buChar char="•"/>
              <a:tabLst/>
            </a:pPr>
            <a:r>
              <a:rPr lang="en-US" kern="1200" dirty="0">
                <a:ea typeface="+mn-ea"/>
                <a:sym typeface="Arial"/>
              </a:rPr>
              <a:t>Roof deck </a:t>
            </a:r>
          </a:p>
          <a:p>
            <a:pPr marL="254000" lvl="1" indent="-254000" fontAlgn="auto">
              <a:spcBef>
                <a:spcPct val="100000"/>
              </a:spcBef>
              <a:buSzPct val="99000"/>
              <a:buFont typeface="Arial"/>
              <a:buChar char="•"/>
              <a:tabLst/>
            </a:pPr>
            <a:r>
              <a:rPr lang="en-US" kern="1200" dirty="0">
                <a:ea typeface="+mn-ea"/>
                <a:sym typeface="Arial"/>
              </a:rPr>
              <a:t>Whole roof failures </a:t>
            </a:r>
          </a:p>
          <a:p>
            <a:pPr marL="254000" lvl="1" indent="-254000" fontAlgn="auto">
              <a:spcBef>
                <a:spcPct val="100000"/>
              </a:spcBef>
              <a:buSzPct val="99000"/>
              <a:buFont typeface="Arial"/>
              <a:buChar char="•"/>
              <a:tabLst/>
            </a:pPr>
            <a:r>
              <a:rPr lang="en-US" kern="1200" dirty="0">
                <a:ea typeface="+mn-ea"/>
                <a:sym typeface="Arial"/>
              </a:rPr>
              <a:t>Window and door failures </a:t>
            </a:r>
          </a:p>
          <a:p>
            <a:pPr marL="254000" lvl="1" indent="-254000" fontAlgn="auto">
              <a:spcBef>
                <a:spcPct val="100000"/>
              </a:spcBef>
              <a:buSzPct val="99000"/>
              <a:buFont typeface="Arial"/>
              <a:buChar char="•"/>
              <a:tabLst/>
            </a:pPr>
            <a:r>
              <a:rPr lang="en-US" kern="1200" dirty="0">
                <a:ea typeface="+mn-ea"/>
                <a:sym typeface="Arial"/>
              </a:rPr>
              <a:t>Wall damage</a:t>
            </a:r>
            <a:endParaRPr lang="en-US" kern="1200" dirty="0">
              <a:sym typeface="Arial"/>
            </a:endParaRPr>
          </a:p>
          <a:p>
            <a:pPr>
              <a:spcBef>
                <a:spcPct val="100000"/>
              </a:spcBef>
              <a:buSzPct val="99000"/>
            </a:pPr>
            <a:r>
              <a:rPr lang="en-US" kern="1200" dirty="0">
                <a:sym typeface="Arial"/>
              </a:rPr>
              <a:t>Hurricane Irene (2011) damage in Washington, NC</a:t>
            </a:r>
            <a:endParaRPr lang="en-US" dirty="0"/>
          </a:p>
        </p:txBody>
      </p:sp>
      <p:pic>
        <p:nvPicPr>
          <p:cNvPr id="9" name="Content Placeholder 8" descr="An image of a damaged structure with extensive roof damage and debris piled out front.">
            <a:extLst>
              <a:ext uri="{FF2B5EF4-FFF2-40B4-BE49-F238E27FC236}">
                <a16:creationId xmlns:a16="http://schemas.microsoft.com/office/drawing/2014/main" id="{B35378B6-174E-4362-A4B3-4B6B25CD49E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33972" y="1994982"/>
            <a:ext cx="3590855" cy="2877561"/>
          </a:xfrm>
          <a:prstGeom prst="rect">
            <a:avLst/>
          </a:prstGeom>
        </p:spPr>
      </p:pic>
      <p:sp>
        <p:nvSpPr>
          <p:cNvPr id="10" name="Slide Number Placeholder 9">
            <a:extLst>
              <a:ext uri="{FF2B5EF4-FFF2-40B4-BE49-F238E27FC236}">
                <a16:creationId xmlns:a16="http://schemas.microsoft.com/office/drawing/2014/main" id="{6A4F25D2-F3B4-440D-AB54-A7DADF9B15D8}"/>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25</a:t>
            </a:fld>
            <a:endParaRPr lang="en-US"/>
          </a:p>
        </p:txBody>
      </p:sp>
    </p:spTree>
    <p:extLst>
      <p:ext uri="{BB962C8B-B14F-4D97-AF65-F5344CB8AC3E}">
        <p14:creationId xmlns:p14="http://schemas.microsoft.com/office/powerpoint/2010/main" val="3330247691"/>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Damage and Loss Modeling </a:t>
            </a:r>
          </a:p>
        </p:txBody>
      </p:sp>
      <p:sp>
        <p:nvSpPr>
          <p:cNvPr id="3" name="Content Placeholder 2">
            <a:extLst>
              <a:ext uri="{FF2B5EF4-FFF2-40B4-BE49-F238E27FC236}">
                <a16:creationId xmlns:a16="http://schemas.microsoft.com/office/drawing/2014/main" id="{A34E543F-152E-4664-9FA2-654A47320E7F}"/>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n-US" kern="1200" dirty="0">
                <a:sym typeface="Arial"/>
              </a:rPr>
              <a:t>Loss model based on: </a:t>
            </a:r>
          </a:p>
          <a:p>
            <a:pPr marL="254000" lvl="1" indent="-254000" fontAlgn="auto">
              <a:spcBef>
                <a:spcPct val="100000"/>
              </a:spcBef>
              <a:buSzPct val="99000"/>
              <a:buFont typeface="Arial"/>
              <a:buChar char="•"/>
              <a:tabLst/>
            </a:pPr>
            <a:r>
              <a:rPr lang="en-US" kern="1200" dirty="0">
                <a:ea typeface="+mn-ea"/>
                <a:sym typeface="Arial"/>
              </a:rPr>
              <a:t>Insurance loss data </a:t>
            </a:r>
          </a:p>
          <a:p>
            <a:pPr marL="254000" lvl="1" indent="-254000" fontAlgn="auto">
              <a:spcBef>
                <a:spcPct val="100000"/>
              </a:spcBef>
              <a:buSzPct val="99000"/>
              <a:buFont typeface="Arial"/>
              <a:buChar char="•"/>
              <a:tabLst/>
            </a:pPr>
            <a:r>
              <a:rPr lang="en-US" kern="1200" dirty="0">
                <a:ea typeface="+mn-ea"/>
                <a:sym typeface="Arial"/>
              </a:rPr>
              <a:t>Correlation of financial damage with water infiltration and building damage </a:t>
            </a:r>
          </a:p>
          <a:p>
            <a:pPr fontAlgn="auto">
              <a:spcBef>
                <a:spcPct val="100000"/>
              </a:spcBef>
              <a:buSzPct val="99000"/>
              <a:tabLst/>
            </a:pPr>
            <a:r>
              <a:rPr lang="en-US" kern="1200" dirty="0">
                <a:sym typeface="Arial"/>
              </a:rPr>
              <a:t>Current model now includes storm surge: </a:t>
            </a:r>
          </a:p>
          <a:p>
            <a:pPr marL="254000" lvl="1" indent="-254000">
              <a:spcBef>
                <a:spcPct val="100000"/>
              </a:spcBef>
              <a:buSzPct val="99000"/>
            </a:pPr>
            <a:r>
              <a:rPr lang="en-US" kern="1200" dirty="0">
                <a:sym typeface="Arial"/>
              </a:rPr>
              <a:t>Hurricane wind and flooding analysis is coupled</a:t>
            </a:r>
          </a:p>
          <a:p>
            <a:pPr>
              <a:spcBef>
                <a:spcPct val="100000"/>
              </a:spcBef>
              <a:buSzPct val="99000"/>
            </a:pPr>
            <a:r>
              <a:rPr lang="en-US" kern="1200" dirty="0">
                <a:sym typeface="Arial"/>
              </a:rPr>
              <a:t>Debris from Hurricane Irma in Marathon, Florida has been scheduled for removal to clear waterway in this canal, which is surrounded by a full time commercial trailer park.</a:t>
            </a:r>
            <a:endParaRPr lang="en-US" dirty="0"/>
          </a:p>
        </p:txBody>
      </p:sp>
      <p:pic>
        <p:nvPicPr>
          <p:cNvPr id="9" name="Content Placeholder 8" descr="A picture of a canal way filled with debris deposited by Hurricane Irma.">
            <a:extLst>
              <a:ext uri="{FF2B5EF4-FFF2-40B4-BE49-F238E27FC236}">
                <a16:creationId xmlns:a16="http://schemas.microsoft.com/office/drawing/2014/main" id="{FADFFA5C-F508-42A4-8037-0C328DF9DE7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061170"/>
            <a:ext cx="4114800" cy="2745184"/>
          </a:xfrm>
          <a:prstGeom prst="rect">
            <a:avLst/>
          </a:prstGeom>
        </p:spPr>
      </p:pic>
      <p:sp>
        <p:nvSpPr>
          <p:cNvPr id="10" name="Slide Number Placeholder 9">
            <a:extLst>
              <a:ext uri="{FF2B5EF4-FFF2-40B4-BE49-F238E27FC236}">
                <a16:creationId xmlns:a16="http://schemas.microsoft.com/office/drawing/2014/main" id="{B44E3510-D8DA-4386-8CDD-7898071FDCD3}"/>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26</a:t>
            </a:fld>
            <a:endParaRPr lang="en-US"/>
          </a:p>
        </p:txBody>
      </p:sp>
    </p:spTree>
    <p:extLst>
      <p:ext uri="{BB962C8B-B14F-4D97-AF65-F5344CB8AC3E}">
        <p14:creationId xmlns:p14="http://schemas.microsoft.com/office/powerpoint/2010/main" val="259483152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Fast-Running Damage &amp; Loss Functions</a:t>
            </a:r>
          </a:p>
        </p:txBody>
      </p:sp>
      <p:sp>
        <p:nvSpPr>
          <p:cNvPr id="3" name="Content Placeholder 2">
            <a:extLst>
              <a:ext uri="{FF2B5EF4-FFF2-40B4-BE49-F238E27FC236}">
                <a16:creationId xmlns:a16="http://schemas.microsoft.com/office/drawing/2014/main" id="{29613DCA-7837-4B7F-A023-37D5D22D8415}"/>
              </a:ext>
            </a:extLst>
          </p:cNvPr>
          <p:cNvSpPr>
            <a:spLocks noGrp="1"/>
          </p:cNvSpPr>
          <p:nvPr>
            <p:ph sz="quarter" idx="13"/>
          </p:nvPr>
        </p:nvSpPr>
        <p:spPr/>
        <p:txBody>
          <a:bodyPr>
            <a:normAutofit/>
          </a:bodyPr>
          <a:lstStyle/>
          <a:p>
            <a:pPr marL="254000" lvl="1" indent="-254000" fontAlgn="auto">
              <a:spcBef>
                <a:spcPct val="100000"/>
              </a:spcBef>
              <a:spcAft>
                <a:spcPts val="0"/>
              </a:spcAft>
              <a:buSzPct val="99000"/>
              <a:buFont typeface="Arial"/>
              <a:buChar char="•"/>
              <a:tabLst/>
            </a:pPr>
            <a:r>
              <a:rPr lang="en-US" kern="1200" dirty="0">
                <a:ea typeface="+mn-ea"/>
                <a:sym typeface="Arial"/>
              </a:rPr>
              <a:t>Includes 1,884 unique building models </a:t>
            </a:r>
          </a:p>
          <a:p>
            <a:pPr marL="254000" lvl="1" indent="-254000" fontAlgn="auto">
              <a:spcBef>
                <a:spcPct val="100000"/>
              </a:spcBef>
              <a:spcAft>
                <a:spcPts val="0"/>
              </a:spcAft>
              <a:buSzPct val="99000"/>
              <a:buFont typeface="Arial"/>
              <a:buChar char="•"/>
              <a:tabLst/>
            </a:pPr>
            <a:r>
              <a:rPr lang="en-US" kern="1200" dirty="0">
                <a:ea typeface="+mn-ea"/>
                <a:sym typeface="Arial"/>
              </a:rPr>
              <a:t>45 damage/loss functions for each building model </a:t>
            </a:r>
          </a:p>
          <a:p>
            <a:pPr marL="254000" lvl="1" indent="-254000" fontAlgn="auto">
              <a:spcBef>
                <a:spcPct val="100000"/>
              </a:spcBef>
              <a:spcAft>
                <a:spcPts val="0"/>
              </a:spcAft>
              <a:buSzPct val="99000"/>
              <a:buFont typeface="Arial"/>
              <a:buChar char="•"/>
              <a:tabLst/>
            </a:pPr>
            <a:r>
              <a:rPr lang="en-US" kern="1200" dirty="0">
                <a:ea typeface="+mn-ea"/>
                <a:sym typeface="Arial"/>
              </a:rPr>
              <a:t>Total of ~240,000 unique damage/loss curves</a:t>
            </a:r>
            <a:endParaRPr lang="en-US" dirty="0"/>
          </a:p>
        </p:txBody>
      </p:sp>
      <p:pic>
        <p:nvPicPr>
          <p:cNvPr id="8" name="Content Placeholder 7" descr="Screen shot of the Building Damage Function Viewer window. The viewer shows a graph depicting peak gust wind speed.">
            <a:extLst>
              <a:ext uri="{FF2B5EF4-FFF2-40B4-BE49-F238E27FC236}">
                <a16:creationId xmlns:a16="http://schemas.microsoft.com/office/drawing/2014/main" id="{6656F955-4CED-4B19-BA62-35B1CEA0C2C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871081"/>
            <a:ext cx="4114800" cy="3125363"/>
          </a:xfrm>
          <a:prstGeom prst="rect">
            <a:avLst/>
          </a:prstGeom>
        </p:spPr>
      </p:pic>
      <p:sp>
        <p:nvSpPr>
          <p:cNvPr id="9" name="Slide Number Placeholder 8">
            <a:extLst>
              <a:ext uri="{FF2B5EF4-FFF2-40B4-BE49-F238E27FC236}">
                <a16:creationId xmlns:a16="http://schemas.microsoft.com/office/drawing/2014/main" id="{9D98C473-CE20-4C1F-B3DC-FB1511888E14}"/>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27</a:t>
            </a:fld>
            <a:endParaRPr lang="en-US"/>
          </a:p>
        </p:txBody>
      </p:sp>
    </p:spTree>
    <p:extLst>
      <p:ext uri="{BB962C8B-B14F-4D97-AF65-F5344CB8AC3E}">
        <p14:creationId xmlns:p14="http://schemas.microsoft.com/office/powerpoint/2010/main" val="2048529025"/>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Mitigation of Buildings</a:t>
            </a:r>
          </a:p>
        </p:txBody>
      </p:sp>
      <p:sp>
        <p:nvSpPr>
          <p:cNvPr id="3" name="Content Placeholder 2">
            <a:extLst>
              <a:ext uri="{FF2B5EF4-FFF2-40B4-BE49-F238E27FC236}">
                <a16:creationId xmlns:a16="http://schemas.microsoft.com/office/drawing/2014/main" id="{03AC1659-A547-4529-9FB0-51060CFBBD0F}"/>
              </a:ext>
            </a:extLst>
          </p:cNvPr>
          <p:cNvSpPr>
            <a:spLocks noGrp="1"/>
          </p:cNvSpPr>
          <p:nvPr>
            <p:ph idx="1"/>
          </p:nvPr>
        </p:nvSpPr>
        <p:spPr/>
        <p:txBody>
          <a:bodyPr>
            <a:normAutofit fontScale="550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Hazus: </a:t>
            </a:r>
          </a:p>
          <a:p>
            <a:pPr marL="635000" lvl="2" indent="-254000" fontAlgn="auto">
              <a:spcBef>
                <a:spcPct val="100000"/>
              </a:spcBef>
              <a:spcAft>
                <a:spcPts val="0"/>
              </a:spcAft>
              <a:buSzPct val="99000"/>
              <a:buFont typeface="Wingdings"/>
              <a:buChar char="§"/>
              <a:tabLst/>
            </a:pPr>
            <a:r>
              <a:rPr lang="en-US" kern="1200">
                <a:ea typeface="+mn-ea"/>
                <a:sym typeface="Arial"/>
              </a:rPr>
              <a:t>Uses a load and resistance approach to estimate damage and ensuing loss </a:t>
            </a:r>
          </a:p>
          <a:p>
            <a:pPr marL="635000" lvl="2" indent="-254000" fontAlgn="auto">
              <a:spcBef>
                <a:spcPct val="100000"/>
              </a:spcBef>
              <a:spcAft>
                <a:spcPts val="0"/>
              </a:spcAft>
              <a:buSzPct val="99000"/>
              <a:buFont typeface="Wingdings"/>
              <a:buChar char="§"/>
              <a:tabLst/>
            </a:pPr>
            <a:r>
              <a:rPr lang="en-US" kern="1200">
                <a:ea typeface="+mn-ea"/>
                <a:sym typeface="Arial"/>
              </a:rPr>
              <a:t>Is able to model effects of mitigation </a:t>
            </a:r>
          </a:p>
          <a:p>
            <a:pPr marL="254000" lvl="1" indent="-254000" fontAlgn="auto">
              <a:spcBef>
                <a:spcPct val="100000"/>
              </a:spcBef>
              <a:spcAft>
                <a:spcPts val="0"/>
              </a:spcAft>
              <a:buSzPct val="99000"/>
              <a:buFont typeface="Arial"/>
              <a:buChar char="•"/>
              <a:tabLst/>
            </a:pPr>
            <a:r>
              <a:rPr lang="en-US" kern="1200">
                <a:ea typeface="+mn-ea"/>
                <a:sym typeface="Arial"/>
              </a:rPr>
              <a:t>Hurricane model includes mitigation options for all building types </a:t>
            </a:r>
          </a:p>
          <a:p>
            <a:pPr marL="254000" lvl="1" indent="-254000" fontAlgn="auto">
              <a:spcBef>
                <a:spcPct val="100000"/>
              </a:spcBef>
              <a:spcAft>
                <a:spcPts val="0"/>
              </a:spcAft>
              <a:buSzPct val="99000"/>
              <a:buFont typeface="Arial"/>
              <a:buChar char="•"/>
              <a:tabLst/>
            </a:pPr>
            <a:r>
              <a:rPr lang="en-US" kern="1200">
                <a:ea typeface="+mn-ea"/>
                <a:sym typeface="Arial"/>
              </a:rPr>
              <a:t>Mitigation methods include: </a:t>
            </a:r>
          </a:p>
          <a:p>
            <a:pPr marL="635000" lvl="2" indent="-254000" fontAlgn="auto">
              <a:spcBef>
                <a:spcPct val="100000"/>
              </a:spcBef>
              <a:spcAft>
                <a:spcPts val="0"/>
              </a:spcAft>
              <a:buSzPct val="99000"/>
              <a:buFont typeface="Wingdings"/>
              <a:buChar char="§"/>
              <a:tabLst/>
            </a:pPr>
            <a:r>
              <a:rPr lang="en-US" kern="1200">
                <a:ea typeface="+mn-ea"/>
                <a:sym typeface="Arial"/>
              </a:rPr>
              <a:t>Addition of hurricane straps </a:t>
            </a:r>
          </a:p>
          <a:p>
            <a:pPr marL="635000" lvl="2" indent="-254000" fontAlgn="auto">
              <a:spcBef>
                <a:spcPct val="100000"/>
              </a:spcBef>
              <a:spcAft>
                <a:spcPts val="0"/>
              </a:spcAft>
              <a:buSzPct val="99000"/>
              <a:buFont typeface="Wingdings"/>
              <a:buChar char="§"/>
              <a:tabLst/>
            </a:pPr>
            <a:r>
              <a:rPr lang="en-US" kern="1200">
                <a:ea typeface="+mn-ea"/>
                <a:sym typeface="Arial"/>
              </a:rPr>
              <a:t>Application of window protection </a:t>
            </a:r>
          </a:p>
          <a:p>
            <a:pPr marL="635000" lvl="2" indent="-254000" fontAlgn="auto">
              <a:spcBef>
                <a:spcPct val="100000"/>
              </a:spcBef>
              <a:spcAft>
                <a:spcPts val="0"/>
              </a:spcAft>
              <a:buSzPct val="99000"/>
              <a:buFont typeface="Wingdings"/>
              <a:buChar char="§"/>
              <a:tabLst/>
            </a:pPr>
            <a:r>
              <a:rPr lang="en-US" kern="1200">
                <a:ea typeface="+mn-ea"/>
                <a:sym typeface="Arial"/>
              </a:rPr>
              <a:t>Effects of re-nailing roof sheathing on damage/loss </a:t>
            </a:r>
          </a:p>
          <a:p>
            <a:pPr marL="635000" lvl="2" indent="-254000" fontAlgn="auto">
              <a:spcBef>
                <a:spcPct val="100000"/>
              </a:spcBef>
              <a:spcAft>
                <a:spcPts val="0"/>
              </a:spcAft>
              <a:buSzPct val="99000"/>
              <a:buFont typeface="Wingdings"/>
              <a:buChar char="§"/>
              <a:tabLst/>
            </a:pPr>
            <a:r>
              <a:rPr lang="en-US" kern="1200">
                <a:ea typeface="+mn-ea"/>
                <a:sym typeface="Arial"/>
              </a:rPr>
              <a:t>Application of secondary water resistance </a:t>
            </a:r>
          </a:p>
          <a:p>
            <a:pPr marL="635000" lvl="2" indent="-254000" fontAlgn="auto">
              <a:spcBef>
                <a:spcPct val="100000"/>
              </a:spcBef>
              <a:spcAft>
                <a:spcPts val="0"/>
              </a:spcAft>
              <a:buSzPct val="99000"/>
              <a:buFont typeface="Wingdings"/>
              <a:buChar char="§"/>
              <a:tabLst/>
            </a:pPr>
            <a:r>
              <a:rPr lang="en-US" kern="1200">
                <a:ea typeface="+mn-ea"/>
                <a:sym typeface="Arial"/>
              </a:rPr>
              <a:t>Combinations of the above</a:t>
            </a:r>
            <a:endParaRPr lang="en-US"/>
          </a:p>
        </p:txBody>
      </p:sp>
      <p:sp>
        <p:nvSpPr>
          <p:cNvPr id="6" name="Slide Number Placeholder 5">
            <a:extLst>
              <a:ext uri="{FF2B5EF4-FFF2-40B4-BE49-F238E27FC236}">
                <a16:creationId xmlns:a16="http://schemas.microsoft.com/office/drawing/2014/main" id="{14629797-B4DC-4C79-91C6-141DF8AB86D1}"/>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28</a:t>
            </a:fld>
            <a:endParaRPr lang="en-US"/>
          </a:p>
        </p:txBody>
      </p:sp>
    </p:spTree>
    <p:extLst>
      <p:ext uri="{BB962C8B-B14F-4D97-AF65-F5344CB8AC3E}">
        <p14:creationId xmlns:p14="http://schemas.microsoft.com/office/powerpoint/2010/main" val="178136866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Wind Simulation</a:t>
            </a:r>
          </a:p>
        </p:txBody>
      </p:sp>
      <p:sp>
        <p:nvSpPr>
          <p:cNvPr id="3" name="Content Placeholder 2">
            <a:extLst>
              <a:ext uri="{FF2B5EF4-FFF2-40B4-BE49-F238E27FC236}">
                <a16:creationId xmlns:a16="http://schemas.microsoft.com/office/drawing/2014/main" id="{CF3A8D80-96AF-4ADC-B9A5-20417B72243E}"/>
              </a:ext>
            </a:extLst>
          </p:cNvPr>
          <p:cNvSpPr>
            <a:spLocks noGrp="1"/>
          </p:cNvSpPr>
          <p:nvPr>
            <p:ph sz="quarter" idx="13"/>
          </p:nvPr>
        </p:nvSpPr>
        <p:spPr/>
        <p:txBody>
          <a:bodyPr/>
          <a:lstStyle/>
          <a:p>
            <a:pPr>
              <a:spcBef>
                <a:spcPct val="100000"/>
              </a:spcBef>
              <a:buSzPct val="99000"/>
            </a:pPr>
            <a:r>
              <a:rPr lang="en-US" kern="1200">
                <a:sym typeface="Arial"/>
              </a:rPr>
              <a:t> </a:t>
            </a:r>
            <a:r>
              <a:rPr lang="en-US" kern="1200">
                <a:sym typeface="Arial"/>
                <a:hlinkClick r:id="rId2">
                  <a:extLst>
                    <a:ext uri="{A12FA001-AC4F-418D-AE19-62706E023703}">
                      <ahyp:hlinkClr xmlns:ahyp="http://schemas.microsoft.com/office/drawing/2018/hyperlinkcolor" val="tx"/>
                    </a:ext>
                  </a:extLst>
                </a:hlinkClick>
              </a:rPr>
              <a:t>Why Hurricane Categories Make a Difference:</a:t>
            </a:r>
            <a:r>
              <a:rPr lang="en-US" kern="1200">
                <a:sym typeface="Arial"/>
              </a:rPr>
              <a:t> https://www.youtube.com/watch?v=lqfExHpvLRY</a:t>
            </a:r>
          </a:p>
          <a:p>
            <a:pPr>
              <a:spcBef>
                <a:spcPct val="100000"/>
              </a:spcBef>
              <a:buSzPct val="99000"/>
            </a:pPr>
            <a:r>
              <a:rPr lang="en-US" kern="1200">
                <a:sym typeface="Arial"/>
              </a:rPr>
              <a:t>Why Hurricane Categories Make a Difference – The Weather Channel</a:t>
            </a:r>
            <a:endParaRPr lang="en-US"/>
          </a:p>
        </p:txBody>
      </p:sp>
      <p:pic>
        <p:nvPicPr>
          <p:cNvPr id="9" name="Content Placeholder 8" descr="Hurricane Wind Simulation">
            <a:extLst>
              <a:ext uri="{FF2B5EF4-FFF2-40B4-BE49-F238E27FC236}">
                <a16:creationId xmlns:a16="http://schemas.microsoft.com/office/drawing/2014/main" id="{88AF118A-B98B-4DBE-9D83-532D63666854}"/>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2587942" y="3471863"/>
            <a:ext cx="3968115" cy="2233612"/>
          </a:xfrm>
          <a:prstGeom prst="rect">
            <a:avLst/>
          </a:prstGeom>
        </p:spPr>
      </p:pic>
      <p:sp>
        <p:nvSpPr>
          <p:cNvPr id="10" name="Slide Number Placeholder 9">
            <a:extLst>
              <a:ext uri="{FF2B5EF4-FFF2-40B4-BE49-F238E27FC236}">
                <a16:creationId xmlns:a16="http://schemas.microsoft.com/office/drawing/2014/main" id="{67AD9E16-D2D7-48A8-8B98-F719D39470E9}"/>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29</a:t>
            </a:fld>
            <a:endParaRPr lang="en-US"/>
          </a:p>
        </p:txBody>
      </p:sp>
    </p:spTree>
    <p:extLst>
      <p:ext uri="{BB962C8B-B14F-4D97-AF65-F5344CB8AC3E}">
        <p14:creationId xmlns:p14="http://schemas.microsoft.com/office/powerpoint/2010/main" val="200146209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Basics</a:t>
            </a:r>
          </a:p>
        </p:txBody>
      </p:sp>
      <p:sp>
        <p:nvSpPr>
          <p:cNvPr id="3" name="Content Placeholder 2">
            <a:extLst>
              <a:ext uri="{FF2B5EF4-FFF2-40B4-BE49-F238E27FC236}">
                <a16:creationId xmlns:a16="http://schemas.microsoft.com/office/drawing/2014/main" id="{D0361F5A-8EA4-41A7-B327-1BDA808511F6}"/>
              </a:ext>
            </a:extLst>
          </p:cNvPr>
          <p:cNvSpPr>
            <a:spLocks noGrp="1"/>
          </p:cNvSpPr>
          <p:nvPr>
            <p:ph sz="quarter" idx="13"/>
          </p:nvPr>
        </p:nvSpPr>
        <p:spPr/>
        <p:txBody>
          <a:bodyPr>
            <a:normAutofit fontScale="70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 Rotate counter-clockwise in the Northern Hemisphere </a:t>
            </a:r>
          </a:p>
          <a:p>
            <a:pPr marL="254000" lvl="1" indent="-254000" fontAlgn="auto">
              <a:spcBef>
                <a:spcPct val="100000"/>
              </a:spcBef>
              <a:spcAft>
                <a:spcPts val="0"/>
              </a:spcAft>
              <a:buSzPct val="99000"/>
              <a:buFont typeface="Arial"/>
              <a:buChar char="•"/>
              <a:tabLst/>
            </a:pPr>
            <a:r>
              <a:rPr lang="en-US" kern="1200" dirty="0">
                <a:ea typeface="+mn-ea"/>
                <a:sym typeface="Arial"/>
              </a:rPr>
              <a:t>Require ocean temperatures around 80° F or 27° C or above </a:t>
            </a:r>
          </a:p>
          <a:p>
            <a:pPr marL="254000" lvl="1" indent="-254000" fontAlgn="auto">
              <a:spcBef>
                <a:spcPct val="100000"/>
              </a:spcBef>
              <a:spcAft>
                <a:spcPts val="0"/>
              </a:spcAft>
              <a:buSzPct val="99000"/>
              <a:buFont typeface="Arial"/>
              <a:buChar char="•"/>
              <a:tabLst/>
            </a:pPr>
            <a:r>
              <a:rPr lang="en-US" kern="1200" dirty="0">
                <a:ea typeface="+mn-ea"/>
                <a:sym typeface="Arial"/>
              </a:rPr>
              <a:t>Occurs between 5°N and 40°N in the Atlantic Ocean </a:t>
            </a:r>
          </a:p>
          <a:p>
            <a:pPr marL="254000" lvl="1" indent="-254000" fontAlgn="auto">
              <a:spcBef>
                <a:spcPct val="100000"/>
              </a:spcBef>
              <a:spcAft>
                <a:spcPts val="0"/>
              </a:spcAft>
              <a:buSzPct val="99000"/>
              <a:buFont typeface="Arial"/>
              <a:buChar char="•"/>
              <a:tabLst/>
            </a:pPr>
            <a:r>
              <a:rPr lang="en-US" kern="1200" dirty="0">
                <a:ea typeface="+mn-ea"/>
                <a:sym typeface="Arial"/>
              </a:rPr>
              <a:t>Hurricane season: June 1 through November 30 (Atlantic Basin)</a:t>
            </a:r>
            <a:endParaRPr lang="en-US" dirty="0"/>
          </a:p>
        </p:txBody>
      </p:sp>
      <p:pic>
        <p:nvPicPr>
          <p:cNvPr id="9" name="Content Placeholder 8" descr="A satellite image from the Pacific Ocean to the West Coast of Africa and from Greenland down to the northern part of South America. Hurricane tracks in the Pacific from 1949 and in the Atlantic from 1851 are mapped on this image.">
            <a:extLst>
              <a:ext uri="{FF2B5EF4-FFF2-40B4-BE49-F238E27FC236}">
                <a16:creationId xmlns:a16="http://schemas.microsoft.com/office/drawing/2014/main" id="{BE4A3D3A-AD05-479B-B3D3-97E19CFAA6D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873005" y="3471863"/>
            <a:ext cx="3397990" cy="2233612"/>
          </a:xfrm>
          <a:prstGeom prst="rect">
            <a:avLst/>
          </a:prstGeom>
        </p:spPr>
      </p:pic>
      <p:sp>
        <p:nvSpPr>
          <p:cNvPr id="10" name="Slide Number Placeholder 9">
            <a:extLst>
              <a:ext uri="{FF2B5EF4-FFF2-40B4-BE49-F238E27FC236}">
                <a16:creationId xmlns:a16="http://schemas.microsoft.com/office/drawing/2014/main" id="{4E0C105A-9A85-43E7-A024-33770C07CF8D}"/>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3</a:t>
            </a:fld>
            <a:endParaRPr lang="en-US"/>
          </a:p>
        </p:txBody>
      </p:sp>
    </p:spTree>
    <p:extLst>
      <p:ext uri="{BB962C8B-B14F-4D97-AF65-F5344CB8AC3E}">
        <p14:creationId xmlns:p14="http://schemas.microsoft.com/office/powerpoint/2010/main" val="2460026966"/>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Hurricane Damage Simulation</a:t>
            </a:r>
            <a:endParaRPr lang="en-US"/>
          </a:p>
        </p:txBody>
      </p:sp>
      <p:sp>
        <p:nvSpPr>
          <p:cNvPr id="6" name="Slide Number Placeholder 5">
            <a:extLst>
              <a:ext uri="{FF2B5EF4-FFF2-40B4-BE49-F238E27FC236}">
                <a16:creationId xmlns:a16="http://schemas.microsoft.com/office/drawing/2014/main" id="{9DD4D120-8D8A-43AD-8367-BABE086F5545}"/>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30</a:t>
            </a:fld>
            <a:endParaRPr lang="en-US"/>
          </a:p>
        </p:txBody>
      </p:sp>
      <p:pic>
        <p:nvPicPr>
          <p:cNvPr id="7" name="7429205241532573DB561308003FB0AA.mp4" descr="An animated video of of how hurricane winds affect houses with and without mitigation efforts.">
            <a:hlinkClick r:id="" action="ppaction://media"/>
            <a:extLst>
              <a:ext uri="{FF2B5EF4-FFF2-40B4-BE49-F238E27FC236}">
                <a16:creationId xmlns:a16="http://schemas.microsoft.com/office/drawing/2014/main" id="{C98960C1-DD44-4F1B-88B0-7DD8EEDCDEA6}"/>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524000" y="1054100"/>
            <a:ext cx="6164792" cy="4623593"/>
          </a:xfrm>
          <a:prstGeom prst="rect">
            <a:avLst/>
          </a:prstGeom>
        </p:spPr>
      </p:pic>
    </p:spTree>
    <p:extLst>
      <p:ext uri="{BB962C8B-B14F-4D97-AF65-F5344CB8AC3E}">
        <p14:creationId xmlns:p14="http://schemas.microsoft.com/office/powerpoint/2010/main" val="68911919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333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showWhenStopped="0">
                <p:cTn id="12" repeatCount="indefinite" fill="hold" display="0">
                  <p:stCondLst>
                    <p:cond delay="indefinite"/>
                  </p:stCondLst>
                </p:cTn>
                <p:tgtEl>
                  <p:spTgt spid="7"/>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Terrain Database</a:t>
            </a:r>
          </a:p>
        </p:txBody>
      </p:sp>
      <p:sp>
        <p:nvSpPr>
          <p:cNvPr id="3" name="Content Placeholder 2">
            <a:extLst>
              <a:ext uri="{FF2B5EF4-FFF2-40B4-BE49-F238E27FC236}">
                <a16:creationId xmlns:a16="http://schemas.microsoft.com/office/drawing/2014/main" id="{7171B8D8-8D08-4CEE-9AA0-1522C527DA83}"/>
              </a:ext>
            </a:extLst>
          </p:cNvPr>
          <p:cNvSpPr>
            <a:spLocks noGrp="1"/>
          </p:cNvSpPr>
          <p:nvPr>
            <p:ph idx="1"/>
          </p:nvPr>
        </p:nvSpPr>
        <p:spPr/>
        <p:txBody>
          <a:bodyPr>
            <a:normAutofit fontScale="85000" lnSpcReduction="10000"/>
          </a:bodyPr>
          <a:lstStyle/>
          <a:p>
            <a:pPr marL="254000" lvl="1" indent="-254000" fontAlgn="auto">
              <a:spcBef>
                <a:spcPct val="100000"/>
              </a:spcBef>
              <a:buSzPct val="99000"/>
              <a:buFont typeface="Arial"/>
              <a:buChar char="•"/>
              <a:tabLst/>
            </a:pPr>
            <a:r>
              <a:rPr lang="en-US" kern="1200">
                <a:ea typeface="+mn-ea"/>
                <a:sym typeface="Arial"/>
              </a:rPr>
              <a:t> Surface Roughness = Terrain </a:t>
            </a:r>
          </a:p>
          <a:p>
            <a:pPr marL="635000" lvl="2" indent="-254000" fontAlgn="auto">
              <a:spcBef>
                <a:spcPct val="100000"/>
              </a:spcBef>
              <a:buSzPct val="99000"/>
              <a:buFont typeface="Wingdings"/>
              <a:buChar char="§"/>
              <a:tabLst/>
            </a:pPr>
            <a:r>
              <a:rPr lang="en-US" kern="1200">
                <a:ea typeface="+mn-ea"/>
                <a:sym typeface="Arial"/>
              </a:rPr>
              <a:t>Higher Roughness = Lower Damage (generally) </a:t>
            </a:r>
          </a:p>
          <a:p>
            <a:pPr marL="254000" lvl="1" indent="-254000" fontAlgn="auto">
              <a:spcBef>
                <a:spcPct val="100000"/>
              </a:spcBef>
              <a:buSzPct val="99000"/>
              <a:buFont typeface="Arial"/>
              <a:buChar char="•"/>
              <a:tabLst/>
            </a:pPr>
            <a:r>
              <a:rPr lang="en-US" kern="1200">
                <a:ea typeface="+mn-ea"/>
                <a:sym typeface="Arial"/>
              </a:rPr>
              <a:t>Hazus terrain database </a:t>
            </a:r>
          </a:p>
          <a:p>
            <a:pPr marL="635000" lvl="2" indent="-254000" fontAlgn="auto">
              <a:spcBef>
                <a:spcPct val="100000"/>
              </a:spcBef>
              <a:buSzPct val="99000"/>
              <a:buFont typeface="Wingdings"/>
              <a:buChar char="§"/>
              <a:tabLst/>
            </a:pPr>
            <a:r>
              <a:rPr lang="en-US" kern="1200">
                <a:ea typeface="+mn-ea"/>
                <a:sym typeface="Arial"/>
              </a:rPr>
              <a:t>Derived from Land Use Data </a:t>
            </a:r>
          </a:p>
          <a:p>
            <a:pPr lvl="3" indent="-457200" fontAlgn="auto">
              <a:spcBef>
                <a:spcPct val="100000"/>
              </a:spcBef>
              <a:buSzPct val="99000"/>
              <a:buFont typeface="Wingdings"/>
              <a:buChar char="§"/>
              <a:tabLst/>
            </a:pPr>
            <a:r>
              <a:rPr lang="en-US" kern="1200">
                <a:ea typeface="+mn-ea"/>
                <a:sym typeface="Arial"/>
              </a:rPr>
              <a:t>National Land Cover Data (NLCD) database </a:t>
            </a:r>
          </a:p>
          <a:p>
            <a:pPr lvl="3" indent="-457200" fontAlgn="auto">
              <a:spcBef>
                <a:spcPct val="100000"/>
              </a:spcBef>
              <a:buSzPct val="99000"/>
              <a:buFont typeface="Wingdings"/>
              <a:buChar char="§"/>
              <a:tabLst/>
            </a:pPr>
            <a:r>
              <a:rPr lang="en-US" kern="1200">
                <a:ea typeface="+mn-ea"/>
                <a:sym typeface="Arial"/>
              </a:rPr>
              <a:t>Florida Water Management District (FWMD) data </a:t>
            </a:r>
          </a:p>
          <a:p>
            <a:pPr marL="254000" lvl="1" indent="-254000">
              <a:spcBef>
                <a:spcPct val="100000"/>
              </a:spcBef>
              <a:buSzPct val="99000"/>
            </a:pPr>
            <a:r>
              <a:rPr lang="en-US" kern="1200">
                <a:sym typeface="Arial"/>
              </a:rPr>
              <a:t>Roughness parameters averaged for each census tract</a:t>
            </a:r>
            <a:endParaRPr lang="en-US"/>
          </a:p>
        </p:txBody>
      </p:sp>
      <p:sp>
        <p:nvSpPr>
          <p:cNvPr id="6" name="Slide Number Placeholder 5">
            <a:extLst>
              <a:ext uri="{FF2B5EF4-FFF2-40B4-BE49-F238E27FC236}">
                <a16:creationId xmlns:a16="http://schemas.microsoft.com/office/drawing/2014/main" id="{081A29FC-F463-402F-8DA5-0D0578E68FFD}"/>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31</a:t>
            </a:fld>
            <a:endParaRPr lang="en-US"/>
          </a:p>
        </p:txBody>
      </p:sp>
    </p:spTree>
    <p:extLst>
      <p:ext uri="{BB962C8B-B14F-4D97-AF65-F5344CB8AC3E}">
        <p14:creationId xmlns:p14="http://schemas.microsoft.com/office/powerpoint/2010/main" val="3524677904"/>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Tree Database</a:t>
            </a:r>
          </a:p>
        </p:txBody>
      </p:sp>
      <p:sp>
        <p:nvSpPr>
          <p:cNvPr id="3" name="Content Placeholder 2">
            <a:extLst>
              <a:ext uri="{FF2B5EF4-FFF2-40B4-BE49-F238E27FC236}">
                <a16:creationId xmlns:a16="http://schemas.microsoft.com/office/drawing/2014/main" id="{B2D0AA9F-A7BD-41F7-AF97-E592F3B28BAA}"/>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dirty="0">
                <a:sym typeface="Arial"/>
              </a:rPr>
              <a:t>Trees:</a:t>
            </a:r>
          </a:p>
          <a:p>
            <a:pPr marL="254000" lvl="1" indent="-254000" fontAlgn="auto">
              <a:spcBef>
                <a:spcPct val="100000"/>
              </a:spcBef>
              <a:spcAft>
                <a:spcPts val="0"/>
              </a:spcAft>
              <a:buSzPct val="99000"/>
              <a:buFont typeface="Arial"/>
              <a:buChar char="•"/>
              <a:tabLst/>
            </a:pPr>
            <a:r>
              <a:rPr lang="en-US" kern="1200" dirty="0">
                <a:ea typeface="+mn-ea"/>
                <a:sym typeface="Arial"/>
              </a:rPr>
              <a:t>Increases roughness but also increases damage </a:t>
            </a:r>
          </a:p>
          <a:p>
            <a:pPr marL="254000" lvl="1" indent="-254000" fontAlgn="auto">
              <a:spcBef>
                <a:spcPct val="100000"/>
              </a:spcBef>
              <a:spcAft>
                <a:spcPts val="0"/>
              </a:spcAft>
              <a:buSzPct val="99000"/>
              <a:buFont typeface="Arial"/>
              <a:buChar char="•"/>
              <a:tabLst/>
            </a:pPr>
            <a:r>
              <a:rPr lang="en-US" kern="1200" dirty="0">
                <a:ea typeface="+mn-ea"/>
                <a:sym typeface="Arial"/>
              </a:rPr>
              <a:t>Building/content loss </a:t>
            </a:r>
          </a:p>
          <a:p>
            <a:pPr marL="254000" lvl="1" indent="-254000" fontAlgn="auto">
              <a:spcBef>
                <a:spcPct val="100000"/>
              </a:spcBef>
              <a:spcAft>
                <a:spcPts val="0"/>
              </a:spcAft>
              <a:buSzPct val="99000"/>
              <a:buFont typeface="Arial"/>
              <a:buChar char="•"/>
              <a:tabLst/>
            </a:pPr>
            <a:r>
              <a:rPr lang="en-US" kern="1200" dirty="0">
                <a:ea typeface="+mn-ea"/>
                <a:sym typeface="Arial"/>
              </a:rPr>
              <a:t>Debris removal </a:t>
            </a:r>
          </a:p>
          <a:p>
            <a:pPr fontAlgn="auto">
              <a:spcBef>
                <a:spcPct val="100000"/>
              </a:spcBef>
              <a:spcAft>
                <a:spcPts val="0"/>
              </a:spcAft>
              <a:buSzPct val="99000"/>
              <a:tabLst/>
            </a:pPr>
            <a:r>
              <a:rPr lang="en-US" kern="1200" dirty="0">
                <a:sym typeface="Arial"/>
              </a:rPr>
              <a:t>Tree Coverage Database is derived from:</a:t>
            </a:r>
          </a:p>
          <a:p>
            <a:pPr marL="254000" lvl="1" indent="-254000" fontAlgn="auto">
              <a:spcBef>
                <a:spcPct val="100000"/>
              </a:spcBef>
              <a:spcAft>
                <a:spcPts val="0"/>
              </a:spcAft>
              <a:buSzPct val="99000"/>
              <a:buFont typeface="Arial"/>
              <a:buChar char="•"/>
              <a:tabLst/>
            </a:pPr>
            <a:r>
              <a:rPr lang="en-US" kern="1200" dirty="0">
                <a:ea typeface="+mn-ea"/>
                <a:sym typeface="Arial"/>
              </a:rPr>
              <a:t>MRLC land use coverage database </a:t>
            </a:r>
          </a:p>
          <a:p>
            <a:pPr marL="254000" lvl="1" indent="-254000" fontAlgn="auto">
              <a:spcBef>
                <a:spcPct val="100000"/>
              </a:spcBef>
              <a:spcAft>
                <a:spcPts val="0"/>
              </a:spcAft>
              <a:buSzPct val="99000"/>
              <a:buFont typeface="Arial"/>
              <a:buChar char="•"/>
              <a:tabLst/>
            </a:pPr>
            <a:r>
              <a:rPr lang="en-US" kern="1200" dirty="0">
                <a:ea typeface="+mn-ea"/>
                <a:sym typeface="Arial"/>
              </a:rPr>
              <a:t>Forest Inventory Analysis Database</a:t>
            </a:r>
            <a:endParaRPr lang="en-US" dirty="0"/>
          </a:p>
        </p:txBody>
      </p:sp>
      <p:pic>
        <p:nvPicPr>
          <p:cNvPr id="8" name="Content Placeholder 7" descr="Image of trees.">
            <a:extLst>
              <a:ext uri="{FF2B5EF4-FFF2-40B4-BE49-F238E27FC236}">
                <a16:creationId xmlns:a16="http://schemas.microsoft.com/office/drawing/2014/main" id="{65FE051E-66A3-4BC3-A115-1BD6A317231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23802" y="1152525"/>
            <a:ext cx="3411196" cy="4562475"/>
          </a:xfrm>
          <a:prstGeom prst="rect">
            <a:avLst/>
          </a:prstGeom>
        </p:spPr>
      </p:pic>
      <p:sp>
        <p:nvSpPr>
          <p:cNvPr id="9" name="Slide Number Placeholder 8">
            <a:extLst>
              <a:ext uri="{FF2B5EF4-FFF2-40B4-BE49-F238E27FC236}">
                <a16:creationId xmlns:a16="http://schemas.microsoft.com/office/drawing/2014/main" id="{223BE46E-100B-4CF4-8986-6F1387DB2EFC}"/>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32</a:t>
            </a:fld>
            <a:endParaRPr lang="en-US"/>
          </a:p>
        </p:txBody>
      </p:sp>
    </p:spTree>
    <p:extLst>
      <p:ext uri="{BB962C8B-B14F-4D97-AF65-F5344CB8AC3E}">
        <p14:creationId xmlns:p14="http://schemas.microsoft.com/office/powerpoint/2010/main" val="3797590084"/>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Shelter Models</a:t>
            </a:r>
          </a:p>
        </p:txBody>
      </p:sp>
      <p:sp>
        <p:nvSpPr>
          <p:cNvPr id="3" name="Content Placeholder 2">
            <a:extLst>
              <a:ext uri="{FF2B5EF4-FFF2-40B4-BE49-F238E27FC236}">
                <a16:creationId xmlns:a16="http://schemas.microsoft.com/office/drawing/2014/main" id="{E214D6BE-D095-49FD-BF16-0B0ACFD2EBB7}"/>
              </a:ext>
            </a:extLst>
          </p:cNvPr>
          <p:cNvSpPr>
            <a:spLocks noGrp="1"/>
          </p:cNvSpPr>
          <p:nvPr>
            <p:ph idx="1"/>
          </p:nvPr>
        </p:nvSpPr>
        <p:spPr/>
        <p:txBody>
          <a:bodyPr>
            <a:normAutofit fontScale="85000" lnSpcReduction="20000"/>
          </a:bodyPr>
          <a:lstStyle/>
          <a:p>
            <a:pPr fontAlgn="auto">
              <a:spcBef>
                <a:spcPct val="100000"/>
              </a:spcBef>
              <a:buSzPct val="99000"/>
              <a:tabLst/>
            </a:pPr>
            <a:r>
              <a:rPr lang="en-US" kern="1200">
                <a:sym typeface="Arial"/>
              </a:rPr>
              <a:t> Two estimates for each census tract</a:t>
            </a:r>
          </a:p>
          <a:p>
            <a:pPr marL="254000" lvl="1" indent="-254000" fontAlgn="auto">
              <a:spcBef>
                <a:spcPct val="100000"/>
              </a:spcBef>
              <a:buSzPct val="99000"/>
              <a:buFont typeface="Arial"/>
              <a:buChar char="•"/>
              <a:tabLst/>
            </a:pPr>
            <a:r>
              <a:rPr lang="en-US" kern="1200">
                <a:ea typeface="+mn-ea"/>
                <a:sym typeface="Arial"/>
              </a:rPr>
              <a:t>Number of displaced households</a:t>
            </a:r>
          </a:p>
          <a:p>
            <a:pPr marL="254000" lvl="1" indent="-254000" fontAlgn="auto">
              <a:spcBef>
                <a:spcPct val="100000"/>
              </a:spcBef>
              <a:buSzPct val="99000"/>
              <a:buFont typeface="Arial"/>
              <a:buChar char="•"/>
              <a:tabLst/>
            </a:pPr>
            <a:r>
              <a:rPr lang="en-US" kern="1200">
                <a:ea typeface="+mn-ea"/>
                <a:sym typeface="Arial"/>
              </a:rPr>
              <a:t>Number of people requiring short-term public shelter</a:t>
            </a:r>
          </a:p>
          <a:p>
            <a:pPr marL="635000" lvl="2" indent="-254000" fontAlgn="auto">
              <a:spcBef>
                <a:spcPct val="100000"/>
              </a:spcBef>
              <a:buSzPct val="99000"/>
              <a:buFont typeface="Wingdings"/>
              <a:buChar char="§"/>
              <a:tabLst/>
            </a:pPr>
            <a:r>
              <a:rPr lang="en-US" kern="1200">
                <a:ea typeface="+mn-ea"/>
                <a:sym typeface="Arial"/>
              </a:rPr>
              <a:t>Function of income class, ethnic class, ownership class, population age class</a:t>
            </a:r>
          </a:p>
          <a:p>
            <a:pPr fontAlgn="auto">
              <a:spcBef>
                <a:spcPct val="100000"/>
              </a:spcBef>
              <a:buSzPct val="99000"/>
              <a:tabLst/>
            </a:pPr>
            <a:r>
              <a:rPr lang="en-US" kern="1200">
                <a:sym typeface="Arial"/>
              </a:rPr>
              <a:t>Similar to model used for earthquake model</a:t>
            </a:r>
          </a:p>
          <a:p>
            <a:pPr marL="254000" lvl="1" indent="-254000">
              <a:spcBef>
                <a:spcPct val="100000"/>
              </a:spcBef>
              <a:buSzPct val="99000"/>
            </a:pPr>
            <a:r>
              <a:rPr lang="en-US" kern="1200">
                <a:sym typeface="Arial"/>
              </a:rPr>
              <a:t>Uses building loss ratios instead of building damage states to estimate proportion of uninhabitable housing units</a:t>
            </a:r>
            <a:endParaRPr lang="en-US"/>
          </a:p>
        </p:txBody>
      </p:sp>
      <p:sp>
        <p:nvSpPr>
          <p:cNvPr id="6" name="Slide Number Placeholder 5">
            <a:extLst>
              <a:ext uri="{FF2B5EF4-FFF2-40B4-BE49-F238E27FC236}">
                <a16:creationId xmlns:a16="http://schemas.microsoft.com/office/drawing/2014/main" id="{F2D7BA4A-DEC4-4204-9EB6-5AA203065493}"/>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33</a:t>
            </a:fld>
            <a:endParaRPr lang="en-US"/>
          </a:p>
        </p:txBody>
      </p:sp>
    </p:spTree>
    <p:extLst>
      <p:ext uri="{BB962C8B-B14F-4D97-AF65-F5344CB8AC3E}">
        <p14:creationId xmlns:p14="http://schemas.microsoft.com/office/powerpoint/2010/main" val="760613894"/>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Loss Estimation Outputs</a:t>
            </a:r>
          </a:p>
        </p:txBody>
      </p:sp>
      <p:graphicFrame>
        <p:nvGraphicFramePr>
          <p:cNvPr id="5" name="Table 4"/>
          <p:cNvGraphicFramePr>
            <a:graphicFrameLocks noGrp="1"/>
          </p:cNvGraphicFramePr>
          <p:nvPr>
            <p:extLst>
              <p:ext uri="{D42A27DB-BD31-4B8C-83A1-F6EECF244321}">
                <p14:modId xmlns:p14="http://schemas.microsoft.com/office/powerpoint/2010/main" val="3363462710"/>
              </p:ext>
            </p:extLst>
          </p:nvPr>
        </p:nvGraphicFramePr>
        <p:xfrm>
          <a:off x="457200" y="1016000"/>
          <a:ext cx="8229600" cy="4602480"/>
        </p:xfrm>
        <a:graphic>
          <a:graphicData uri="http://schemas.openxmlformats.org/drawingml/2006/table">
            <a:tbl>
              <a:tblPr firstRow="1" bandRow="1">
                <a:tableStyleId>{2D5ABB26-0587-4C30-8999-92F81FD0307C}</a:tableStyleId>
              </a:tblPr>
              <a:tblGrid>
                <a:gridCol w="822960">
                  <a:extLst>
                    <a:ext uri="{9D8B030D-6E8A-4147-A177-3AD203B41FA5}">
                      <a16:colId xmlns:a16="http://schemas.microsoft.com/office/drawing/2014/main" val="20000"/>
                    </a:ext>
                  </a:extLst>
                </a:gridCol>
                <a:gridCol w="3703320">
                  <a:extLst>
                    <a:ext uri="{9D8B030D-6E8A-4147-A177-3AD203B41FA5}">
                      <a16:colId xmlns:a16="http://schemas.microsoft.com/office/drawing/2014/main" val="20001"/>
                    </a:ext>
                  </a:extLst>
                </a:gridCol>
                <a:gridCol w="3703320">
                  <a:extLst>
                    <a:ext uri="{9D8B030D-6E8A-4147-A177-3AD203B41FA5}">
                      <a16:colId xmlns:a16="http://schemas.microsoft.com/office/drawing/2014/main" val="20002"/>
                    </a:ext>
                  </a:extLst>
                </a:gridCol>
              </a:tblGrid>
              <a:tr h="4265646">
                <a:tc>
                  <a:txBody>
                    <a:bodyPr/>
                    <a:lstStyle/>
                    <a:p>
                      <a:pPr>
                        <a:buClrTx/>
                      </a:pPr>
                      <a:endParaRPr lang="en-US" sz="1600"/>
                    </a:p>
                  </a:txBody>
                  <a:tcPr/>
                </a:tc>
                <a:tc>
                  <a:txBody>
                    <a:bodyPr/>
                    <a:lstStyle/>
                    <a:p>
                      <a:pPr lvl="0">
                        <a:spcBef>
                          <a:spcPct val="100000"/>
                        </a:spcBef>
                        <a:buClrTx/>
                      </a:pPr>
                      <a:r>
                        <a:rPr lang="en-US" sz="1600" dirty="0">
                          <a:solidFill>
                            <a:srgbClr val="000066"/>
                          </a:solidFill>
                          <a:sym typeface="Arial"/>
                        </a:rPr>
                        <a:t> Building damage state probabilities </a:t>
                      </a:r>
                    </a:p>
                    <a:p>
                      <a:pPr marL="457200" lvl="1" indent="-342900">
                        <a:spcBef>
                          <a:spcPct val="50000"/>
                        </a:spcBef>
                        <a:buClrTx/>
                        <a:buSzPct val="100000"/>
                        <a:buFont typeface="Arial"/>
                        <a:buChar char="•"/>
                      </a:pPr>
                      <a:r>
                        <a:rPr lang="en-US" sz="1600" dirty="0">
                          <a:solidFill>
                            <a:srgbClr val="000066"/>
                          </a:solidFill>
                          <a:sym typeface="Arial"/>
                        </a:rPr>
                        <a:t>General Building Stock </a:t>
                      </a:r>
                    </a:p>
                    <a:p>
                      <a:pPr marL="457200" lvl="1" indent="-342900">
                        <a:spcBef>
                          <a:spcPct val="50000"/>
                        </a:spcBef>
                        <a:buClrTx/>
                        <a:buSzPct val="100000"/>
                        <a:buFont typeface="Arial"/>
                        <a:buChar char="•"/>
                      </a:pPr>
                      <a:r>
                        <a:rPr lang="en-US" sz="1600" dirty="0">
                          <a:solidFill>
                            <a:srgbClr val="000066"/>
                          </a:solidFill>
                          <a:sym typeface="Arial"/>
                        </a:rPr>
                        <a:t>Essential facilities </a:t>
                      </a:r>
                    </a:p>
                    <a:p>
                      <a:pPr marL="457200" lvl="1" indent="-342900">
                        <a:spcBef>
                          <a:spcPct val="50000"/>
                        </a:spcBef>
                        <a:buClrTx/>
                        <a:buSzPct val="100000"/>
                        <a:buFont typeface="Arial"/>
                        <a:buChar char="•"/>
                      </a:pPr>
                      <a:r>
                        <a:rPr lang="en-US" sz="1600" dirty="0">
                          <a:solidFill>
                            <a:srgbClr val="000066"/>
                          </a:solidFill>
                          <a:sym typeface="Arial"/>
                        </a:rPr>
                        <a:t>User-defined facilities </a:t>
                      </a:r>
                    </a:p>
                    <a:p>
                      <a:pPr lvl="0">
                        <a:spcBef>
                          <a:spcPct val="100000"/>
                        </a:spcBef>
                        <a:buClrTx/>
                      </a:pPr>
                      <a:r>
                        <a:rPr lang="en-US" sz="1600" dirty="0">
                          <a:solidFill>
                            <a:srgbClr val="000066"/>
                          </a:solidFill>
                          <a:sym typeface="Arial"/>
                        </a:rPr>
                        <a:t>Capital-related loss ($) </a:t>
                      </a:r>
                    </a:p>
                    <a:p>
                      <a:pPr marL="457200" lvl="1" indent="-342900">
                        <a:spcBef>
                          <a:spcPct val="50000"/>
                        </a:spcBef>
                        <a:buClrTx/>
                        <a:buSzPct val="100000"/>
                        <a:buFont typeface="Arial"/>
                        <a:buChar char="•"/>
                      </a:pPr>
                      <a:r>
                        <a:rPr lang="en-US" sz="1600" dirty="0">
                          <a:solidFill>
                            <a:srgbClr val="000066"/>
                          </a:solidFill>
                          <a:sym typeface="Arial"/>
                        </a:rPr>
                        <a:t>Building </a:t>
                      </a:r>
                    </a:p>
                    <a:p>
                      <a:pPr marL="457200" lvl="1" indent="-342900">
                        <a:spcBef>
                          <a:spcPct val="50000"/>
                        </a:spcBef>
                        <a:buClrTx/>
                        <a:buSzPct val="100000"/>
                        <a:buFont typeface="Arial"/>
                        <a:buChar char="•"/>
                      </a:pPr>
                      <a:r>
                        <a:rPr lang="en-US" sz="1600" dirty="0">
                          <a:solidFill>
                            <a:srgbClr val="000066"/>
                          </a:solidFill>
                          <a:sym typeface="Arial"/>
                        </a:rPr>
                        <a:t>Contents </a:t>
                      </a:r>
                    </a:p>
                    <a:p>
                      <a:pPr lvl="0">
                        <a:spcBef>
                          <a:spcPct val="100000"/>
                        </a:spcBef>
                        <a:buClrTx/>
                      </a:pPr>
                      <a:r>
                        <a:rPr lang="en-US" sz="1600" dirty="0">
                          <a:solidFill>
                            <a:srgbClr val="000066"/>
                          </a:solidFill>
                          <a:sym typeface="Arial"/>
                        </a:rPr>
                        <a:t>Income-related losses ($) </a:t>
                      </a:r>
                    </a:p>
                    <a:p>
                      <a:pPr marL="457200" lvl="1" indent="-342900">
                        <a:spcBef>
                          <a:spcPct val="50000"/>
                        </a:spcBef>
                        <a:buClrTx/>
                        <a:buSzPct val="100000"/>
                        <a:buFont typeface="Arial"/>
                        <a:buChar char="•"/>
                      </a:pPr>
                      <a:r>
                        <a:rPr lang="en-US" sz="1600" dirty="0">
                          <a:solidFill>
                            <a:srgbClr val="000066"/>
                          </a:solidFill>
                          <a:sym typeface="Arial"/>
                        </a:rPr>
                        <a:t>Relocation </a:t>
                      </a:r>
                    </a:p>
                    <a:p>
                      <a:pPr marL="457200" lvl="1" indent="-342900">
                        <a:spcBef>
                          <a:spcPct val="50000"/>
                        </a:spcBef>
                        <a:buClrTx/>
                        <a:buSzPct val="100000"/>
                        <a:buFont typeface="Arial"/>
                        <a:buChar char="•"/>
                      </a:pPr>
                      <a:r>
                        <a:rPr lang="en-US" sz="1600" dirty="0">
                          <a:solidFill>
                            <a:srgbClr val="000066"/>
                          </a:solidFill>
                          <a:sym typeface="Arial"/>
                        </a:rPr>
                        <a:t>Business Income </a:t>
                      </a:r>
                    </a:p>
                    <a:p>
                      <a:pPr marL="457200" lvl="1" indent="-342900">
                        <a:spcBef>
                          <a:spcPct val="50000"/>
                        </a:spcBef>
                        <a:buClrTx/>
                        <a:buSzPct val="100000"/>
                        <a:buFont typeface="Arial"/>
                        <a:buChar char="•"/>
                      </a:pPr>
                      <a:r>
                        <a:rPr lang="en-US" sz="1600" dirty="0">
                          <a:solidFill>
                            <a:srgbClr val="000066"/>
                          </a:solidFill>
                          <a:sym typeface="Arial"/>
                        </a:rPr>
                        <a:t>Rental Income </a:t>
                      </a:r>
                    </a:p>
                    <a:p>
                      <a:pPr marL="457200" lvl="1" indent="-342900">
                        <a:spcBef>
                          <a:spcPct val="50000"/>
                        </a:spcBef>
                        <a:buClrTx/>
                        <a:buSzPct val="100000"/>
                        <a:buFont typeface="Arial"/>
                        <a:buChar char="•"/>
                      </a:pPr>
                      <a:r>
                        <a:rPr lang="en-US" sz="1600" dirty="0">
                          <a:solidFill>
                            <a:srgbClr val="000066"/>
                          </a:solidFill>
                          <a:sym typeface="Arial"/>
                        </a:rPr>
                        <a:t>Wages</a:t>
                      </a:r>
                      <a:endParaRPr lang="en-US" sz="1600" dirty="0">
                        <a:solidFill>
                          <a:srgbClr val="000066"/>
                        </a:solidFill>
                      </a:endParaRPr>
                    </a:p>
                  </a:txBody>
                  <a:tcPr/>
                </a:tc>
                <a:tc>
                  <a:txBody>
                    <a:bodyPr/>
                    <a:lstStyle/>
                    <a:p>
                      <a:pPr lvl="0">
                        <a:spcBef>
                          <a:spcPct val="100000"/>
                        </a:spcBef>
                        <a:buClrTx/>
                      </a:pPr>
                      <a:r>
                        <a:rPr lang="en-US" sz="1600" dirty="0">
                          <a:solidFill>
                            <a:srgbClr val="000066"/>
                          </a:solidFill>
                          <a:sym typeface="Arial"/>
                        </a:rPr>
                        <a:t> Social losses </a:t>
                      </a:r>
                    </a:p>
                    <a:p>
                      <a:pPr marL="457200" lvl="1" indent="-342900">
                        <a:spcBef>
                          <a:spcPct val="50000"/>
                        </a:spcBef>
                        <a:buClrTx/>
                        <a:buSzPct val="100000"/>
                        <a:buFont typeface="Arial"/>
                        <a:buChar char="•"/>
                      </a:pPr>
                      <a:r>
                        <a:rPr lang="en-US" sz="1600" dirty="0">
                          <a:solidFill>
                            <a:srgbClr val="000066"/>
                          </a:solidFill>
                          <a:sym typeface="Arial"/>
                        </a:rPr>
                        <a:t>Displaced households </a:t>
                      </a:r>
                    </a:p>
                    <a:p>
                      <a:pPr marL="457200" lvl="1" indent="-342900">
                        <a:spcBef>
                          <a:spcPct val="50000"/>
                        </a:spcBef>
                        <a:buClrTx/>
                        <a:buSzPct val="100000"/>
                        <a:buFont typeface="Arial"/>
                        <a:buChar char="•"/>
                      </a:pPr>
                      <a:r>
                        <a:rPr lang="en-US" sz="1600" dirty="0">
                          <a:solidFill>
                            <a:srgbClr val="000066"/>
                          </a:solidFill>
                          <a:sym typeface="Arial"/>
                        </a:rPr>
                        <a:t>Short-term shelter requirements </a:t>
                      </a:r>
                    </a:p>
                    <a:p>
                      <a:pPr lvl="0">
                        <a:spcBef>
                          <a:spcPct val="100000"/>
                        </a:spcBef>
                        <a:buClrTx/>
                      </a:pPr>
                      <a:r>
                        <a:rPr lang="en-US" sz="1600" dirty="0">
                          <a:solidFill>
                            <a:srgbClr val="000066"/>
                          </a:solidFill>
                          <a:sym typeface="Arial"/>
                        </a:rPr>
                        <a:t>Debris (tons) </a:t>
                      </a:r>
                    </a:p>
                    <a:p>
                      <a:pPr marL="457200" lvl="1" indent="-342900">
                        <a:spcBef>
                          <a:spcPct val="50000"/>
                        </a:spcBef>
                        <a:buClrTx/>
                        <a:buSzPct val="100000"/>
                        <a:buFont typeface="Arial"/>
                        <a:buChar char="•"/>
                      </a:pPr>
                      <a:r>
                        <a:rPr lang="en-US" sz="1600" dirty="0">
                          <a:solidFill>
                            <a:srgbClr val="000066"/>
                          </a:solidFill>
                          <a:sym typeface="Arial"/>
                        </a:rPr>
                        <a:t>Building debris </a:t>
                      </a:r>
                    </a:p>
                    <a:p>
                      <a:pPr marL="457200" lvl="1" indent="-342900">
                        <a:spcBef>
                          <a:spcPct val="50000"/>
                        </a:spcBef>
                        <a:buClrTx/>
                        <a:buSzPct val="100000"/>
                        <a:buFont typeface="Arial"/>
                        <a:buChar char="•"/>
                      </a:pPr>
                      <a:r>
                        <a:rPr lang="en-US" sz="1600" dirty="0">
                          <a:solidFill>
                            <a:srgbClr val="000066"/>
                          </a:solidFill>
                          <a:sym typeface="Arial"/>
                        </a:rPr>
                        <a:t>Tree debris </a:t>
                      </a:r>
                    </a:p>
                    <a:p>
                      <a:pPr lvl="0">
                        <a:spcBef>
                          <a:spcPct val="100000"/>
                        </a:spcBef>
                        <a:buClrTx/>
                      </a:pPr>
                      <a:r>
                        <a:rPr lang="en-US" sz="1600" dirty="0">
                          <a:solidFill>
                            <a:srgbClr val="000066"/>
                          </a:solidFill>
                          <a:sym typeface="Arial"/>
                        </a:rPr>
                        <a:t>Summary reports </a:t>
                      </a:r>
                    </a:p>
                    <a:p>
                      <a:pPr marL="457200" lvl="1" indent="-342900">
                        <a:spcBef>
                          <a:spcPct val="50000"/>
                        </a:spcBef>
                        <a:buClrTx/>
                        <a:buSzPct val="100000"/>
                        <a:buFont typeface="Arial"/>
                        <a:buChar char="•"/>
                      </a:pPr>
                      <a:r>
                        <a:rPr lang="en-US" sz="1600" dirty="0">
                          <a:solidFill>
                            <a:srgbClr val="000066"/>
                          </a:solidFill>
                          <a:sym typeface="Arial"/>
                        </a:rPr>
                        <a:t>Inventory </a:t>
                      </a:r>
                    </a:p>
                    <a:p>
                      <a:pPr marL="457200" lvl="1" indent="-342900">
                        <a:spcBef>
                          <a:spcPct val="50000"/>
                        </a:spcBef>
                        <a:buClrTx/>
                        <a:buSzPct val="100000"/>
                        <a:buFont typeface="Arial"/>
                        <a:buChar char="•"/>
                      </a:pPr>
                      <a:r>
                        <a:rPr lang="en-US" sz="1600" dirty="0">
                          <a:solidFill>
                            <a:srgbClr val="000066"/>
                          </a:solidFill>
                          <a:sym typeface="Arial"/>
                        </a:rPr>
                        <a:t>Damage </a:t>
                      </a:r>
                    </a:p>
                    <a:p>
                      <a:pPr marL="457200" lvl="1" indent="-342900">
                        <a:spcBef>
                          <a:spcPct val="50000"/>
                        </a:spcBef>
                        <a:buClrTx/>
                        <a:buSzPct val="100000"/>
                        <a:buFont typeface="Arial"/>
                        <a:buChar char="•"/>
                      </a:pPr>
                      <a:r>
                        <a:rPr lang="en-US" sz="1600" dirty="0">
                          <a:solidFill>
                            <a:srgbClr val="000066"/>
                          </a:solidFill>
                          <a:sym typeface="Arial"/>
                        </a:rPr>
                        <a:t>Loss</a:t>
                      </a:r>
                      <a:endParaRPr lang="en-US" sz="1600" dirty="0">
                        <a:solidFill>
                          <a:srgbClr val="000066"/>
                        </a:solidFill>
                      </a:endParaRPr>
                    </a:p>
                  </a:txBody>
                  <a:tcPr/>
                </a:tc>
                <a:extLst>
                  <a:ext uri="{0D108BD9-81ED-4DB2-BD59-A6C34878D82A}">
                    <a16:rowId xmlns:a16="http://schemas.microsoft.com/office/drawing/2014/main" val="10001"/>
                  </a:ext>
                </a:extLst>
              </a:tr>
            </a:tbl>
          </a:graphicData>
        </a:graphic>
      </p:graphicFrame>
      <p:sp>
        <p:nvSpPr>
          <p:cNvPr id="6" name="Slide Number Placeholder 5">
            <a:extLst>
              <a:ext uri="{FF2B5EF4-FFF2-40B4-BE49-F238E27FC236}">
                <a16:creationId xmlns:a16="http://schemas.microsoft.com/office/drawing/2014/main" id="{9BA4406E-70C7-4C43-9A27-9FB607912337}"/>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34</a:t>
            </a:fld>
            <a:endParaRPr lang="en-US"/>
          </a:p>
        </p:txBody>
      </p:sp>
    </p:spTree>
    <p:extLst>
      <p:ext uri="{BB962C8B-B14F-4D97-AF65-F5344CB8AC3E}">
        <p14:creationId xmlns:p14="http://schemas.microsoft.com/office/powerpoint/2010/main" val="375447591"/>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3.2: Explore the Inventory</a:t>
            </a:r>
          </a:p>
        </p:txBody>
      </p:sp>
      <p:sp>
        <p:nvSpPr>
          <p:cNvPr id="3" name="Content Placeholder 2">
            <a:extLst>
              <a:ext uri="{FF2B5EF4-FFF2-40B4-BE49-F238E27FC236}">
                <a16:creationId xmlns:a16="http://schemas.microsoft.com/office/drawing/2014/main" id="{48BBD32B-DCBA-49CC-B370-B8751EA63757}"/>
              </a:ext>
            </a:extLst>
          </p:cNvPr>
          <p:cNvSpPr>
            <a:spLocks noGrp="1"/>
          </p:cNvSpPr>
          <p:nvPr>
            <p:ph idx="1"/>
          </p:nvPr>
        </p:nvSpPr>
        <p:spPr/>
        <p:txBody>
          <a:bodyPr/>
          <a:lstStyle/>
          <a:p>
            <a:pPr fontAlgn="auto">
              <a:spcBef>
                <a:spcPct val="100000"/>
              </a:spcBef>
              <a:buSzPct val="99000"/>
              <a:tabLst/>
            </a:pPr>
            <a:r>
              <a:rPr lang="en-US" kern="1200">
                <a:sym typeface="Arial"/>
              </a:rPr>
              <a:t> Goals: </a:t>
            </a:r>
          </a:p>
          <a:p>
            <a:pPr marL="254000" lvl="1" indent="-254000" fontAlgn="auto">
              <a:spcBef>
                <a:spcPct val="100000"/>
              </a:spcBef>
              <a:buSzPct val="99000"/>
              <a:buFont typeface="Arial"/>
              <a:buChar char="•"/>
              <a:tabLst/>
            </a:pPr>
            <a:r>
              <a:rPr lang="en-US" kern="1200">
                <a:ea typeface="+mn-ea"/>
                <a:sym typeface="Arial"/>
              </a:rPr>
              <a:t>Explore Inventory</a:t>
            </a:r>
          </a:p>
          <a:p>
            <a:pPr>
              <a:spcBef>
                <a:spcPct val="100000"/>
              </a:spcBef>
              <a:buSzPct val="99000"/>
            </a:pPr>
            <a:r>
              <a:rPr lang="en-US" kern="1200">
                <a:sym typeface="Arial"/>
              </a:rPr>
              <a:t>Time: 15 minutes</a:t>
            </a:r>
            <a:endParaRPr lang="en-US"/>
          </a:p>
        </p:txBody>
      </p:sp>
      <p:sp>
        <p:nvSpPr>
          <p:cNvPr id="6" name="Slide Number Placeholder 5">
            <a:extLst>
              <a:ext uri="{FF2B5EF4-FFF2-40B4-BE49-F238E27FC236}">
                <a16:creationId xmlns:a16="http://schemas.microsoft.com/office/drawing/2014/main" id="{234F21B6-5470-407F-961B-F36AEBE305F7}"/>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35</a:t>
            </a:fld>
            <a:endParaRPr lang="en-US"/>
          </a:p>
        </p:txBody>
      </p:sp>
    </p:spTree>
    <p:extLst>
      <p:ext uri="{BB962C8B-B14F-4D97-AF65-F5344CB8AC3E}">
        <p14:creationId xmlns:p14="http://schemas.microsoft.com/office/powerpoint/2010/main" val="90627703"/>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3.2 – Explore the Inventory </a:t>
            </a:r>
          </a:p>
        </p:txBody>
      </p:sp>
      <p:sp>
        <p:nvSpPr>
          <p:cNvPr id="3" name="Content Placeholder 2">
            <a:extLst>
              <a:ext uri="{FF2B5EF4-FFF2-40B4-BE49-F238E27FC236}">
                <a16:creationId xmlns:a16="http://schemas.microsoft.com/office/drawing/2014/main" id="{F2DC68D9-9683-43A9-8C6F-8BEDE8625DCB}"/>
              </a:ext>
            </a:extLst>
          </p:cNvPr>
          <p:cNvSpPr>
            <a:spLocks noGrp="1"/>
          </p:cNvSpPr>
          <p:nvPr>
            <p:ph idx="1"/>
          </p:nvPr>
        </p:nvSpPr>
        <p:spPr/>
        <p:txBody>
          <a:bodyPr/>
          <a:lstStyle/>
          <a:p>
            <a:pPr>
              <a:spcBef>
                <a:spcPct val="100000"/>
              </a:spcBef>
              <a:buSzPct val="99000"/>
            </a:pPr>
            <a:r>
              <a:rPr lang="en-US" kern="1200">
                <a:sym typeface="Arial"/>
              </a:rPr>
              <a:t> Task 1: Explore the General Building Stock (GBS) inventory. </a:t>
            </a:r>
            <a:endParaRPr lang="en-US"/>
          </a:p>
        </p:txBody>
      </p:sp>
      <p:sp>
        <p:nvSpPr>
          <p:cNvPr id="6" name="Slide Number Placeholder 5">
            <a:extLst>
              <a:ext uri="{FF2B5EF4-FFF2-40B4-BE49-F238E27FC236}">
                <a16:creationId xmlns:a16="http://schemas.microsoft.com/office/drawing/2014/main" id="{7035FBDD-BE18-4BE4-AA51-575E5FA3A6AE}"/>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36</a:t>
            </a:fld>
            <a:endParaRPr lang="en-US"/>
          </a:p>
        </p:txBody>
      </p:sp>
    </p:spTree>
    <p:extLst>
      <p:ext uri="{BB962C8B-B14F-4D97-AF65-F5344CB8AC3E}">
        <p14:creationId xmlns:p14="http://schemas.microsoft.com/office/powerpoint/2010/main" val="556328303"/>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3: Review</a:t>
            </a:r>
          </a:p>
        </p:txBody>
      </p:sp>
      <p:sp>
        <p:nvSpPr>
          <p:cNvPr id="3" name="Content Placeholder 2">
            <a:extLst>
              <a:ext uri="{FF2B5EF4-FFF2-40B4-BE49-F238E27FC236}">
                <a16:creationId xmlns:a16="http://schemas.microsoft.com/office/drawing/2014/main" id="{C188F232-5EED-446D-B6B6-93767039E416}"/>
              </a:ext>
            </a:extLst>
          </p:cNvPr>
          <p:cNvSpPr>
            <a:spLocks noGrp="1"/>
          </p:cNvSpPr>
          <p:nvPr>
            <p:ph idx="1"/>
          </p:nvPr>
        </p:nvSpPr>
        <p:spPr/>
        <p:txBody>
          <a:bodyPr>
            <a:normAutofit lnSpcReduction="10000"/>
          </a:bodyPr>
          <a:lstStyle/>
          <a:p>
            <a:pPr marL="254000" lvl="1" indent="-254000" fontAlgn="auto">
              <a:spcBef>
                <a:spcPct val="100000"/>
              </a:spcBef>
              <a:spcAft>
                <a:spcPts val="0"/>
              </a:spcAft>
              <a:buSzPct val="99000"/>
              <a:buFont typeface="Arial"/>
              <a:buAutoNum type="arabicPeriod"/>
              <a:tabLst/>
            </a:pPr>
            <a:r>
              <a:rPr lang="en-US" kern="1200" dirty="0">
                <a:ea typeface="+mn-ea"/>
                <a:sym typeface="Arial"/>
              </a:rPr>
              <a:t> What are the key components for hurricane development?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areas of the US mainland have the highest risk to major hurricanes?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List four scenario types that a user can select to run the hurricane model.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Which two databases are unique to the hurricane model? </a:t>
            </a:r>
            <a:endParaRPr lang="en-US" dirty="0"/>
          </a:p>
        </p:txBody>
      </p:sp>
      <p:sp>
        <p:nvSpPr>
          <p:cNvPr id="6" name="Slide Number Placeholder 5">
            <a:extLst>
              <a:ext uri="{FF2B5EF4-FFF2-40B4-BE49-F238E27FC236}">
                <a16:creationId xmlns:a16="http://schemas.microsoft.com/office/drawing/2014/main" id="{68AACA17-A46E-41A7-9CC5-CDF342A3C2CC}"/>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37</a:t>
            </a:fld>
            <a:endParaRPr lang="en-US"/>
          </a:p>
        </p:txBody>
      </p:sp>
    </p:spTree>
    <p:extLst>
      <p:ext uri="{BB962C8B-B14F-4D97-AF65-F5344CB8AC3E}">
        <p14:creationId xmlns:p14="http://schemas.microsoft.com/office/powerpoint/2010/main" val="2152416980"/>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Questions?</a:t>
            </a:r>
          </a:p>
        </p:txBody>
      </p:sp>
      <p:sp>
        <p:nvSpPr>
          <p:cNvPr id="3" name="Content Placeholder 2">
            <a:extLst>
              <a:ext uri="{FF2B5EF4-FFF2-40B4-BE49-F238E27FC236}">
                <a16:creationId xmlns:a16="http://schemas.microsoft.com/office/drawing/2014/main" id="{C6B5A376-ACF1-47F3-A874-D54C5D28CA95}"/>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BE32B546-AD62-4FEF-98A9-7934DDBB9CD9}"/>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38</a:t>
            </a:fld>
            <a:endParaRPr lang="en-US"/>
          </a:p>
        </p:txBody>
      </p:sp>
    </p:spTree>
    <p:extLst>
      <p:ext uri="{BB962C8B-B14F-4D97-AF65-F5344CB8AC3E}">
        <p14:creationId xmlns:p14="http://schemas.microsoft.com/office/powerpoint/2010/main" val="91163871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Tropical System Basics</a:t>
            </a:r>
          </a:p>
        </p:txBody>
      </p:sp>
      <p:graphicFrame>
        <p:nvGraphicFramePr>
          <p:cNvPr id="6" name="Table 5"/>
          <p:cNvGraphicFramePr>
            <a:graphicFrameLocks noGrp="1"/>
          </p:cNvGraphicFramePr>
          <p:nvPr>
            <p:extLst>
              <p:ext uri="{D42A27DB-BD31-4B8C-83A1-F6EECF244321}">
                <p14:modId xmlns:p14="http://schemas.microsoft.com/office/powerpoint/2010/main" val="2713848028"/>
              </p:ext>
            </p:extLst>
          </p:nvPr>
        </p:nvGraphicFramePr>
        <p:xfrm>
          <a:off x="457199" y="1016000"/>
          <a:ext cx="8229600" cy="4693920"/>
        </p:xfrm>
        <a:graphic>
          <a:graphicData uri="http://schemas.openxmlformats.org/drawingml/2006/table">
            <a:tbl>
              <a:tblPr firstRow="1" bandRow="1">
                <a:tableStyleId>{5940675A-B579-460E-94D1-54222C63F5DA}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31107">
                <a:tc>
                  <a:txBody>
                    <a:bodyPr/>
                    <a:lstStyle/>
                    <a:p>
                      <a:pPr lvl="0" algn="l">
                        <a:spcBef>
                          <a:spcPct val="100000"/>
                        </a:spcBef>
                        <a:buClrTx/>
                      </a:pPr>
                      <a:r>
                        <a:rPr lang="en-US" sz="1600">
                          <a:solidFill>
                            <a:srgbClr val="000066"/>
                          </a:solidFill>
                          <a:latin typeface="Arial"/>
                          <a:ea typeface="+mn-ea"/>
                          <a:cs typeface="Arial"/>
                          <a:sym typeface="Arial"/>
                        </a:rPr>
                        <a:t>Type of Tropical Cyclone</a:t>
                      </a:r>
                    </a:p>
                  </a:txBody>
                  <a:tcPr>
                    <a:solidFill>
                      <a:srgbClr val="C0C0C0"/>
                    </a:solidFill>
                  </a:tcPr>
                </a:tc>
                <a:tc>
                  <a:txBody>
                    <a:bodyPr/>
                    <a:lstStyle/>
                    <a:p>
                      <a:pPr lvl="0" algn="l">
                        <a:spcBef>
                          <a:spcPct val="100000"/>
                        </a:spcBef>
                        <a:buClrTx/>
                      </a:pPr>
                      <a:r>
                        <a:rPr lang="en-US" sz="1600">
                          <a:solidFill>
                            <a:srgbClr val="000066"/>
                          </a:solidFill>
                          <a:latin typeface="Arial"/>
                          <a:ea typeface="+mn-ea"/>
                          <a:cs typeface="Arial"/>
                          <a:sym typeface="Arial"/>
                        </a:rPr>
                        <a:t>Maximum Sustained Winds</a:t>
                      </a:r>
                    </a:p>
                  </a:txBody>
                  <a:tcPr>
                    <a:solidFill>
                      <a:srgbClr val="C0C0C0"/>
                    </a:solidFill>
                  </a:tcPr>
                </a:tc>
                <a:extLst>
                  <a:ext uri="{0D108BD9-81ED-4DB2-BD59-A6C34878D82A}">
                    <a16:rowId xmlns:a16="http://schemas.microsoft.com/office/drawing/2014/main" val="10000"/>
                  </a:ext>
                </a:extLst>
              </a:tr>
              <a:tr h="331107">
                <a:tc>
                  <a:txBody>
                    <a:bodyPr/>
                    <a:lstStyle/>
                    <a:p>
                      <a:pPr lvl="0" algn="l">
                        <a:spcBef>
                          <a:spcPct val="100000"/>
                        </a:spcBef>
                        <a:buClrTx/>
                      </a:pPr>
                      <a:r>
                        <a:rPr lang="en-US" sz="1600">
                          <a:solidFill>
                            <a:srgbClr val="000066"/>
                          </a:solidFill>
                          <a:latin typeface="Arial"/>
                          <a:ea typeface="+mn-ea"/>
                          <a:cs typeface="Arial"/>
                          <a:sym typeface="Arial"/>
                        </a:rPr>
                        <a:t>Tropical Depression</a:t>
                      </a:r>
                      <a:endParaRPr lang="en-US" sz="1600">
                        <a:solidFill>
                          <a:srgbClr val="000066"/>
                        </a:solidFill>
                      </a:endParaRPr>
                    </a:p>
                  </a:txBody>
                  <a:tcPr/>
                </a:tc>
                <a:tc>
                  <a:txBody>
                    <a:bodyPr/>
                    <a:lstStyle/>
                    <a:p>
                      <a:pPr lvl="0" algn="l">
                        <a:spcBef>
                          <a:spcPct val="100000"/>
                        </a:spcBef>
                        <a:buClrTx/>
                      </a:pPr>
                      <a:r>
                        <a:rPr lang="en-US" sz="1600">
                          <a:solidFill>
                            <a:srgbClr val="000066"/>
                          </a:solidFill>
                          <a:latin typeface="Arial"/>
                          <a:ea typeface="+mn-ea"/>
                          <a:cs typeface="Arial"/>
                          <a:sym typeface="Arial"/>
                        </a:rPr>
                        <a:t>38 mph (33 knots) or less</a:t>
                      </a:r>
                      <a:endParaRPr lang="en-US" sz="1600">
                        <a:solidFill>
                          <a:srgbClr val="000066"/>
                        </a:solidFill>
                      </a:endParaRPr>
                    </a:p>
                  </a:txBody>
                  <a:tcPr/>
                </a:tc>
                <a:extLst>
                  <a:ext uri="{0D108BD9-81ED-4DB2-BD59-A6C34878D82A}">
                    <a16:rowId xmlns:a16="http://schemas.microsoft.com/office/drawing/2014/main" val="10001"/>
                  </a:ext>
                </a:extLst>
              </a:tr>
              <a:tr h="331107">
                <a:tc>
                  <a:txBody>
                    <a:bodyPr/>
                    <a:lstStyle/>
                    <a:p>
                      <a:pPr lvl="0" algn="l">
                        <a:spcBef>
                          <a:spcPct val="100000"/>
                        </a:spcBef>
                        <a:buClrTx/>
                      </a:pPr>
                      <a:r>
                        <a:rPr lang="en-US" sz="1600">
                          <a:solidFill>
                            <a:srgbClr val="000066"/>
                          </a:solidFill>
                          <a:latin typeface="Arial"/>
                          <a:ea typeface="+mn-ea"/>
                          <a:cs typeface="Arial"/>
                          <a:sym typeface="Arial"/>
                        </a:rPr>
                        <a:t>Tropical Storm</a:t>
                      </a:r>
                      <a:endParaRPr lang="en-US" sz="1600">
                        <a:solidFill>
                          <a:srgbClr val="000066"/>
                        </a:solidFill>
                      </a:endParaRPr>
                    </a:p>
                  </a:txBody>
                  <a:tcPr/>
                </a:tc>
                <a:tc>
                  <a:txBody>
                    <a:bodyPr/>
                    <a:lstStyle/>
                    <a:p>
                      <a:pPr lvl="0" algn="l">
                        <a:spcBef>
                          <a:spcPct val="100000"/>
                        </a:spcBef>
                        <a:buClrTx/>
                      </a:pPr>
                      <a:r>
                        <a:rPr lang="en-US" sz="1600">
                          <a:solidFill>
                            <a:srgbClr val="000066"/>
                          </a:solidFill>
                          <a:latin typeface="Arial"/>
                          <a:ea typeface="+mn-ea"/>
                          <a:cs typeface="Arial"/>
                          <a:sym typeface="Arial"/>
                        </a:rPr>
                        <a:t>39-73 mph (34-63 knots)</a:t>
                      </a:r>
                      <a:endParaRPr lang="en-US" sz="1600">
                        <a:solidFill>
                          <a:srgbClr val="000066"/>
                        </a:solidFill>
                      </a:endParaRPr>
                    </a:p>
                  </a:txBody>
                  <a:tcPr/>
                </a:tc>
                <a:extLst>
                  <a:ext uri="{0D108BD9-81ED-4DB2-BD59-A6C34878D82A}">
                    <a16:rowId xmlns:a16="http://schemas.microsoft.com/office/drawing/2014/main" val="10002"/>
                  </a:ext>
                </a:extLst>
              </a:tr>
              <a:tr h="331107">
                <a:tc>
                  <a:txBody>
                    <a:bodyPr/>
                    <a:lstStyle/>
                    <a:p>
                      <a:pPr lvl="0" algn="l">
                        <a:spcBef>
                          <a:spcPct val="100000"/>
                        </a:spcBef>
                        <a:buClrTx/>
                      </a:pPr>
                      <a:r>
                        <a:rPr lang="en-US" sz="1600">
                          <a:solidFill>
                            <a:srgbClr val="000066"/>
                          </a:solidFill>
                          <a:latin typeface="Arial"/>
                          <a:ea typeface="+mn-ea"/>
                          <a:cs typeface="Arial"/>
                          <a:sym typeface="Arial"/>
                        </a:rPr>
                        <a:t>Hurricane Category 1</a:t>
                      </a:r>
                      <a:endParaRPr lang="en-US" sz="1600">
                        <a:solidFill>
                          <a:srgbClr val="000066"/>
                        </a:solidFill>
                      </a:endParaRPr>
                    </a:p>
                  </a:txBody>
                  <a:tcPr/>
                </a:tc>
                <a:tc>
                  <a:txBody>
                    <a:bodyPr/>
                    <a:lstStyle/>
                    <a:p>
                      <a:pPr lvl="0" algn="l">
                        <a:spcBef>
                          <a:spcPct val="100000"/>
                        </a:spcBef>
                        <a:buClrTx/>
                      </a:pPr>
                      <a:r>
                        <a:rPr lang="en-US" sz="1600">
                          <a:solidFill>
                            <a:srgbClr val="000066"/>
                          </a:solidFill>
                          <a:latin typeface="Arial"/>
                          <a:ea typeface="+mn-ea"/>
                          <a:cs typeface="Arial"/>
                          <a:sym typeface="Arial"/>
                        </a:rPr>
                        <a:t>74-95 mph (64-82 knots)</a:t>
                      </a:r>
                      <a:endParaRPr lang="en-US" sz="1600">
                        <a:solidFill>
                          <a:srgbClr val="000066"/>
                        </a:solidFill>
                      </a:endParaRPr>
                    </a:p>
                  </a:txBody>
                  <a:tcPr/>
                </a:tc>
                <a:extLst>
                  <a:ext uri="{0D108BD9-81ED-4DB2-BD59-A6C34878D82A}">
                    <a16:rowId xmlns:a16="http://schemas.microsoft.com/office/drawing/2014/main" val="10003"/>
                  </a:ext>
                </a:extLst>
              </a:tr>
              <a:tr h="331107">
                <a:tc>
                  <a:txBody>
                    <a:bodyPr/>
                    <a:lstStyle/>
                    <a:p>
                      <a:pPr lvl="0" algn="l">
                        <a:spcBef>
                          <a:spcPct val="100000"/>
                        </a:spcBef>
                        <a:buClrTx/>
                      </a:pPr>
                      <a:r>
                        <a:rPr lang="en-US" sz="1600">
                          <a:solidFill>
                            <a:srgbClr val="000066"/>
                          </a:solidFill>
                          <a:latin typeface="Arial"/>
                          <a:ea typeface="+mn-ea"/>
                          <a:cs typeface="Arial"/>
                          <a:sym typeface="Arial"/>
                        </a:rPr>
                        <a:t>Hurricane Category 2</a:t>
                      </a:r>
                      <a:endParaRPr lang="en-US" sz="1600">
                        <a:solidFill>
                          <a:srgbClr val="000066"/>
                        </a:solidFill>
                      </a:endParaRPr>
                    </a:p>
                  </a:txBody>
                  <a:tcPr/>
                </a:tc>
                <a:tc>
                  <a:txBody>
                    <a:bodyPr/>
                    <a:lstStyle/>
                    <a:p>
                      <a:pPr lvl="0" algn="l">
                        <a:spcBef>
                          <a:spcPct val="100000"/>
                        </a:spcBef>
                        <a:buClrTx/>
                      </a:pPr>
                      <a:r>
                        <a:rPr lang="en-US" sz="1600">
                          <a:solidFill>
                            <a:srgbClr val="000066"/>
                          </a:solidFill>
                          <a:latin typeface="Arial"/>
                          <a:ea typeface="+mn-ea"/>
                          <a:cs typeface="Arial"/>
                          <a:sym typeface="Arial"/>
                        </a:rPr>
                        <a:t>96-110 mph (83-95 knots)</a:t>
                      </a:r>
                      <a:endParaRPr lang="en-US" sz="1600">
                        <a:solidFill>
                          <a:srgbClr val="000066"/>
                        </a:solidFill>
                      </a:endParaRPr>
                    </a:p>
                  </a:txBody>
                  <a:tcPr/>
                </a:tc>
                <a:extLst>
                  <a:ext uri="{0D108BD9-81ED-4DB2-BD59-A6C34878D82A}">
                    <a16:rowId xmlns:a16="http://schemas.microsoft.com/office/drawing/2014/main" val="10004"/>
                  </a:ext>
                </a:extLst>
              </a:tr>
              <a:tr h="331107">
                <a:tc>
                  <a:txBody>
                    <a:bodyPr/>
                    <a:lstStyle/>
                    <a:p>
                      <a:pPr lvl="0" algn="l">
                        <a:spcBef>
                          <a:spcPct val="100000"/>
                        </a:spcBef>
                        <a:buClrTx/>
                      </a:pPr>
                      <a:r>
                        <a:rPr lang="en-US" sz="1600">
                          <a:solidFill>
                            <a:srgbClr val="000066"/>
                          </a:solidFill>
                          <a:latin typeface="Arial"/>
                          <a:ea typeface="+mn-ea"/>
                          <a:cs typeface="Arial"/>
                          <a:sym typeface="Arial"/>
                        </a:rPr>
                        <a:t>Hurricane Category 3</a:t>
                      </a:r>
                      <a:endParaRPr lang="en-US" sz="1600">
                        <a:solidFill>
                          <a:srgbClr val="000066"/>
                        </a:solidFill>
                      </a:endParaRPr>
                    </a:p>
                  </a:txBody>
                  <a:tcPr/>
                </a:tc>
                <a:tc>
                  <a:txBody>
                    <a:bodyPr/>
                    <a:lstStyle/>
                    <a:p>
                      <a:pPr lvl="0" algn="l">
                        <a:spcBef>
                          <a:spcPct val="100000"/>
                        </a:spcBef>
                        <a:buClrTx/>
                      </a:pPr>
                      <a:r>
                        <a:rPr lang="en-US" sz="1600">
                          <a:solidFill>
                            <a:srgbClr val="000066"/>
                          </a:solidFill>
                          <a:latin typeface="Arial"/>
                          <a:ea typeface="+mn-ea"/>
                          <a:cs typeface="Arial"/>
                          <a:sym typeface="Arial"/>
                        </a:rPr>
                        <a:t>111-129 mph (96-112 knots)</a:t>
                      </a:r>
                      <a:endParaRPr lang="en-US" sz="1600">
                        <a:solidFill>
                          <a:srgbClr val="000066"/>
                        </a:solidFill>
                      </a:endParaRPr>
                    </a:p>
                  </a:txBody>
                  <a:tcPr/>
                </a:tc>
                <a:extLst>
                  <a:ext uri="{0D108BD9-81ED-4DB2-BD59-A6C34878D82A}">
                    <a16:rowId xmlns:a16="http://schemas.microsoft.com/office/drawing/2014/main" val="10005"/>
                  </a:ext>
                </a:extLst>
              </a:tr>
              <a:tr h="331107">
                <a:tc>
                  <a:txBody>
                    <a:bodyPr/>
                    <a:lstStyle/>
                    <a:p>
                      <a:pPr lvl="0" algn="l">
                        <a:spcBef>
                          <a:spcPct val="100000"/>
                        </a:spcBef>
                        <a:buClrTx/>
                      </a:pPr>
                      <a:r>
                        <a:rPr lang="en-US" sz="1600">
                          <a:solidFill>
                            <a:srgbClr val="000066"/>
                          </a:solidFill>
                          <a:latin typeface="Arial"/>
                          <a:ea typeface="+mn-ea"/>
                          <a:cs typeface="Arial"/>
                          <a:sym typeface="Arial"/>
                        </a:rPr>
                        <a:t>Hurricane Category 4</a:t>
                      </a:r>
                      <a:endParaRPr lang="en-US" sz="1600">
                        <a:solidFill>
                          <a:srgbClr val="000066"/>
                        </a:solidFill>
                      </a:endParaRPr>
                    </a:p>
                  </a:txBody>
                  <a:tcPr/>
                </a:tc>
                <a:tc>
                  <a:txBody>
                    <a:bodyPr/>
                    <a:lstStyle/>
                    <a:p>
                      <a:pPr lvl="0" algn="l">
                        <a:spcBef>
                          <a:spcPct val="100000"/>
                        </a:spcBef>
                        <a:buClrTx/>
                      </a:pPr>
                      <a:r>
                        <a:rPr lang="en-US" sz="1600">
                          <a:solidFill>
                            <a:srgbClr val="000066"/>
                          </a:solidFill>
                          <a:latin typeface="Arial"/>
                          <a:ea typeface="+mn-ea"/>
                          <a:cs typeface="Arial"/>
                          <a:sym typeface="Arial"/>
                        </a:rPr>
                        <a:t>130-156 mph (113-136 knots)</a:t>
                      </a:r>
                      <a:endParaRPr lang="en-US" sz="1600">
                        <a:solidFill>
                          <a:srgbClr val="000066"/>
                        </a:solidFill>
                      </a:endParaRPr>
                    </a:p>
                  </a:txBody>
                  <a:tcPr/>
                </a:tc>
                <a:extLst>
                  <a:ext uri="{0D108BD9-81ED-4DB2-BD59-A6C34878D82A}">
                    <a16:rowId xmlns:a16="http://schemas.microsoft.com/office/drawing/2014/main" val="10006"/>
                  </a:ext>
                </a:extLst>
              </a:tr>
              <a:tr h="331107">
                <a:tc>
                  <a:txBody>
                    <a:bodyPr/>
                    <a:lstStyle/>
                    <a:p>
                      <a:pPr lvl="0" algn="l">
                        <a:spcBef>
                          <a:spcPct val="100000"/>
                        </a:spcBef>
                        <a:buClrTx/>
                      </a:pPr>
                      <a:r>
                        <a:rPr lang="en-US" sz="1600">
                          <a:solidFill>
                            <a:srgbClr val="000066"/>
                          </a:solidFill>
                          <a:latin typeface="Arial"/>
                          <a:ea typeface="+mn-ea"/>
                          <a:cs typeface="Arial"/>
                          <a:sym typeface="Arial"/>
                        </a:rPr>
                        <a:t>Hurricane Category 5</a:t>
                      </a:r>
                      <a:endParaRPr lang="en-US" sz="1600">
                        <a:solidFill>
                          <a:srgbClr val="000066"/>
                        </a:solidFill>
                      </a:endParaRPr>
                    </a:p>
                  </a:txBody>
                  <a:tcPr/>
                </a:tc>
                <a:tc>
                  <a:txBody>
                    <a:bodyPr/>
                    <a:lstStyle/>
                    <a:p>
                      <a:pPr lvl="0" algn="l">
                        <a:spcBef>
                          <a:spcPct val="100000"/>
                        </a:spcBef>
                        <a:buClrTx/>
                      </a:pPr>
                      <a:r>
                        <a:rPr lang="en-US" sz="1600" dirty="0">
                          <a:solidFill>
                            <a:srgbClr val="000066"/>
                          </a:solidFill>
                          <a:latin typeface="Arial"/>
                          <a:ea typeface="+mn-ea"/>
                          <a:cs typeface="Arial"/>
                          <a:sym typeface="Arial"/>
                        </a:rPr>
                        <a:t>157 mph (137) knots or greater</a:t>
                      </a:r>
                      <a:endParaRPr lang="en-US" sz="1600" dirty="0">
                        <a:solidFill>
                          <a:srgbClr val="000066"/>
                        </a:solidFill>
                      </a:endParaRPr>
                    </a:p>
                  </a:txBody>
                  <a:tcPr/>
                </a:tc>
                <a:extLst>
                  <a:ext uri="{0D108BD9-81ED-4DB2-BD59-A6C34878D82A}">
                    <a16:rowId xmlns:a16="http://schemas.microsoft.com/office/drawing/2014/main" val="10007"/>
                  </a:ext>
                </a:extLst>
              </a:tr>
              <a:tr h="331107">
                <a:tc>
                  <a:txBody>
                    <a:bodyPr/>
                    <a:lstStyle/>
                    <a:p>
                      <a:pPr lvl="0" algn="l">
                        <a:spcBef>
                          <a:spcPct val="100000"/>
                        </a:spcBef>
                        <a:buClrTx/>
                      </a:pPr>
                      <a:r>
                        <a:rPr lang="en-US" sz="1600">
                          <a:solidFill>
                            <a:srgbClr val="000066"/>
                          </a:solidFill>
                          <a:latin typeface="Arial"/>
                          <a:ea typeface="+mn-ea"/>
                          <a:cs typeface="Arial"/>
                          <a:sym typeface="Arial"/>
                        </a:rPr>
                        <a:t>Tropical Cyclone Category 1 </a:t>
                      </a:r>
                      <a:endParaRPr lang="en-US" sz="1600">
                        <a:solidFill>
                          <a:srgbClr val="000066"/>
                        </a:solidFill>
                      </a:endParaRPr>
                    </a:p>
                  </a:txBody>
                  <a:tcPr/>
                </a:tc>
                <a:tc>
                  <a:txBody>
                    <a:bodyPr/>
                    <a:lstStyle/>
                    <a:p>
                      <a:pPr lvl="0" algn="l">
                        <a:spcBef>
                          <a:spcPct val="100000"/>
                        </a:spcBef>
                        <a:buClrTx/>
                      </a:pPr>
                      <a:r>
                        <a:rPr lang="en-US" sz="1600">
                          <a:solidFill>
                            <a:srgbClr val="000066"/>
                          </a:solidFill>
                          <a:latin typeface="Arial"/>
                          <a:ea typeface="+mn-ea"/>
                          <a:cs typeface="Arial"/>
                          <a:sym typeface="Arial"/>
                        </a:rPr>
                        <a:t>77 mph (67 knots) or less </a:t>
                      </a:r>
                      <a:endParaRPr lang="en-US" sz="1600">
                        <a:solidFill>
                          <a:srgbClr val="000066"/>
                        </a:solidFill>
                      </a:endParaRPr>
                    </a:p>
                  </a:txBody>
                  <a:tcPr/>
                </a:tc>
                <a:extLst>
                  <a:ext uri="{0D108BD9-81ED-4DB2-BD59-A6C34878D82A}">
                    <a16:rowId xmlns:a16="http://schemas.microsoft.com/office/drawing/2014/main" val="10008"/>
                  </a:ext>
                </a:extLst>
              </a:tr>
              <a:tr h="331107">
                <a:tc>
                  <a:txBody>
                    <a:bodyPr/>
                    <a:lstStyle/>
                    <a:p>
                      <a:pPr lvl="0" algn="l">
                        <a:spcBef>
                          <a:spcPct val="100000"/>
                        </a:spcBef>
                        <a:buClrTx/>
                      </a:pPr>
                      <a:r>
                        <a:rPr lang="en-US" sz="1600">
                          <a:solidFill>
                            <a:srgbClr val="000066"/>
                          </a:solidFill>
                          <a:latin typeface="Arial"/>
                          <a:ea typeface="+mn-ea"/>
                          <a:cs typeface="Arial"/>
                          <a:sym typeface="Arial"/>
                        </a:rPr>
                        <a:t>Tropical Cyclone Category 2</a:t>
                      </a:r>
                      <a:endParaRPr lang="en-US" sz="1600">
                        <a:solidFill>
                          <a:srgbClr val="000066"/>
                        </a:solidFill>
                      </a:endParaRPr>
                    </a:p>
                  </a:txBody>
                  <a:tcPr/>
                </a:tc>
                <a:tc>
                  <a:txBody>
                    <a:bodyPr/>
                    <a:lstStyle/>
                    <a:p>
                      <a:pPr lvl="0" algn="l">
                        <a:spcBef>
                          <a:spcPct val="100000"/>
                        </a:spcBef>
                        <a:buClrTx/>
                      </a:pPr>
                      <a:r>
                        <a:rPr lang="en-US" sz="1600">
                          <a:solidFill>
                            <a:srgbClr val="000066"/>
                          </a:solidFill>
                          <a:latin typeface="Arial"/>
                          <a:ea typeface="+mn-ea"/>
                          <a:cs typeface="Arial"/>
                          <a:sym typeface="Arial"/>
                        </a:rPr>
                        <a:t>78-102 mph (68-89 knots)</a:t>
                      </a:r>
                      <a:endParaRPr lang="en-US" sz="1600">
                        <a:solidFill>
                          <a:srgbClr val="000066"/>
                        </a:solidFill>
                      </a:endParaRPr>
                    </a:p>
                  </a:txBody>
                  <a:tcPr/>
                </a:tc>
                <a:extLst>
                  <a:ext uri="{0D108BD9-81ED-4DB2-BD59-A6C34878D82A}">
                    <a16:rowId xmlns:a16="http://schemas.microsoft.com/office/drawing/2014/main" val="10009"/>
                  </a:ext>
                </a:extLst>
              </a:tr>
              <a:tr h="331107">
                <a:tc>
                  <a:txBody>
                    <a:bodyPr/>
                    <a:lstStyle/>
                    <a:p>
                      <a:pPr lvl="0" algn="l">
                        <a:spcBef>
                          <a:spcPct val="100000"/>
                        </a:spcBef>
                        <a:buClrTx/>
                      </a:pPr>
                      <a:r>
                        <a:rPr lang="en-US" sz="1600">
                          <a:solidFill>
                            <a:srgbClr val="000066"/>
                          </a:solidFill>
                          <a:latin typeface="Arial"/>
                          <a:ea typeface="+mn-ea"/>
                          <a:cs typeface="Arial"/>
                          <a:sym typeface="Arial"/>
                        </a:rPr>
                        <a:t>Tropical Cyclone Category 3</a:t>
                      </a:r>
                      <a:endParaRPr lang="en-US" sz="1600">
                        <a:solidFill>
                          <a:srgbClr val="000066"/>
                        </a:solidFill>
                      </a:endParaRPr>
                    </a:p>
                  </a:txBody>
                  <a:tcPr/>
                </a:tc>
                <a:tc>
                  <a:txBody>
                    <a:bodyPr/>
                    <a:lstStyle/>
                    <a:p>
                      <a:pPr lvl="0" algn="l">
                        <a:spcBef>
                          <a:spcPct val="100000"/>
                        </a:spcBef>
                        <a:buClrTx/>
                      </a:pPr>
                      <a:r>
                        <a:rPr lang="en-US" sz="1600">
                          <a:solidFill>
                            <a:srgbClr val="000066"/>
                          </a:solidFill>
                          <a:latin typeface="Arial"/>
                          <a:ea typeface="+mn-ea"/>
                          <a:cs typeface="Arial"/>
                          <a:sym typeface="Arial"/>
                        </a:rPr>
                        <a:t>103-139 mph (90-121 knots)</a:t>
                      </a:r>
                      <a:endParaRPr lang="en-US" sz="1600">
                        <a:solidFill>
                          <a:srgbClr val="000066"/>
                        </a:solidFill>
                      </a:endParaRPr>
                    </a:p>
                  </a:txBody>
                  <a:tcPr/>
                </a:tc>
                <a:extLst>
                  <a:ext uri="{0D108BD9-81ED-4DB2-BD59-A6C34878D82A}">
                    <a16:rowId xmlns:a16="http://schemas.microsoft.com/office/drawing/2014/main" val="10010"/>
                  </a:ext>
                </a:extLst>
              </a:tr>
              <a:tr h="331107">
                <a:tc>
                  <a:txBody>
                    <a:bodyPr/>
                    <a:lstStyle/>
                    <a:p>
                      <a:pPr lvl="0" algn="l">
                        <a:spcBef>
                          <a:spcPct val="100000"/>
                        </a:spcBef>
                        <a:buClrTx/>
                      </a:pPr>
                      <a:r>
                        <a:rPr lang="en-US" sz="1600">
                          <a:solidFill>
                            <a:srgbClr val="000066"/>
                          </a:solidFill>
                          <a:latin typeface="Arial"/>
                          <a:ea typeface="+mn-ea"/>
                          <a:cs typeface="Arial"/>
                          <a:sym typeface="Arial"/>
                        </a:rPr>
                        <a:t>Tropical Cyclone Category 4</a:t>
                      </a:r>
                      <a:endParaRPr lang="en-US" sz="1600">
                        <a:solidFill>
                          <a:srgbClr val="000066"/>
                        </a:solidFill>
                      </a:endParaRPr>
                    </a:p>
                  </a:txBody>
                  <a:tcPr/>
                </a:tc>
                <a:tc>
                  <a:txBody>
                    <a:bodyPr/>
                    <a:lstStyle/>
                    <a:p>
                      <a:pPr lvl="0" algn="l">
                        <a:spcBef>
                          <a:spcPct val="100000"/>
                        </a:spcBef>
                        <a:buClrTx/>
                      </a:pPr>
                      <a:r>
                        <a:rPr lang="en-US" sz="1600">
                          <a:solidFill>
                            <a:srgbClr val="000066"/>
                          </a:solidFill>
                          <a:latin typeface="Arial"/>
                          <a:ea typeface="+mn-ea"/>
                          <a:cs typeface="Arial"/>
                          <a:sym typeface="Arial"/>
                        </a:rPr>
                        <a:t>140-173 mph (122-150 knots)</a:t>
                      </a:r>
                      <a:endParaRPr lang="en-US" sz="1600">
                        <a:solidFill>
                          <a:srgbClr val="000066"/>
                        </a:solidFill>
                      </a:endParaRPr>
                    </a:p>
                  </a:txBody>
                  <a:tcPr/>
                </a:tc>
                <a:extLst>
                  <a:ext uri="{0D108BD9-81ED-4DB2-BD59-A6C34878D82A}">
                    <a16:rowId xmlns:a16="http://schemas.microsoft.com/office/drawing/2014/main" val="10011"/>
                  </a:ext>
                </a:extLst>
              </a:tr>
              <a:tr h="331107">
                <a:tc>
                  <a:txBody>
                    <a:bodyPr/>
                    <a:lstStyle/>
                    <a:p>
                      <a:pPr lvl="0" algn="l">
                        <a:spcBef>
                          <a:spcPct val="100000"/>
                        </a:spcBef>
                        <a:buClrTx/>
                      </a:pPr>
                      <a:r>
                        <a:rPr lang="en-US" sz="1600">
                          <a:solidFill>
                            <a:srgbClr val="000066"/>
                          </a:solidFill>
                          <a:latin typeface="Arial"/>
                          <a:ea typeface="+mn-ea"/>
                          <a:cs typeface="Arial"/>
                          <a:sym typeface="Arial"/>
                        </a:rPr>
                        <a:t>Tropical Cyclone Category 5</a:t>
                      </a:r>
                      <a:endParaRPr lang="en-US" sz="1600">
                        <a:solidFill>
                          <a:srgbClr val="000066"/>
                        </a:solidFill>
                      </a:endParaRPr>
                    </a:p>
                  </a:txBody>
                  <a:tcPr/>
                </a:tc>
                <a:tc>
                  <a:txBody>
                    <a:bodyPr/>
                    <a:lstStyle/>
                    <a:p>
                      <a:pPr lvl="0" algn="l">
                        <a:spcBef>
                          <a:spcPct val="100000"/>
                        </a:spcBef>
                        <a:buClrTx/>
                      </a:pPr>
                      <a:r>
                        <a:rPr lang="en-US" sz="1600">
                          <a:solidFill>
                            <a:srgbClr val="000066"/>
                          </a:solidFill>
                          <a:latin typeface="Arial"/>
                          <a:ea typeface="+mn-ea"/>
                          <a:cs typeface="Arial"/>
                          <a:sym typeface="Arial"/>
                        </a:rPr>
                        <a:t>174 mph (151 knots) or greater</a:t>
                      </a:r>
                      <a:endParaRPr lang="en-US" sz="1600">
                        <a:solidFill>
                          <a:srgbClr val="000066"/>
                        </a:solidFill>
                      </a:endParaRPr>
                    </a:p>
                  </a:txBody>
                  <a:tcPr/>
                </a:tc>
                <a:extLst>
                  <a:ext uri="{0D108BD9-81ED-4DB2-BD59-A6C34878D82A}">
                    <a16:rowId xmlns:a16="http://schemas.microsoft.com/office/drawing/2014/main" val="10012"/>
                  </a:ext>
                </a:extLst>
              </a:tr>
              <a:tr h="331107">
                <a:tc>
                  <a:txBody>
                    <a:bodyPr/>
                    <a:lstStyle/>
                    <a:p>
                      <a:pPr lvl="0" algn="l">
                        <a:spcBef>
                          <a:spcPct val="100000"/>
                        </a:spcBef>
                        <a:buClrTx/>
                      </a:pPr>
                      <a:r>
                        <a:rPr lang="en-US" sz="1600">
                          <a:solidFill>
                            <a:srgbClr val="000066"/>
                          </a:solidFill>
                          <a:latin typeface="Arial"/>
                          <a:ea typeface="+mn-ea"/>
                          <a:cs typeface="Arial"/>
                          <a:sym typeface="Arial"/>
                        </a:rPr>
                        <a:t>Super Typhoon</a:t>
                      </a:r>
                      <a:endParaRPr lang="en-US" sz="1600">
                        <a:solidFill>
                          <a:srgbClr val="000066"/>
                        </a:solidFill>
                      </a:endParaRPr>
                    </a:p>
                  </a:txBody>
                  <a:tcPr/>
                </a:tc>
                <a:tc>
                  <a:txBody>
                    <a:bodyPr/>
                    <a:lstStyle/>
                    <a:p>
                      <a:pPr lvl="0" algn="l">
                        <a:spcBef>
                          <a:spcPct val="100000"/>
                        </a:spcBef>
                        <a:buClrTx/>
                      </a:pPr>
                      <a:r>
                        <a:rPr lang="en-US" sz="1600" dirty="0">
                          <a:solidFill>
                            <a:srgbClr val="000066"/>
                          </a:solidFill>
                          <a:latin typeface="Arial"/>
                          <a:ea typeface="+mn-ea"/>
                          <a:cs typeface="Arial"/>
                          <a:sym typeface="Arial"/>
                        </a:rPr>
                        <a:t>150 mph (130 knots) or greater</a:t>
                      </a:r>
                      <a:endParaRPr lang="en-US" sz="1600" dirty="0">
                        <a:solidFill>
                          <a:srgbClr val="000066"/>
                        </a:solidFill>
                      </a:endParaRPr>
                    </a:p>
                  </a:txBody>
                  <a:tcPr/>
                </a:tc>
                <a:extLst>
                  <a:ext uri="{0D108BD9-81ED-4DB2-BD59-A6C34878D82A}">
                    <a16:rowId xmlns:a16="http://schemas.microsoft.com/office/drawing/2014/main" val="10013"/>
                  </a:ext>
                </a:extLst>
              </a:tr>
            </a:tbl>
          </a:graphicData>
        </a:graphic>
      </p:graphicFrame>
      <p:sp>
        <p:nvSpPr>
          <p:cNvPr id="7" name="Slide Number Placeholder 6">
            <a:extLst>
              <a:ext uri="{FF2B5EF4-FFF2-40B4-BE49-F238E27FC236}">
                <a16:creationId xmlns:a16="http://schemas.microsoft.com/office/drawing/2014/main" id="{3F09C59E-DEF3-47B6-A153-76E11362F098}"/>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4</a:t>
            </a:fld>
            <a:endParaRPr lang="en-US"/>
          </a:p>
        </p:txBody>
      </p:sp>
    </p:spTree>
    <p:extLst>
      <p:ext uri="{BB962C8B-B14F-4D97-AF65-F5344CB8AC3E}">
        <p14:creationId xmlns:p14="http://schemas.microsoft.com/office/powerpoint/2010/main" val="100263983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Intensity</a:t>
            </a:r>
          </a:p>
        </p:txBody>
      </p:sp>
      <p:sp>
        <p:nvSpPr>
          <p:cNvPr id="3" name="Content Placeholder 2">
            <a:extLst>
              <a:ext uri="{FF2B5EF4-FFF2-40B4-BE49-F238E27FC236}">
                <a16:creationId xmlns:a16="http://schemas.microsoft.com/office/drawing/2014/main" id="{C96012BC-C68C-4CC5-A059-18E318216D53}"/>
              </a:ext>
            </a:extLst>
          </p:cNvPr>
          <p:cNvSpPr>
            <a:spLocks noGrp="1"/>
          </p:cNvSpPr>
          <p:nvPr>
            <p:ph idx="1"/>
          </p:nvPr>
        </p:nvSpPr>
        <p:spPr>
          <a:xfrm>
            <a:off x="457200" y="1068388"/>
            <a:ext cx="8229600" cy="639763"/>
          </a:xfrm>
        </p:spPr>
        <p:txBody>
          <a:bodyPr>
            <a:normAutofit fontScale="47500" lnSpcReduction="20000"/>
          </a:bodyPr>
          <a:lstStyle/>
          <a:p>
            <a:pPr>
              <a:spcBef>
                <a:spcPct val="100000"/>
              </a:spcBef>
              <a:buSzPct val="99000"/>
            </a:pPr>
            <a:r>
              <a:rPr lang="en-US" kern="1200" dirty="0">
                <a:sym typeface="Arial"/>
              </a:rPr>
              <a:t>Saffir-Simpson Hurricane Wind Scale for the Continental United States</a:t>
            </a:r>
          </a:p>
          <a:p>
            <a:pPr>
              <a:spcBef>
                <a:spcPct val="100000"/>
              </a:spcBef>
              <a:buSzPct val="99000"/>
            </a:pPr>
            <a:r>
              <a:rPr lang="en-US" kern="1200" dirty="0">
                <a:sym typeface="Arial"/>
              </a:rPr>
              <a:t> http://www.weather.govfos/hurricane/resources/TropicalCyclones11.pdf</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139059310"/>
              </p:ext>
            </p:extLst>
          </p:nvPr>
        </p:nvGraphicFramePr>
        <p:xfrm>
          <a:off x="457202" y="1691007"/>
          <a:ext cx="8229598" cy="3703320"/>
        </p:xfrm>
        <a:graphic>
          <a:graphicData uri="http://schemas.openxmlformats.org/drawingml/2006/table">
            <a:tbl>
              <a:tblPr firstRow="1" bandRow="1">
                <a:tableStyleId>{5940675A-B579-460E-94D1-54222C63F5DA}</a:tableStyleId>
              </a:tblPr>
              <a:tblGrid>
                <a:gridCol w="600195">
                  <a:extLst>
                    <a:ext uri="{9D8B030D-6E8A-4147-A177-3AD203B41FA5}">
                      <a16:colId xmlns:a16="http://schemas.microsoft.com/office/drawing/2014/main" val="20000"/>
                    </a:ext>
                  </a:extLst>
                </a:gridCol>
                <a:gridCol w="698835">
                  <a:extLst>
                    <a:ext uri="{9D8B030D-6E8A-4147-A177-3AD203B41FA5}">
                      <a16:colId xmlns:a16="http://schemas.microsoft.com/office/drawing/2014/main" val="20001"/>
                    </a:ext>
                  </a:extLst>
                </a:gridCol>
                <a:gridCol w="5776347">
                  <a:extLst>
                    <a:ext uri="{9D8B030D-6E8A-4147-A177-3AD203B41FA5}">
                      <a16:colId xmlns:a16="http://schemas.microsoft.com/office/drawing/2014/main" val="20002"/>
                    </a:ext>
                  </a:extLst>
                </a:gridCol>
                <a:gridCol w="1154221">
                  <a:extLst>
                    <a:ext uri="{9D8B030D-6E8A-4147-A177-3AD203B41FA5}">
                      <a16:colId xmlns:a16="http://schemas.microsoft.com/office/drawing/2014/main" val="20003"/>
                    </a:ext>
                  </a:extLst>
                </a:gridCol>
              </a:tblGrid>
              <a:tr h="475909">
                <a:tc>
                  <a:txBody>
                    <a:bodyPr/>
                    <a:lstStyle/>
                    <a:p>
                      <a:pPr lvl="0" algn="l">
                        <a:spcBef>
                          <a:spcPct val="100000"/>
                        </a:spcBef>
                        <a:buClrTx/>
                      </a:pPr>
                      <a:r>
                        <a:rPr lang="en-US" sz="900">
                          <a:solidFill>
                            <a:srgbClr val="000066"/>
                          </a:solidFill>
                          <a:latin typeface="Arial"/>
                          <a:ea typeface="+mn-ea"/>
                          <a:cs typeface="Arial"/>
                          <a:sym typeface="Arial"/>
                        </a:rPr>
                        <a:t>Scale Number (Category)</a:t>
                      </a:r>
                    </a:p>
                  </a:txBody>
                  <a:tcPr>
                    <a:solidFill>
                      <a:srgbClr val="C0C0C0"/>
                    </a:solidFill>
                  </a:tcPr>
                </a:tc>
                <a:tc>
                  <a:txBody>
                    <a:bodyPr/>
                    <a:lstStyle/>
                    <a:p>
                      <a:pPr lvl="0" algn="l">
                        <a:spcBef>
                          <a:spcPct val="100000"/>
                        </a:spcBef>
                        <a:buClrTx/>
                      </a:pPr>
                      <a:r>
                        <a:rPr lang="en-US" sz="900">
                          <a:solidFill>
                            <a:srgbClr val="000066"/>
                          </a:solidFill>
                          <a:latin typeface="Arial"/>
                          <a:ea typeface="+mn-ea"/>
                          <a:cs typeface="Arial"/>
                          <a:sym typeface="Arial"/>
                        </a:rPr>
                        <a:t>Sustained Winds (MPH)</a:t>
                      </a:r>
                    </a:p>
                  </a:txBody>
                  <a:tcPr>
                    <a:solidFill>
                      <a:srgbClr val="C0C0C0"/>
                    </a:solidFill>
                  </a:tcPr>
                </a:tc>
                <a:tc>
                  <a:txBody>
                    <a:bodyPr/>
                    <a:lstStyle/>
                    <a:p>
                      <a:pPr lvl="0" algn="l">
                        <a:spcBef>
                          <a:spcPct val="100000"/>
                        </a:spcBef>
                        <a:buClrTx/>
                      </a:pPr>
                      <a:r>
                        <a:rPr lang="en-US" sz="900" dirty="0">
                          <a:solidFill>
                            <a:srgbClr val="000066"/>
                          </a:solidFill>
                          <a:latin typeface="Arial"/>
                          <a:ea typeface="+mn-ea"/>
                          <a:cs typeface="Arial"/>
                          <a:sym typeface="Arial"/>
                        </a:rPr>
                        <a:t>Typical of Damage Due to Hurricane Winds</a:t>
                      </a:r>
                    </a:p>
                  </a:txBody>
                  <a:tcPr>
                    <a:solidFill>
                      <a:srgbClr val="C0C0C0"/>
                    </a:solidFill>
                  </a:tcPr>
                </a:tc>
                <a:tc>
                  <a:txBody>
                    <a:bodyPr/>
                    <a:lstStyle/>
                    <a:p>
                      <a:pPr lvl="0" algn="l">
                        <a:spcBef>
                          <a:spcPct val="100000"/>
                        </a:spcBef>
                        <a:buClrTx/>
                      </a:pPr>
                      <a:r>
                        <a:rPr lang="en-US" sz="900" dirty="0">
                          <a:solidFill>
                            <a:srgbClr val="000066"/>
                          </a:solidFill>
                          <a:latin typeface="Arial"/>
                          <a:ea typeface="+mn-ea"/>
                          <a:cs typeface="Arial"/>
                          <a:sym typeface="Arial"/>
                        </a:rPr>
                        <a:t>Hurricanes</a:t>
                      </a:r>
                    </a:p>
                  </a:txBody>
                  <a:tcPr>
                    <a:solidFill>
                      <a:srgbClr val="C0C0C0"/>
                    </a:solidFill>
                  </a:tcPr>
                </a:tc>
                <a:extLst>
                  <a:ext uri="{0D108BD9-81ED-4DB2-BD59-A6C34878D82A}">
                    <a16:rowId xmlns:a16="http://schemas.microsoft.com/office/drawing/2014/main" val="10000"/>
                  </a:ext>
                </a:extLst>
              </a:tr>
              <a:tr h="400439">
                <a:tc>
                  <a:txBody>
                    <a:bodyPr/>
                    <a:lstStyle/>
                    <a:p>
                      <a:pPr lvl="0" algn="l">
                        <a:spcBef>
                          <a:spcPct val="100000"/>
                        </a:spcBef>
                        <a:buClrTx/>
                      </a:pPr>
                      <a:r>
                        <a:rPr lang="en-US" sz="900">
                          <a:solidFill>
                            <a:srgbClr val="000066"/>
                          </a:solidFill>
                          <a:latin typeface="Arial"/>
                          <a:ea typeface="+mn-ea"/>
                          <a:cs typeface="Arial"/>
                          <a:sym typeface="Arial"/>
                        </a:rPr>
                        <a:t>1</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74-95</a:t>
                      </a:r>
                      <a:endParaRPr lang="en-US" sz="900">
                        <a:solidFill>
                          <a:srgbClr val="000066"/>
                        </a:solidFill>
                      </a:endParaRPr>
                    </a:p>
                  </a:txBody>
                  <a:tcPr/>
                </a:tc>
                <a:tc>
                  <a:txBody>
                    <a:bodyPr/>
                    <a:lstStyle/>
                    <a:p>
                      <a:pPr lvl="0" algn="l">
                        <a:spcBef>
                          <a:spcPct val="100000"/>
                        </a:spcBef>
                        <a:buClrTx/>
                      </a:pPr>
                      <a:r>
                        <a:rPr lang="en-US" sz="900" b="1">
                          <a:solidFill>
                            <a:srgbClr val="000066"/>
                          </a:solidFill>
                          <a:latin typeface="Arial"/>
                          <a:ea typeface="+mn-ea"/>
                          <a:cs typeface="Arial"/>
                          <a:sym typeface="Arial"/>
                        </a:rPr>
                        <a:t>Very dangerous winds will produce some damage:</a:t>
                      </a:r>
                      <a:r>
                        <a:rPr lang="en-US" sz="900">
                          <a:solidFill>
                            <a:srgbClr val="000066"/>
                          </a:solidFill>
                          <a:latin typeface="Arial"/>
                          <a:ea typeface="+mn-ea"/>
                          <a:cs typeface="Arial"/>
                          <a:sym typeface="Arial"/>
                        </a:rPr>
                        <a:t> Well-constructed frame homes could have damage to roof, shingles, vinyl siding and gutters. Large branches of trees will snap and shallowly rooted trees may be toppled. Extensive damage to power lines and poles likely will result in power outages that could last a few to several days.</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Florence (2018), near Wilmington, North Carolina</a:t>
                      </a:r>
                      <a:endParaRPr lang="en-US" sz="900">
                        <a:solidFill>
                          <a:srgbClr val="000066"/>
                        </a:solidFill>
                      </a:endParaRPr>
                    </a:p>
                  </a:txBody>
                  <a:tcPr/>
                </a:tc>
                <a:extLst>
                  <a:ext uri="{0D108BD9-81ED-4DB2-BD59-A6C34878D82A}">
                    <a16:rowId xmlns:a16="http://schemas.microsoft.com/office/drawing/2014/main" val="10001"/>
                  </a:ext>
                </a:extLst>
              </a:tr>
              <a:tr h="400439">
                <a:tc>
                  <a:txBody>
                    <a:bodyPr/>
                    <a:lstStyle/>
                    <a:p>
                      <a:pPr lvl="0" algn="l">
                        <a:spcBef>
                          <a:spcPct val="100000"/>
                        </a:spcBef>
                        <a:buClrTx/>
                      </a:pPr>
                      <a:r>
                        <a:rPr lang="en-US" sz="900">
                          <a:solidFill>
                            <a:srgbClr val="000066"/>
                          </a:solidFill>
                          <a:latin typeface="Arial"/>
                          <a:ea typeface="+mn-ea"/>
                          <a:cs typeface="Arial"/>
                          <a:sym typeface="Arial"/>
                        </a:rPr>
                        <a:t>2</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96-110</a:t>
                      </a:r>
                      <a:endParaRPr lang="en-US" sz="900">
                        <a:solidFill>
                          <a:srgbClr val="000066"/>
                        </a:solidFill>
                      </a:endParaRPr>
                    </a:p>
                  </a:txBody>
                  <a:tcPr/>
                </a:tc>
                <a:tc>
                  <a:txBody>
                    <a:bodyPr/>
                    <a:lstStyle/>
                    <a:p>
                      <a:pPr lvl="0" algn="l">
                        <a:spcBef>
                          <a:spcPct val="100000"/>
                        </a:spcBef>
                        <a:buClrTx/>
                      </a:pPr>
                      <a:r>
                        <a:rPr lang="en-US" sz="900" b="1">
                          <a:solidFill>
                            <a:srgbClr val="000066"/>
                          </a:solidFill>
                          <a:latin typeface="Arial"/>
                          <a:ea typeface="+mn-ea"/>
                          <a:cs typeface="Arial"/>
                          <a:sym typeface="Arial"/>
                        </a:rPr>
                        <a:t>Extremely dangerous winds will cause extensive damage:</a:t>
                      </a:r>
                      <a:r>
                        <a:rPr lang="en-US" sz="900">
                          <a:solidFill>
                            <a:srgbClr val="000066"/>
                          </a:solidFill>
                          <a:latin typeface="Arial"/>
                          <a:ea typeface="+mn-ea"/>
                          <a:cs typeface="Arial"/>
                          <a:sym typeface="Arial"/>
                        </a:rPr>
                        <a:t> Well-constructed frame homes could sustain major roof and siding damage. Many shallowly rooted trees will be snapped or uprooted and block numerous roads. Near-total power loss is expected with outages that could last from several days to weeks.</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Frances (2004) in coastal Port St. Lucie, Florida</a:t>
                      </a:r>
                      <a:endParaRPr lang="en-US" sz="900">
                        <a:solidFill>
                          <a:srgbClr val="000066"/>
                        </a:solidFill>
                      </a:endParaRPr>
                    </a:p>
                  </a:txBody>
                  <a:tcPr/>
                </a:tc>
                <a:extLst>
                  <a:ext uri="{0D108BD9-81ED-4DB2-BD59-A6C34878D82A}">
                    <a16:rowId xmlns:a16="http://schemas.microsoft.com/office/drawing/2014/main" val="10002"/>
                  </a:ext>
                </a:extLst>
              </a:tr>
              <a:tr h="400439">
                <a:tc>
                  <a:txBody>
                    <a:bodyPr/>
                    <a:lstStyle/>
                    <a:p>
                      <a:pPr lvl="0" algn="l">
                        <a:spcBef>
                          <a:spcPct val="100000"/>
                        </a:spcBef>
                        <a:buClrTx/>
                      </a:pPr>
                      <a:r>
                        <a:rPr lang="en-US" sz="900">
                          <a:solidFill>
                            <a:srgbClr val="000066"/>
                          </a:solidFill>
                          <a:latin typeface="Arial"/>
                          <a:ea typeface="+mn-ea"/>
                          <a:cs typeface="Arial"/>
                          <a:sym typeface="Arial"/>
                        </a:rPr>
                        <a:t>3</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111-129</a:t>
                      </a:r>
                      <a:endParaRPr lang="en-US" sz="900">
                        <a:solidFill>
                          <a:srgbClr val="000066"/>
                        </a:solidFill>
                      </a:endParaRPr>
                    </a:p>
                  </a:txBody>
                  <a:tcPr/>
                </a:tc>
                <a:tc>
                  <a:txBody>
                    <a:bodyPr/>
                    <a:lstStyle/>
                    <a:p>
                      <a:pPr lvl="0" algn="l">
                        <a:spcBef>
                          <a:spcPct val="100000"/>
                        </a:spcBef>
                        <a:buClrTx/>
                      </a:pPr>
                      <a:r>
                        <a:rPr lang="en-US" sz="900" b="1">
                          <a:solidFill>
                            <a:srgbClr val="000066"/>
                          </a:solidFill>
                          <a:latin typeface="Arial"/>
                          <a:ea typeface="+mn-ea"/>
                          <a:cs typeface="Arial"/>
                          <a:sym typeface="Arial"/>
                        </a:rPr>
                        <a:t>Devastating damage will occur:</a:t>
                      </a:r>
                      <a:r>
                        <a:rPr lang="en-US" sz="900">
                          <a:solidFill>
                            <a:srgbClr val="000066"/>
                          </a:solidFill>
                          <a:latin typeface="Arial"/>
                          <a:ea typeface="+mn-ea"/>
                          <a:cs typeface="Arial"/>
                          <a:sym typeface="Arial"/>
                        </a:rPr>
                        <a:t> Well-built framed homes may incur major damage or removal of roof decking and gable ends. Many trees will be snapped or uprooted, blocking numerous roads. Electricity and water will be unavailable for several days to weeks after the storm passes.</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Irma (2017) second landfall near Marco Island, Florida</a:t>
                      </a:r>
                      <a:endParaRPr lang="en-US" sz="900">
                        <a:solidFill>
                          <a:srgbClr val="000066"/>
                        </a:solidFill>
                      </a:endParaRPr>
                    </a:p>
                  </a:txBody>
                  <a:tcPr/>
                </a:tc>
                <a:extLst>
                  <a:ext uri="{0D108BD9-81ED-4DB2-BD59-A6C34878D82A}">
                    <a16:rowId xmlns:a16="http://schemas.microsoft.com/office/drawing/2014/main" val="10003"/>
                  </a:ext>
                </a:extLst>
              </a:tr>
              <a:tr h="400439">
                <a:tc>
                  <a:txBody>
                    <a:bodyPr/>
                    <a:lstStyle/>
                    <a:p>
                      <a:pPr lvl="0" algn="l">
                        <a:spcBef>
                          <a:spcPct val="100000"/>
                        </a:spcBef>
                        <a:buClrTx/>
                      </a:pPr>
                      <a:r>
                        <a:rPr lang="en-US" sz="900">
                          <a:solidFill>
                            <a:srgbClr val="000066"/>
                          </a:solidFill>
                          <a:latin typeface="Arial"/>
                          <a:ea typeface="+mn-ea"/>
                          <a:cs typeface="Arial"/>
                          <a:sym typeface="Arial"/>
                        </a:rPr>
                        <a:t>4</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130-156</a:t>
                      </a:r>
                      <a:endParaRPr lang="en-US" sz="900">
                        <a:solidFill>
                          <a:srgbClr val="000066"/>
                        </a:solidFill>
                      </a:endParaRPr>
                    </a:p>
                  </a:txBody>
                  <a:tcPr/>
                </a:tc>
                <a:tc>
                  <a:txBody>
                    <a:bodyPr/>
                    <a:lstStyle/>
                    <a:p>
                      <a:pPr lvl="0" algn="l">
                        <a:spcBef>
                          <a:spcPct val="100000"/>
                        </a:spcBef>
                        <a:buClrTx/>
                      </a:pPr>
                      <a:r>
                        <a:rPr lang="en-US" sz="900" b="1">
                          <a:solidFill>
                            <a:srgbClr val="000066"/>
                          </a:solidFill>
                          <a:latin typeface="Arial"/>
                          <a:ea typeface="+mn-ea"/>
                          <a:cs typeface="Arial"/>
                          <a:sym typeface="Arial"/>
                        </a:rPr>
                        <a:t>Catastrophic damage will occur:</a:t>
                      </a:r>
                      <a:r>
                        <a:rPr lang="en-US" sz="900">
                          <a:solidFill>
                            <a:srgbClr val="000066"/>
                          </a:solidFill>
                          <a:latin typeface="Arial"/>
                          <a:ea typeface="+mn-ea"/>
                          <a:cs typeface="Arial"/>
                          <a:sym typeface="Arial"/>
                        </a:rPr>
                        <a:t> Well-built framed homes can sustain severe damage with loss of most of the roof structure and/or some exterior walls Most trees will be snapped or uprooted and power poles downed. Fallen trees and power poles will isolate residential areas. Power outages will last weeks to possibly months. Most of the area will be uninhabitable for weeks or months.</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Harvey (2017) near Aransas, Texas</a:t>
                      </a:r>
                      <a:endParaRPr lang="en-US" sz="900">
                        <a:solidFill>
                          <a:srgbClr val="000066"/>
                        </a:solidFill>
                      </a:endParaRPr>
                    </a:p>
                  </a:txBody>
                  <a:tcPr/>
                </a:tc>
                <a:extLst>
                  <a:ext uri="{0D108BD9-81ED-4DB2-BD59-A6C34878D82A}">
                    <a16:rowId xmlns:a16="http://schemas.microsoft.com/office/drawing/2014/main" val="10004"/>
                  </a:ext>
                </a:extLst>
              </a:tr>
              <a:tr h="400439">
                <a:tc>
                  <a:txBody>
                    <a:bodyPr/>
                    <a:lstStyle/>
                    <a:p>
                      <a:pPr lvl="0" algn="l">
                        <a:spcBef>
                          <a:spcPct val="100000"/>
                        </a:spcBef>
                        <a:buClrTx/>
                      </a:pPr>
                      <a:r>
                        <a:rPr lang="en-US" sz="900">
                          <a:solidFill>
                            <a:srgbClr val="000066"/>
                          </a:solidFill>
                          <a:latin typeface="Arial"/>
                          <a:ea typeface="+mn-ea"/>
                          <a:cs typeface="Arial"/>
                          <a:sym typeface="Arial"/>
                        </a:rPr>
                        <a:t>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&gt;157</a:t>
                      </a:r>
                      <a:endParaRPr lang="en-US" sz="900">
                        <a:solidFill>
                          <a:srgbClr val="000066"/>
                        </a:solidFill>
                      </a:endParaRPr>
                    </a:p>
                  </a:txBody>
                  <a:tcPr/>
                </a:tc>
                <a:tc>
                  <a:txBody>
                    <a:bodyPr/>
                    <a:lstStyle/>
                    <a:p>
                      <a:pPr lvl="0" algn="l">
                        <a:spcBef>
                          <a:spcPct val="100000"/>
                        </a:spcBef>
                        <a:buClrTx/>
                      </a:pPr>
                      <a:r>
                        <a:rPr lang="en-US" sz="900" b="1">
                          <a:solidFill>
                            <a:srgbClr val="000066"/>
                          </a:solidFill>
                          <a:latin typeface="Arial"/>
                          <a:ea typeface="+mn-ea"/>
                          <a:cs typeface="Arial"/>
                          <a:sym typeface="Arial"/>
                        </a:rPr>
                        <a:t>Catastrophic damage will occur:</a:t>
                      </a:r>
                      <a:r>
                        <a:rPr lang="en-US" sz="900">
                          <a:solidFill>
                            <a:srgbClr val="000066"/>
                          </a:solidFill>
                          <a:latin typeface="Arial"/>
                          <a:ea typeface="+mn-ea"/>
                          <a:cs typeface="Arial"/>
                          <a:sym typeface="Arial"/>
                        </a:rPr>
                        <a:t> A high percentage of framed homes will be destroyed with total roof failure and wall collapse. Fallen trees and power poles will isolate residential areas. Power outages will last for weeks to possibly months. Most of the area will be uninhabitable for weeks or months.</a:t>
                      </a:r>
                      <a:endParaRPr lang="en-US" sz="900">
                        <a:solidFill>
                          <a:srgbClr val="000066"/>
                        </a:solidFill>
                      </a:endParaRPr>
                    </a:p>
                  </a:txBody>
                  <a:tcPr/>
                </a:tc>
                <a:tc>
                  <a:txBody>
                    <a:bodyPr/>
                    <a:lstStyle/>
                    <a:p>
                      <a:pPr lvl="0" algn="l">
                        <a:spcBef>
                          <a:spcPct val="100000"/>
                        </a:spcBef>
                        <a:buClrTx/>
                      </a:pPr>
                      <a:r>
                        <a:rPr lang="en-US" sz="900" dirty="0">
                          <a:solidFill>
                            <a:srgbClr val="000066"/>
                          </a:solidFill>
                          <a:latin typeface="Arial"/>
                          <a:ea typeface="+mn-ea"/>
                          <a:cs typeface="Arial"/>
                          <a:sym typeface="Arial"/>
                        </a:rPr>
                        <a:t>Andrew (1992) in coastal parts of Cutler Ridge, Florida</a:t>
                      </a:r>
                      <a:endParaRPr lang="en-US" sz="900" dirty="0">
                        <a:solidFill>
                          <a:srgbClr val="000066"/>
                        </a:solidFill>
                      </a:endParaRPr>
                    </a:p>
                  </a:txBody>
                  <a:tcPr/>
                </a:tc>
                <a:extLst>
                  <a:ext uri="{0D108BD9-81ED-4DB2-BD59-A6C34878D82A}">
                    <a16:rowId xmlns:a16="http://schemas.microsoft.com/office/drawing/2014/main" val="10005"/>
                  </a:ext>
                </a:extLst>
              </a:tr>
            </a:tbl>
          </a:graphicData>
        </a:graphic>
      </p:graphicFrame>
      <p:sp>
        <p:nvSpPr>
          <p:cNvPr id="8" name="Slide Number Placeholder 7">
            <a:extLst>
              <a:ext uri="{FF2B5EF4-FFF2-40B4-BE49-F238E27FC236}">
                <a16:creationId xmlns:a16="http://schemas.microsoft.com/office/drawing/2014/main" id="{9F597EE8-EB6D-4103-838C-752C65B61ACF}"/>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5</a:t>
            </a:fld>
            <a:endParaRPr lang="en-US"/>
          </a:p>
        </p:txBody>
      </p:sp>
    </p:spTree>
    <p:extLst>
      <p:ext uri="{BB962C8B-B14F-4D97-AF65-F5344CB8AC3E}">
        <p14:creationId xmlns:p14="http://schemas.microsoft.com/office/powerpoint/2010/main" val="105003285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Anatomy</a:t>
            </a:r>
          </a:p>
        </p:txBody>
      </p:sp>
      <p:sp>
        <p:nvSpPr>
          <p:cNvPr id="3" name="Content Placeholder 2">
            <a:extLst>
              <a:ext uri="{FF2B5EF4-FFF2-40B4-BE49-F238E27FC236}">
                <a16:creationId xmlns:a16="http://schemas.microsoft.com/office/drawing/2014/main" id="{69E10C32-ADA7-47F9-9F09-6ED51520CA5E}"/>
              </a:ext>
            </a:extLst>
          </p:cNvPr>
          <p:cNvSpPr>
            <a:spLocks noGrp="1"/>
          </p:cNvSpPr>
          <p:nvPr>
            <p:ph sz="quarter" idx="13"/>
          </p:nvPr>
        </p:nvSpPr>
        <p:spPr/>
        <p:txBody>
          <a:bodyPr>
            <a:normAutofit fontScale="77500" lnSpcReduction="20000"/>
          </a:bodyPr>
          <a:lstStyle/>
          <a:p>
            <a:pPr marL="254000" lvl="1" indent="-254000" fontAlgn="auto">
              <a:spcBef>
                <a:spcPct val="100000"/>
              </a:spcBef>
              <a:buSzPct val="99000"/>
              <a:buFont typeface="Arial"/>
              <a:buAutoNum type="arabicPeriod"/>
              <a:tabLst/>
            </a:pPr>
            <a:r>
              <a:rPr lang="en-US" kern="1200" dirty="0">
                <a:ea typeface="+mn-ea"/>
                <a:sym typeface="Arial"/>
              </a:rPr>
              <a:t>Rain bands or “feeder bands” </a:t>
            </a:r>
          </a:p>
          <a:p>
            <a:pPr marL="254000" lvl="1" indent="-254000" fontAlgn="auto">
              <a:spcBef>
                <a:spcPct val="100000"/>
              </a:spcBef>
              <a:buSzPct val="99000"/>
              <a:buFont typeface="Arial"/>
              <a:buAutoNum type="arabicPeriod"/>
              <a:tabLst/>
            </a:pPr>
            <a:r>
              <a:rPr lang="en-US" kern="1200" dirty="0">
                <a:ea typeface="+mn-ea"/>
                <a:sym typeface="Arial"/>
              </a:rPr>
              <a:t>Eye </a:t>
            </a:r>
          </a:p>
          <a:p>
            <a:pPr marL="254000" lvl="1" indent="-254000" fontAlgn="auto">
              <a:spcBef>
                <a:spcPct val="100000"/>
              </a:spcBef>
              <a:buSzPct val="99000"/>
              <a:buFont typeface="Arial"/>
              <a:buAutoNum type="arabicPeriod"/>
              <a:tabLst/>
            </a:pPr>
            <a:r>
              <a:rPr lang="en-US" kern="1200" dirty="0">
                <a:ea typeface="+mn-ea"/>
                <a:sym typeface="Arial"/>
              </a:rPr>
              <a:t>Eye wall </a:t>
            </a:r>
          </a:p>
          <a:p>
            <a:pPr marL="254000" lvl="1" indent="-254000" fontAlgn="auto">
              <a:spcBef>
                <a:spcPct val="100000"/>
              </a:spcBef>
              <a:buSzPct val="99000"/>
              <a:buFont typeface="Arial"/>
              <a:buAutoNum type="arabicPeriod"/>
              <a:tabLst/>
            </a:pPr>
            <a:r>
              <a:rPr lang="en-US" kern="1200" dirty="0">
                <a:ea typeface="+mn-ea"/>
                <a:sym typeface="Arial"/>
              </a:rPr>
              <a:t>Counterclockwise rotation</a:t>
            </a:r>
            <a:endParaRPr lang="en-US" kern="1200" dirty="0">
              <a:sym typeface="Arial"/>
            </a:endParaRPr>
          </a:p>
          <a:p>
            <a:pPr>
              <a:spcBef>
                <a:spcPct val="100000"/>
              </a:spcBef>
              <a:buSzPct val="99000"/>
            </a:pPr>
            <a:r>
              <a:rPr lang="en-US" kern="1200" dirty="0">
                <a:sym typeface="Arial"/>
              </a:rPr>
              <a:t>Hurricane Harvey. Source: NOAA</a:t>
            </a:r>
          </a:p>
          <a:p>
            <a:pPr>
              <a:spcBef>
                <a:spcPct val="100000"/>
              </a:spcBef>
              <a:buSzPct val="99000"/>
            </a:pPr>
            <a:r>
              <a:rPr lang="en-US" kern="1200" dirty="0">
                <a:sym typeface="Arial"/>
              </a:rPr>
              <a:t> *NOTE: A second outer eye wall may develop, but it can be difficult to differentiate from the inner eye wall. </a:t>
            </a:r>
            <a:endParaRPr lang="en-US" dirty="0"/>
          </a:p>
        </p:txBody>
      </p:sp>
      <p:pic>
        <p:nvPicPr>
          <p:cNvPr id="10" name="Content Placeholder 9" descr="An infrared image of Hurricane Harvey as it makes landfall. The parts of the hurricane are labeled with the outer rain bands marked with a 1, the eye marked with a 2, the eye wall is referenced by an arrow and marked with a 3, and the counterclockwise rotation is indicated by another arrow and marked with a 4.">
            <a:extLst>
              <a:ext uri="{FF2B5EF4-FFF2-40B4-BE49-F238E27FC236}">
                <a16:creationId xmlns:a16="http://schemas.microsoft.com/office/drawing/2014/main" id="{F91BE225-C481-4CA7-82B3-48C75C79D75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266385"/>
            <a:ext cx="4114800" cy="2334755"/>
          </a:xfrm>
          <a:prstGeom prst="rect">
            <a:avLst/>
          </a:prstGeom>
        </p:spPr>
      </p:pic>
      <p:sp>
        <p:nvSpPr>
          <p:cNvPr id="11" name="Slide Number Placeholder 10">
            <a:extLst>
              <a:ext uri="{FF2B5EF4-FFF2-40B4-BE49-F238E27FC236}">
                <a16:creationId xmlns:a16="http://schemas.microsoft.com/office/drawing/2014/main" id="{D7B7BC2A-4384-4C56-BC98-685D3DEE858A}"/>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6</a:t>
            </a:fld>
            <a:endParaRPr lang="en-US"/>
          </a:p>
        </p:txBody>
      </p:sp>
    </p:spTree>
    <p:extLst>
      <p:ext uri="{BB962C8B-B14F-4D97-AF65-F5344CB8AC3E}">
        <p14:creationId xmlns:p14="http://schemas.microsoft.com/office/powerpoint/2010/main" val="330773928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Anatomy: Symmetry</a:t>
            </a:r>
          </a:p>
        </p:txBody>
      </p:sp>
      <p:sp>
        <p:nvSpPr>
          <p:cNvPr id="3" name="Content Placeholder 2">
            <a:extLst>
              <a:ext uri="{FF2B5EF4-FFF2-40B4-BE49-F238E27FC236}">
                <a16:creationId xmlns:a16="http://schemas.microsoft.com/office/drawing/2014/main" id="{41C3BED0-20DA-4F10-8F6B-85713BCABD97}"/>
              </a:ext>
            </a:extLst>
          </p:cNvPr>
          <p:cNvSpPr>
            <a:spLocks noGrp="1"/>
          </p:cNvSpPr>
          <p:nvPr>
            <p:ph sz="quarter" idx="13"/>
          </p:nvPr>
        </p:nvSpPr>
        <p:spPr/>
        <p:txBody>
          <a:bodyPr>
            <a:normAutofit fontScale="70000" lnSpcReduction="20000"/>
          </a:bodyPr>
          <a:lstStyle/>
          <a:p>
            <a:pPr marL="254000" lvl="1" indent="-254000" fontAlgn="auto">
              <a:spcBef>
                <a:spcPct val="100000"/>
              </a:spcBef>
              <a:buSzPct val="99000"/>
              <a:buFont typeface="Arial"/>
              <a:buChar char="•"/>
              <a:tabLst/>
            </a:pPr>
            <a:r>
              <a:rPr lang="en-US" kern="1200" dirty="0">
                <a:ea typeface="+mn-ea"/>
                <a:sym typeface="Arial"/>
              </a:rPr>
              <a:t>Each quadrant is symmetric </a:t>
            </a:r>
          </a:p>
          <a:p>
            <a:pPr marL="254000" lvl="1" indent="-254000" fontAlgn="auto">
              <a:spcBef>
                <a:spcPct val="100000"/>
              </a:spcBef>
              <a:buSzPct val="99000"/>
              <a:buFont typeface="Arial"/>
              <a:buChar char="•"/>
              <a:tabLst/>
            </a:pPr>
            <a:r>
              <a:rPr lang="en-US" kern="1200" dirty="0">
                <a:ea typeface="+mn-ea"/>
                <a:sym typeface="Arial"/>
              </a:rPr>
              <a:t>Strongest winds and highest surge (without coastline effects) occur in the right-front quadrant of hurricane </a:t>
            </a:r>
          </a:p>
          <a:p>
            <a:pPr marL="254000" lvl="1" indent="-254000" fontAlgn="auto">
              <a:spcBef>
                <a:spcPct val="100000"/>
              </a:spcBef>
              <a:buSzPct val="99000"/>
              <a:buFont typeface="Arial"/>
              <a:buChar char="•"/>
              <a:tabLst/>
            </a:pPr>
            <a:r>
              <a:rPr lang="en-US" kern="1200" dirty="0">
                <a:ea typeface="+mn-ea"/>
                <a:sym typeface="Arial"/>
              </a:rPr>
              <a:t>Forward speed of the hurricane + Rotational winds of the hurricane = highest wind speeds</a:t>
            </a:r>
            <a:endParaRPr lang="en-US" kern="1200" dirty="0">
              <a:sym typeface="Arial"/>
            </a:endParaRPr>
          </a:p>
          <a:p>
            <a:pPr>
              <a:spcBef>
                <a:spcPct val="100000"/>
              </a:spcBef>
              <a:buSzPct val="99000"/>
            </a:pPr>
            <a:r>
              <a:rPr lang="en-US" kern="1200" dirty="0">
                <a:sym typeface="Arial"/>
              </a:rPr>
              <a:t>Image: Satellite image of Celia (2010) Cooperative Institute for Meteorological Studies (CIMSS), University of Wisconsin</a:t>
            </a:r>
            <a:endParaRPr lang="en-US" dirty="0"/>
          </a:p>
        </p:txBody>
      </p:sp>
      <p:pic>
        <p:nvPicPr>
          <p:cNvPr id="9" name="Content Placeholder 8" descr="A satellite image of Hurricane Celia divided into quadrants. The quadrants are labeled with the top of the image being the front of the storm, the bottom of the image being the back of the storm, and the left and right sides labeled respectively. The Storm Movement is indicated by an arrow pointing towards the Front of the storm. Four arrows on the image indicate the counter-clockwise rotation of the storm through the four quadrants.">
            <a:extLst>
              <a:ext uri="{FF2B5EF4-FFF2-40B4-BE49-F238E27FC236}">
                <a16:creationId xmlns:a16="http://schemas.microsoft.com/office/drawing/2014/main" id="{FEFF9B45-2383-4471-986E-3394DC09053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05350" y="2028825"/>
            <a:ext cx="3848100" cy="2809875"/>
          </a:xfrm>
          <a:prstGeom prst="rect">
            <a:avLst/>
          </a:prstGeom>
        </p:spPr>
      </p:pic>
      <p:sp>
        <p:nvSpPr>
          <p:cNvPr id="10" name="Slide Number Placeholder 9">
            <a:extLst>
              <a:ext uri="{FF2B5EF4-FFF2-40B4-BE49-F238E27FC236}">
                <a16:creationId xmlns:a16="http://schemas.microsoft.com/office/drawing/2014/main" id="{D0BBD0CE-5E08-4EB6-ABD1-98D05581AAD0}"/>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7</a:t>
            </a:fld>
            <a:endParaRPr lang="en-US"/>
          </a:p>
        </p:txBody>
      </p:sp>
    </p:spTree>
    <p:extLst>
      <p:ext uri="{BB962C8B-B14F-4D97-AF65-F5344CB8AC3E}">
        <p14:creationId xmlns:p14="http://schemas.microsoft.com/office/powerpoint/2010/main" val="128428071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pt-BR"/>
              <a:t>Hurricane Irma, Maria, and Michael</a:t>
            </a:r>
            <a:endParaRPr lang="en-US"/>
          </a:p>
        </p:txBody>
      </p:sp>
      <p:sp>
        <p:nvSpPr>
          <p:cNvPr id="3" name="Content Placeholder 2">
            <a:extLst>
              <a:ext uri="{FF2B5EF4-FFF2-40B4-BE49-F238E27FC236}">
                <a16:creationId xmlns:a16="http://schemas.microsoft.com/office/drawing/2014/main" id="{E91ABA29-D760-4D09-BCEA-C0887D43F553}"/>
              </a:ext>
            </a:extLst>
          </p:cNvPr>
          <p:cNvSpPr>
            <a:spLocks noGrp="1"/>
          </p:cNvSpPr>
          <p:nvPr>
            <p:ph sz="quarter" idx="13"/>
          </p:nvPr>
        </p:nvSpPr>
        <p:spPr/>
        <p:txBody>
          <a:bodyPr>
            <a:normAutofit fontScale="77500" lnSpcReduction="20000"/>
          </a:bodyPr>
          <a:lstStyle/>
          <a:p>
            <a:pPr marL="254000" lvl="1" indent="-254000" fontAlgn="auto">
              <a:spcBef>
                <a:spcPct val="100000"/>
              </a:spcBef>
              <a:buSzPct val="99000"/>
              <a:buFont typeface="Arial"/>
              <a:buChar char="•"/>
              <a:tabLst/>
            </a:pPr>
            <a:r>
              <a:rPr lang="en-US" kern="1200" dirty="0">
                <a:ea typeface="+mn-ea"/>
                <a:sym typeface="Arial"/>
              </a:rPr>
              <a:t>Hurricane Irma, 2017 </a:t>
            </a:r>
          </a:p>
          <a:p>
            <a:pPr marL="635000" lvl="2" indent="-254000" fontAlgn="auto">
              <a:spcBef>
                <a:spcPct val="100000"/>
              </a:spcBef>
              <a:buSzPct val="99000"/>
              <a:buFont typeface="Wingdings"/>
              <a:buChar char="§"/>
              <a:tabLst/>
            </a:pPr>
            <a:r>
              <a:rPr lang="en-US" kern="1200" dirty="0">
                <a:ea typeface="+mn-ea"/>
                <a:sym typeface="Arial"/>
              </a:rPr>
              <a:t>Approaching the coast of Florida</a:t>
            </a:r>
          </a:p>
          <a:p>
            <a:pPr marL="254000" lvl="1" indent="-254000" fontAlgn="auto">
              <a:spcBef>
                <a:spcPct val="100000"/>
              </a:spcBef>
              <a:buSzPct val="99000"/>
              <a:buFont typeface="Arial"/>
              <a:buChar char="•"/>
              <a:tabLst/>
            </a:pPr>
            <a:r>
              <a:rPr lang="en-US" kern="1200" dirty="0">
                <a:ea typeface="+mn-ea"/>
                <a:sym typeface="Arial"/>
              </a:rPr>
              <a:t>Hurricane Maria, 2017 </a:t>
            </a:r>
          </a:p>
          <a:p>
            <a:pPr marL="635000" lvl="2" indent="-254000" fontAlgn="auto">
              <a:spcBef>
                <a:spcPct val="100000"/>
              </a:spcBef>
              <a:buSzPct val="99000"/>
              <a:buFont typeface="Wingdings"/>
              <a:buChar char="§"/>
              <a:tabLst/>
            </a:pPr>
            <a:r>
              <a:rPr lang="en-US" kern="1200" dirty="0">
                <a:ea typeface="+mn-ea"/>
                <a:sym typeface="Arial"/>
              </a:rPr>
              <a:t>At its strongest point, approaching Puerto Rico.</a:t>
            </a:r>
          </a:p>
          <a:p>
            <a:pPr marL="254000" lvl="1" indent="-254000" fontAlgn="auto">
              <a:spcBef>
                <a:spcPct val="100000"/>
              </a:spcBef>
              <a:buSzPct val="99000"/>
              <a:buFont typeface="Arial"/>
              <a:buChar char="•"/>
              <a:tabLst/>
            </a:pPr>
            <a:r>
              <a:rPr lang="en-US" kern="1200" dirty="0">
                <a:ea typeface="+mn-ea"/>
                <a:sym typeface="Arial"/>
              </a:rPr>
              <a:t>Hurricane Michael, 2018</a:t>
            </a:r>
          </a:p>
          <a:p>
            <a:pPr marL="635000" lvl="2" indent="-254000">
              <a:spcBef>
                <a:spcPct val="100000"/>
              </a:spcBef>
              <a:buSzPct val="99000"/>
            </a:pPr>
            <a:r>
              <a:rPr lang="en-US" kern="1200" dirty="0">
                <a:sym typeface="Arial"/>
              </a:rPr>
              <a:t>Making landfall in Florida's Panhandle.</a:t>
            </a:r>
            <a:endParaRPr lang="en-US" dirty="0"/>
          </a:p>
        </p:txBody>
      </p:sp>
      <p:pic>
        <p:nvPicPr>
          <p:cNvPr id="8" name="Content Placeholder 7" descr="Hurricane Irma, Maria, and Michael">
            <a:extLst>
              <a:ext uri="{FF2B5EF4-FFF2-40B4-BE49-F238E27FC236}">
                <a16:creationId xmlns:a16="http://schemas.microsoft.com/office/drawing/2014/main" id="{2ECB983E-D4C6-4484-A604-AAC34C9FEFC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23932" y="1152525"/>
            <a:ext cx="2810936" cy="4562475"/>
          </a:xfrm>
          <a:prstGeom prst="rect">
            <a:avLst/>
          </a:prstGeom>
        </p:spPr>
      </p:pic>
      <p:sp>
        <p:nvSpPr>
          <p:cNvPr id="9" name="Slide Number Placeholder 8">
            <a:extLst>
              <a:ext uri="{FF2B5EF4-FFF2-40B4-BE49-F238E27FC236}">
                <a16:creationId xmlns:a16="http://schemas.microsoft.com/office/drawing/2014/main" id="{CE94485D-EA38-439D-BBF5-D94D91396CFE}"/>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8</a:t>
            </a:fld>
            <a:endParaRPr lang="en-US"/>
          </a:p>
        </p:txBody>
      </p:sp>
    </p:spTree>
    <p:extLst>
      <p:ext uri="{BB962C8B-B14F-4D97-AF65-F5344CB8AC3E}">
        <p14:creationId xmlns:p14="http://schemas.microsoft.com/office/powerpoint/2010/main" val="377654389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Climatology</a:t>
            </a:r>
          </a:p>
        </p:txBody>
      </p:sp>
      <p:sp>
        <p:nvSpPr>
          <p:cNvPr id="3" name="Content Placeholder 2">
            <a:extLst>
              <a:ext uri="{FF2B5EF4-FFF2-40B4-BE49-F238E27FC236}">
                <a16:creationId xmlns:a16="http://schemas.microsoft.com/office/drawing/2014/main" id="{485BF913-2F4F-49E9-B589-02F187BD820C}"/>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dirty="0">
                <a:sym typeface="Arial"/>
              </a:rPr>
              <a:t>Atlantic Hurricane Season:</a:t>
            </a:r>
          </a:p>
          <a:p>
            <a:pPr fontAlgn="auto">
              <a:spcBef>
                <a:spcPct val="100000"/>
              </a:spcBef>
              <a:spcAft>
                <a:spcPts val="0"/>
              </a:spcAft>
              <a:buSzPct val="99000"/>
              <a:tabLst/>
            </a:pPr>
            <a:r>
              <a:rPr lang="en-US" kern="1200" dirty="0">
                <a:sym typeface="Arial"/>
              </a:rPr>
              <a:t>June 1st – November 30th</a:t>
            </a:r>
          </a:p>
          <a:p>
            <a:pPr fontAlgn="auto">
              <a:spcBef>
                <a:spcPct val="100000"/>
              </a:spcBef>
              <a:spcAft>
                <a:spcPts val="0"/>
              </a:spcAft>
              <a:buSzPct val="99000"/>
              <a:tabLst/>
            </a:pPr>
            <a:r>
              <a:rPr lang="en-US" kern="1200" dirty="0">
                <a:sym typeface="Arial"/>
              </a:rPr>
              <a:t>Peak of the hurricane season </a:t>
            </a:r>
          </a:p>
          <a:p>
            <a:pPr marL="254000" lvl="1" indent="-254000" fontAlgn="auto">
              <a:spcBef>
                <a:spcPct val="100000"/>
              </a:spcBef>
              <a:spcAft>
                <a:spcPts val="0"/>
              </a:spcAft>
              <a:buSzPct val="99000"/>
              <a:buFont typeface="Arial"/>
              <a:buChar char="•"/>
              <a:tabLst/>
            </a:pPr>
            <a:r>
              <a:rPr lang="en-US" kern="1200" dirty="0">
                <a:ea typeface="+mn-ea"/>
                <a:sym typeface="Arial"/>
              </a:rPr>
              <a:t>Peak September 10th </a:t>
            </a:r>
          </a:p>
          <a:p>
            <a:pPr marL="254000" lvl="1" indent="-254000" fontAlgn="auto">
              <a:spcBef>
                <a:spcPct val="100000"/>
              </a:spcBef>
              <a:spcAft>
                <a:spcPts val="0"/>
              </a:spcAft>
              <a:buSzPct val="99000"/>
              <a:buFont typeface="Arial"/>
              <a:buChar char="•"/>
              <a:tabLst/>
            </a:pPr>
            <a:r>
              <a:rPr lang="en-US" kern="1200" dirty="0">
                <a:ea typeface="+mn-ea"/>
                <a:sym typeface="Arial"/>
              </a:rPr>
              <a:t>Second peak approx. October 15th </a:t>
            </a:r>
          </a:p>
          <a:p>
            <a:pPr fontAlgn="auto">
              <a:spcBef>
                <a:spcPct val="100000"/>
              </a:spcBef>
              <a:spcAft>
                <a:spcPts val="0"/>
              </a:spcAft>
              <a:buSzPct val="99000"/>
              <a:tabLst/>
            </a:pPr>
            <a:r>
              <a:rPr lang="en-US" kern="1200" dirty="0">
                <a:sym typeface="Arial"/>
              </a:rPr>
              <a:t>Peaks are related to:</a:t>
            </a:r>
          </a:p>
          <a:p>
            <a:pPr marL="254000" lvl="1" indent="-254000" fontAlgn="auto">
              <a:spcBef>
                <a:spcPct val="100000"/>
              </a:spcBef>
              <a:spcAft>
                <a:spcPts val="0"/>
              </a:spcAft>
              <a:buSzPct val="99000"/>
              <a:buFont typeface="Arial"/>
              <a:buChar char="•"/>
              <a:tabLst/>
            </a:pPr>
            <a:r>
              <a:rPr lang="en-US" kern="1200" dirty="0">
                <a:ea typeface="+mn-ea"/>
                <a:sym typeface="Arial"/>
              </a:rPr>
              <a:t>Peak ocean temperatures </a:t>
            </a:r>
          </a:p>
          <a:p>
            <a:pPr marL="254000" lvl="1" indent="-254000" fontAlgn="auto">
              <a:spcBef>
                <a:spcPct val="100000"/>
              </a:spcBef>
              <a:spcAft>
                <a:spcPts val="0"/>
              </a:spcAft>
              <a:buSzPct val="99000"/>
              <a:buFont typeface="Arial"/>
              <a:buChar char="•"/>
              <a:tabLst/>
            </a:pPr>
            <a:r>
              <a:rPr lang="en-US" kern="1200" dirty="0">
                <a:ea typeface="+mn-ea"/>
                <a:sym typeface="Arial"/>
              </a:rPr>
              <a:t>Peak of ideal weather patterns</a:t>
            </a:r>
            <a:endParaRPr lang="en-US" dirty="0"/>
          </a:p>
        </p:txBody>
      </p:sp>
      <p:pic>
        <p:nvPicPr>
          <p:cNvPr id="8" name="Content Placeholder 7" descr="A graph showing the number of storms per hundred years (y axis) plotted over the time of year (x-axis) between May 1st and Dec 30th. The distribution of the graph is mostly normal with the peak of the graph at a value of roughly 100 at September 10 with a secondary peak of 50 at October 20.">
            <a:extLst>
              <a:ext uri="{FF2B5EF4-FFF2-40B4-BE49-F238E27FC236}">
                <a16:creationId xmlns:a16="http://schemas.microsoft.com/office/drawing/2014/main" id="{B0C4AEF0-8606-40E9-A8FA-B0A9A7FCBD2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980545"/>
            <a:ext cx="4114800" cy="2906435"/>
          </a:xfrm>
          <a:prstGeom prst="rect">
            <a:avLst/>
          </a:prstGeom>
        </p:spPr>
      </p:pic>
      <p:sp>
        <p:nvSpPr>
          <p:cNvPr id="9" name="Slide Number Placeholder 8">
            <a:extLst>
              <a:ext uri="{FF2B5EF4-FFF2-40B4-BE49-F238E27FC236}">
                <a16:creationId xmlns:a16="http://schemas.microsoft.com/office/drawing/2014/main" id="{0A409271-5E70-4264-A5D2-17116802AF45}"/>
              </a:ext>
            </a:extLst>
          </p:cNvPr>
          <p:cNvSpPr>
            <a:spLocks noGrp="1"/>
          </p:cNvSpPr>
          <p:nvPr>
            <p:ph type="sldNum" sz="quarter" idx="12"/>
          </p:nvPr>
        </p:nvSpPr>
        <p:spPr/>
        <p:txBody>
          <a:bodyPr/>
          <a:lstStyle/>
          <a:p>
            <a:pPr>
              <a:spcBef>
                <a:spcPts val="100"/>
              </a:spcBef>
              <a:buSzPct val="99000"/>
            </a:pPr>
            <a:fld id="{3DCBB86F-181C-46E0-A638-8A62D20C1DD5}" type="slidenum">
              <a:rPr lang="en-US" smtClean="0"/>
              <a:pPr>
                <a:spcBef>
                  <a:spcPts val="100"/>
                </a:spcBef>
                <a:buSzPct val="99000"/>
              </a:pPr>
              <a:t>9</a:t>
            </a:fld>
            <a:endParaRPr lang="en-US"/>
          </a:p>
        </p:txBody>
      </p:sp>
    </p:spTree>
    <p:extLst>
      <p:ext uri="{BB962C8B-B14F-4D97-AF65-F5344CB8AC3E}">
        <p14:creationId xmlns:p14="http://schemas.microsoft.com/office/powerpoint/2010/main" val="3173509264"/>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3" ma:contentTypeDescription="Create a new document." ma:contentTypeScope="" ma:versionID="47f857fb9e5e284ddb4e42aaee36b7e9">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06df62747b6182848483a39f8e4ae622"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170956D2-24AF-409A-A6D7-C3C02D196C83}"/>
</file>

<file path=customXml/itemProps2.xml><?xml version="1.0" encoding="utf-8"?>
<ds:datastoreItem xmlns:ds="http://schemas.openxmlformats.org/officeDocument/2006/customXml" ds:itemID="{7332CAAB-A9C0-4285-BF6E-2390A395D5DF}"/>
</file>

<file path=customXml/itemProps3.xml><?xml version="1.0" encoding="utf-8"?>
<ds:datastoreItem xmlns:ds="http://schemas.openxmlformats.org/officeDocument/2006/customXml" ds:itemID="{4414B724-5D3A-412E-B348-B8AB71CD4764}"/>
</file>

<file path=customXml/itemProps4.xml><?xml version="1.0" encoding="utf-8"?>
<ds:datastoreItem xmlns:ds="http://schemas.openxmlformats.org/officeDocument/2006/customXml" ds:itemID="{ED8AE0E7-36F4-4151-AF1E-1D797CC9793A}"/>
</file>

<file path=docProps/app.xml><?xml version="1.0" encoding="utf-8"?>
<Properties xmlns="http://schemas.openxmlformats.org/officeDocument/2006/extended-properties" xmlns:vt="http://schemas.openxmlformats.org/officeDocument/2006/docPropsVTypes">
  <Template>EMI_PPT_V7</Template>
  <TotalTime>0</TotalTime>
  <Words>1789</Words>
  <Application>Microsoft Office PowerPoint</Application>
  <PresentationFormat>On-screen Show (4:3)</PresentationFormat>
  <Paragraphs>316</Paragraphs>
  <Slides>38</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Times New Roman</vt:lpstr>
      <vt:lpstr>Wingdings</vt:lpstr>
      <vt:lpstr>EMI_PPT</vt:lpstr>
      <vt:lpstr>Lesson 3: Hurricane Wind Model</vt:lpstr>
      <vt:lpstr>Lesson 3: Goal and Objectives</vt:lpstr>
      <vt:lpstr>Hurricane Basics</vt:lpstr>
      <vt:lpstr>Tropical System Basics</vt:lpstr>
      <vt:lpstr>Hurricane Intensity</vt:lpstr>
      <vt:lpstr>Hurricane Anatomy</vt:lpstr>
      <vt:lpstr>Hurricane Anatomy: Symmetry</vt:lpstr>
      <vt:lpstr>Hurricane Irma, Maria, and Michael</vt:lpstr>
      <vt:lpstr>Hurricane Climatology</vt:lpstr>
      <vt:lpstr>Hurricane Geography</vt:lpstr>
      <vt:lpstr>Hurricane Geography</vt:lpstr>
      <vt:lpstr>Hurricane Damages and Losses</vt:lpstr>
      <vt:lpstr>Additional Hazards</vt:lpstr>
      <vt:lpstr>Additional Hazards</vt:lpstr>
      <vt:lpstr>Discussion 3.1: Hurricane Hazard</vt:lpstr>
      <vt:lpstr>Discussion 3.1: Hurricane Hazard</vt:lpstr>
      <vt:lpstr>Wind Field Model</vt:lpstr>
      <vt:lpstr>Components of Hazus Hurricane Wind Model</vt:lpstr>
      <vt:lpstr>Building Damage and Loss Methodology</vt:lpstr>
      <vt:lpstr>Hurricane Model States</vt:lpstr>
      <vt:lpstr>Components of Hurricane Model</vt:lpstr>
      <vt:lpstr>Hurricane Wind Hazard Model: Track</vt:lpstr>
      <vt:lpstr>Hurricane Wind Hazard Model</vt:lpstr>
      <vt:lpstr>Hurricane Wind Model Scenarios</vt:lpstr>
      <vt:lpstr>Damage and Loss Modeling</vt:lpstr>
      <vt:lpstr>Damage and Loss Modeling </vt:lpstr>
      <vt:lpstr>Fast-Running Damage &amp; Loss Functions</vt:lpstr>
      <vt:lpstr>Mitigation of Buildings</vt:lpstr>
      <vt:lpstr>Hurricane Wind Simulation</vt:lpstr>
      <vt:lpstr>Hurricane Damage Simulation</vt:lpstr>
      <vt:lpstr>Terrain Database</vt:lpstr>
      <vt:lpstr>Tree Database</vt:lpstr>
      <vt:lpstr>Shelter Models</vt:lpstr>
      <vt:lpstr>Hurricane Loss Estimation Outputs</vt:lpstr>
      <vt:lpstr>Activity 3.2: Explore the Inventory</vt:lpstr>
      <vt:lpstr>Activity 3.2 – Explore the Inventory </vt:lpstr>
      <vt:lpstr>Lesson 3: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2020-08-06T12:45:27Z</dcterms:created>
  <dcterms:modified xsi:type="dcterms:W3CDTF">2020-08-07T16:33:48Z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