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12.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ErzeAbmC+C1siKKLxtWsxA==" hashData="jF63h+g1PmOw2MifVoFjn6D98oR1g4fiqepaLXuLElP/jqvzMmie1G1/2y96WD3tfAT5sb5scCrjHT3MfT8EJA=="/>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1836" y="1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DE9D3D0F-B3D0-4146-8B78-B033CB620B92}"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2D21997-EE26-401D-B605-B00618B5BE6A}"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DE9D3D0F-B3D0-4146-8B78-B033CB620B92}" type="datetimeFigureOut">
              <a:rPr lang="en-US" smtClean="0"/>
              <a:t>8/7/2020</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62D21997-EE26-401D-B605-B00618B5BE6A}"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DE9D3D0F-B3D0-4146-8B78-B033CB620B92}" type="datetimeFigureOut">
              <a:rPr lang="en-US" smtClean="0"/>
              <a:t>8/7/2020</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62D21997-EE26-401D-B605-B00618B5BE6A}"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DE9D3D0F-B3D0-4146-8B78-B033CB620B92}" type="datetimeFigureOut">
              <a:rPr lang="en-US" smtClean="0"/>
              <a:t>8/7/2020</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62D21997-EE26-401D-B605-B00618B5BE6A}"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DE9D3D0F-B3D0-4146-8B78-B033CB620B92}"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2D21997-EE26-401D-B605-B00618B5BE6A}"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DE9D3D0F-B3D0-4146-8B78-B033CB620B92}"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2D21997-EE26-401D-B605-B00618B5BE6A}"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DE9D3D0F-B3D0-4146-8B78-B033CB620B92}"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2D21997-EE26-401D-B605-B00618B5BE6A}"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DE9D3D0F-B3D0-4146-8B78-B033CB620B92}"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2D21997-EE26-401D-B605-B00618B5BE6A}"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DE9D3D0F-B3D0-4146-8B78-B033CB620B92}"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2D21997-EE26-401D-B605-B00618B5BE6A}"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DE9D3D0F-B3D0-4146-8B78-B033CB620B92}"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2D21997-EE26-401D-B605-B00618B5BE6A}"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E9D3D0F-B3D0-4146-8B78-B033CB620B92}" type="datetimeFigureOut">
              <a:rPr lang="en-US" smtClean="0"/>
              <a:t>8/7/2020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2D21997-EE26-401D-B605-B00618B5BE6A}"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62D21997-EE26-401D-B605-B00618B5BE6A}"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DE9D3D0F-B3D0-4146-8B78-B033CB620B92}"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2D21997-EE26-401D-B605-B00618B5BE6A}"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E9D3D0F-B3D0-4146-8B78-B033CB620B92}"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2D21997-EE26-401D-B605-B00618B5BE6A}"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E9D3D0F-B3D0-4146-8B78-B033CB620B92}"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2D21997-EE26-401D-B605-B00618B5BE6A}"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E9D3D0F-B3D0-4146-8B78-B033CB620B92}"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2D21997-EE26-401D-B605-B00618B5BE6A}"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E9D3D0F-B3D0-4146-8B78-B033CB620B92}"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2D21997-EE26-401D-B605-B00618B5BE6A}"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E9D3D0F-B3D0-4146-8B78-B033CB620B92}"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2D21997-EE26-401D-B605-B00618B5BE6A}"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E9D3D0F-B3D0-4146-8B78-B033CB620B92}"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2D21997-EE26-401D-B605-B00618B5BE6A}"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DE9D3D0F-B3D0-4146-8B78-B033CB620B92}" type="datetimeFigureOut">
              <a:rPr lang="en-US" smtClean="0"/>
              <a:t>8/7/2020</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62D21997-EE26-401D-B605-B00618B5BE6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hyperlink" Target="https://www.nhc.noaa.gov/data/#hurdat"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4: Deterministic Storm Parameters</a:t>
            </a:r>
          </a:p>
        </p:txBody>
      </p:sp>
      <p:sp>
        <p:nvSpPr>
          <p:cNvPr id="5" name="TextBox 4"/>
          <p:cNvSpPr txBox="1"/>
          <p:nvPr/>
        </p:nvSpPr>
        <p:spPr>
          <a:xfrm>
            <a:off x="457200" y="1841500"/>
            <a:ext cx="7620000" cy="7694414"/>
          </a:xfrm>
          <a:prstGeom prst="rect">
            <a:avLst/>
          </a:prstGeom>
          <a:noFill/>
        </p:spPr>
        <p:txBody>
          <a:bodyPr vert="horz" rtlCol="0">
            <a:spAutoFit/>
          </a:bodyPr>
          <a:lstStyle/>
          <a:p>
            <a:pPr>
              <a:spcBef>
                <a:spcPct val="100000"/>
              </a:spcBef>
              <a:buSzPct val="99000"/>
            </a:pPr>
            <a:r>
              <a:rPr lang="en-US" sz="2800">
                <a:latin typeface="Arial"/>
                <a:cs typeface="Arial"/>
                <a:sym typeface="Arial"/>
              </a:rPr>
              <a:t> </a:t>
            </a:r>
            <a:r>
              <a:rPr lang="en-US" sz="2800">
                <a:effectLst/>
                <a:latin typeface="Arial"/>
                <a:cs typeface="Arial"/>
                <a:sym typeface="Arial"/>
              </a:rPr>
              <a:t> </a:t>
            </a:r>
            <a:endParaRPr lang="en-US" sz="2800">
              <a:latin typeface="Arial"/>
              <a:cs typeface="Arial"/>
              <a:sym typeface="Arial"/>
            </a:endParaRP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endParaRPr lang="en-US"/>
          </a:p>
        </p:txBody>
      </p:sp>
      <p:pic>
        <p:nvPicPr>
          <p:cNvPr id="7" name="Content Placeholder 6" descr="The Hazus logo in blue lettering on a white background. The name Hazus is dominant with the words Earthquake, Wind, Flood, and Tsunami side-by-side underneath.">
            <a:extLst>
              <a:ext uri="{FF2B5EF4-FFF2-40B4-BE49-F238E27FC236}">
                <a16:creationId xmlns:a16="http://schemas.microsoft.com/office/drawing/2014/main" id="{D96817E5-387B-4E4A-8055-AC82B034B43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43428" y="2967884"/>
            <a:ext cx="2857143" cy="847619"/>
          </a:xfrm>
          <a:prstGeom prst="rect">
            <a:avLst/>
          </a:prstGeom>
        </p:spPr>
      </p:pic>
      <p:sp>
        <p:nvSpPr>
          <p:cNvPr id="8" name="Slide Number Placeholder 7">
            <a:extLst>
              <a:ext uri="{FF2B5EF4-FFF2-40B4-BE49-F238E27FC236}">
                <a16:creationId xmlns:a16="http://schemas.microsoft.com/office/drawing/2014/main" id="{BBA7D54E-B6D8-4FB8-AE58-256C11AF3F2B}"/>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1</a:t>
            </a:fld>
            <a:endParaRPr lang="en-US"/>
          </a:p>
        </p:txBody>
      </p:sp>
    </p:spTree>
    <p:extLst>
      <p:ext uri="{BB962C8B-B14F-4D97-AF65-F5344CB8AC3E}">
        <p14:creationId xmlns:p14="http://schemas.microsoft.com/office/powerpoint/2010/main" val="4265584412"/>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4.1: Historic Scenarios</a:t>
            </a:r>
          </a:p>
        </p:txBody>
      </p:sp>
      <p:sp>
        <p:nvSpPr>
          <p:cNvPr id="3" name="Content Placeholder 2">
            <a:extLst>
              <a:ext uri="{FF2B5EF4-FFF2-40B4-BE49-F238E27FC236}">
                <a16:creationId xmlns:a16="http://schemas.microsoft.com/office/drawing/2014/main" id="{5D3BA741-748F-4478-8276-DAF51F994CA4}"/>
              </a:ext>
            </a:extLst>
          </p:cNvPr>
          <p:cNvSpPr>
            <a:spLocks noGrp="1"/>
          </p:cNvSpPr>
          <p:nvPr>
            <p:ph idx="1"/>
          </p:nvPr>
        </p:nvSpPr>
        <p:spPr/>
        <p:txBody>
          <a:bodyPr/>
          <a:lstStyle/>
          <a:p>
            <a:pPr fontAlgn="auto">
              <a:spcBef>
                <a:spcPct val="100000"/>
              </a:spcBef>
              <a:buSzPct val="99000"/>
              <a:tabLst/>
            </a:pPr>
            <a:r>
              <a:rPr lang="en-US" kern="1200">
                <a:sym typeface="Arial"/>
              </a:rPr>
              <a:t> Goal: </a:t>
            </a:r>
          </a:p>
          <a:p>
            <a:pPr marL="254000" lvl="1" indent="-254000" fontAlgn="auto">
              <a:spcBef>
                <a:spcPct val="100000"/>
              </a:spcBef>
              <a:buSzPct val="99000"/>
              <a:buFont typeface="Arial"/>
              <a:buChar char="•"/>
              <a:tabLst/>
            </a:pPr>
            <a:r>
              <a:rPr lang="en-US" kern="1200">
                <a:ea typeface="+mn-ea"/>
                <a:sym typeface="Arial"/>
              </a:rPr>
              <a:t>Create multiple historic storm scenarios </a:t>
            </a:r>
          </a:p>
          <a:p>
            <a:pPr marL="254000" lvl="1" indent="-254000" fontAlgn="auto">
              <a:spcBef>
                <a:spcPct val="100000"/>
              </a:spcBef>
              <a:buSzPct val="99000"/>
              <a:buFont typeface="Arial"/>
              <a:buChar char="•"/>
              <a:tabLst/>
            </a:pPr>
            <a:r>
              <a:rPr lang="en-US" kern="1200">
                <a:ea typeface="+mn-ea"/>
                <a:sym typeface="Arial"/>
              </a:rPr>
              <a:t>Review the results </a:t>
            </a:r>
          </a:p>
          <a:p>
            <a:pPr>
              <a:spcBef>
                <a:spcPct val="100000"/>
              </a:spcBef>
              <a:buSzPct val="99000"/>
            </a:pPr>
            <a:r>
              <a:rPr lang="en-US" kern="1200">
                <a:sym typeface="Arial"/>
              </a:rPr>
              <a:t>Time: 45 minutes</a:t>
            </a:r>
            <a:endParaRPr lang="en-US"/>
          </a:p>
        </p:txBody>
      </p:sp>
      <p:sp>
        <p:nvSpPr>
          <p:cNvPr id="6" name="Slide Number Placeholder 5">
            <a:extLst>
              <a:ext uri="{FF2B5EF4-FFF2-40B4-BE49-F238E27FC236}">
                <a16:creationId xmlns:a16="http://schemas.microsoft.com/office/drawing/2014/main" id="{AFB07002-5398-462A-B5CD-1A3EA1AD73F0}"/>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10</a:t>
            </a:fld>
            <a:endParaRPr lang="en-US"/>
          </a:p>
        </p:txBody>
      </p:sp>
    </p:spTree>
    <p:extLst>
      <p:ext uri="{BB962C8B-B14F-4D97-AF65-F5344CB8AC3E}">
        <p14:creationId xmlns:p14="http://schemas.microsoft.com/office/powerpoint/2010/main" val="146795839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4.1: Tasks</a:t>
            </a:r>
          </a:p>
        </p:txBody>
      </p:sp>
      <p:sp>
        <p:nvSpPr>
          <p:cNvPr id="3" name="Content Placeholder 2">
            <a:extLst>
              <a:ext uri="{FF2B5EF4-FFF2-40B4-BE49-F238E27FC236}">
                <a16:creationId xmlns:a16="http://schemas.microsoft.com/office/drawing/2014/main" id="{62CAAACC-ADDB-44F9-B628-9354ED478C88}"/>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Task 1: Open the Region and Define a Historic Scenario.</a:t>
            </a:r>
          </a:p>
          <a:p>
            <a:pPr fontAlgn="auto">
              <a:spcBef>
                <a:spcPct val="100000"/>
              </a:spcBef>
              <a:spcAft>
                <a:spcPts val="0"/>
              </a:spcAft>
              <a:buSzPct val="99000"/>
              <a:tabLst/>
            </a:pPr>
            <a:r>
              <a:rPr lang="en-US" kern="1200">
                <a:sym typeface="Arial"/>
              </a:rPr>
              <a:t>Task 2: Run the Analysis.</a:t>
            </a:r>
          </a:p>
          <a:p>
            <a:pPr fontAlgn="auto">
              <a:spcBef>
                <a:spcPct val="100000"/>
              </a:spcBef>
              <a:spcAft>
                <a:spcPts val="0"/>
              </a:spcAft>
              <a:buSzPct val="99000"/>
              <a:tabLst/>
            </a:pPr>
            <a:r>
              <a:rPr lang="en-US" kern="1200">
                <a:sym typeface="Arial"/>
              </a:rPr>
              <a:t>Task 3: View the Results.</a:t>
            </a:r>
            <a:endParaRPr lang="en-US"/>
          </a:p>
        </p:txBody>
      </p:sp>
      <p:sp>
        <p:nvSpPr>
          <p:cNvPr id="6" name="Slide Number Placeholder 5">
            <a:extLst>
              <a:ext uri="{FF2B5EF4-FFF2-40B4-BE49-F238E27FC236}">
                <a16:creationId xmlns:a16="http://schemas.microsoft.com/office/drawing/2014/main" id="{6ADDFF4E-23A3-4EC6-AFF8-93E8F608FA4E}"/>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11</a:t>
            </a:fld>
            <a:endParaRPr lang="en-US"/>
          </a:p>
        </p:txBody>
      </p:sp>
    </p:spTree>
    <p:extLst>
      <p:ext uri="{BB962C8B-B14F-4D97-AF65-F5344CB8AC3E}">
        <p14:creationId xmlns:p14="http://schemas.microsoft.com/office/powerpoint/2010/main" val="282306099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User-Defined Scenario</a:t>
            </a:r>
          </a:p>
        </p:txBody>
      </p:sp>
      <p:sp>
        <p:nvSpPr>
          <p:cNvPr id="3" name="Content Placeholder 2">
            <a:extLst>
              <a:ext uri="{FF2B5EF4-FFF2-40B4-BE49-F238E27FC236}">
                <a16:creationId xmlns:a16="http://schemas.microsoft.com/office/drawing/2014/main" id="{8073BD2B-1F45-4B8A-BEB9-56C44E3396C6}"/>
              </a:ext>
            </a:extLst>
          </p:cNvPr>
          <p:cNvSpPr>
            <a:spLocks noGrp="1"/>
          </p:cNvSpPr>
          <p:nvPr>
            <p:ph sz="quarter" idx="13"/>
          </p:nvPr>
        </p:nvSpPr>
        <p:spPr/>
        <p:txBody>
          <a:bodyPr>
            <a:normAutofit fontScale="77500" lnSpcReduction="20000"/>
          </a:bodyPr>
          <a:lstStyle/>
          <a:p>
            <a:pPr marL="254000" lvl="1" indent="-254000" fontAlgn="auto">
              <a:spcBef>
                <a:spcPct val="100000"/>
              </a:spcBef>
              <a:buSzPct val="99000"/>
              <a:buFont typeface="Arial"/>
              <a:buChar char="•"/>
              <a:tabLst/>
            </a:pPr>
            <a:r>
              <a:rPr lang="en-US" kern="1200" dirty="0">
                <a:ea typeface="+mn-ea"/>
                <a:sym typeface="Arial"/>
              </a:rPr>
              <a:t>Import from</a:t>
            </a:r>
          </a:p>
          <a:p>
            <a:pPr marL="635000" lvl="2" indent="-254000" fontAlgn="auto">
              <a:spcBef>
                <a:spcPct val="100000"/>
              </a:spcBef>
              <a:buSzPct val="99000"/>
              <a:buFont typeface="Wingdings"/>
              <a:buChar char="§"/>
              <a:tabLst/>
            </a:pPr>
            <a:r>
              <a:rPr lang="en-US" kern="1200" dirty="0" err="1">
                <a:ea typeface="+mn-ea"/>
                <a:sym typeface="Arial"/>
              </a:rPr>
              <a:t>Hurrevac</a:t>
            </a:r>
            <a:endParaRPr lang="en-US" kern="1200" dirty="0">
              <a:ea typeface="+mn-ea"/>
              <a:sym typeface="Arial"/>
            </a:endParaRPr>
          </a:p>
          <a:p>
            <a:pPr marL="635000" lvl="2" indent="-254000" fontAlgn="auto">
              <a:spcBef>
                <a:spcPct val="100000"/>
              </a:spcBef>
              <a:buSzPct val="99000"/>
              <a:buFont typeface="Wingdings"/>
              <a:buChar char="§"/>
              <a:tabLst/>
            </a:pPr>
            <a:r>
              <a:rPr lang="en-US" kern="1200" dirty="0">
                <a:ea typeface="+mn-ea"/>
                <a:sym typeface="Arial"/>
              </a:rPr>
              <a:t>.</a:t>
            </a:r>
            <a:r>
              <a:rPr lang="en-US" kern="1200" dirty="0" err="1">
                <a:ea typeface="+mn-ea"/>
                <a:sym typeface="Arial"/>
              </a:rPr>
              <a:t>dat</a:t>
            </a:r>
            <a:r>
              <a:rPr lang="en-US" kern="1200" dirty="0">
                <a:ea typeface="+mn-ea"/>
                <a:sym typeface="Arial"/>
              </a:rPr>
              <a:t> file</a:t>
            </a:r>
          </a:p>
          <a:p>
            <a:pPr marL="635000" lvl="2" indent="-254000" fontAlgn="auto">
              <a:spcBef>
                <a:spcPct val="100000"/>
              </a:spcBef>
              <a:buSzPct val="99000"/>
              <a:buFont typeface="Wingdings"/>
              <a:buChar char="§"/>
              <a:tabLst/>
            </a:pPr>
            <a:r>
              <a:rPr lang="en-US" kern="1200" dirty="0">
                <a:ea typeface="+mn-ea"/>
                <a:sym typeface="Arial"/>
              </a:rPr>
              <a:t>Exported file (other </a:t>
            </a:r>
            <a:r>
              <a:rPr lang="en-US" kern="1200" dirty="0" err="1">
                <a:ea typeface="+mn-ea"/>
                <a:sym typeface="Arial"/>
              </a:rPr>
              <a:t>Hazus</a:t>
            </a:r>
            <a:r>
              <a:rPr lang="en-US" kern="1200" dirty="0">
                <a:ea typeface="+mn-ea"/>
                <a:sym typeface="Arial"/>
              </a:rPr>
              <a:t> users)</a:t>
            </a:r>
          </a:p>
          <a:p>
            <a:pPr marL="254000" lvl="1" indent="-254000">
              <a:spcBef>
                <a:spcPct val="100000"/>
              </a:spcBef>
              <a:buSzPct val="99000"/>
            </a:pPr>
            <a:r>
              <a:rPr lang="en-US" kern="1200" dirty="0">
                <a:sym typeface="Arial"/>
              </a:rPr>
              <a:t>Define manually*</a:t>
            </a:r>
          </a:p>
          <a:p>
            <a:pPr>
              <a:spcBef>
                <a:spcPct val="100000"/>
              </a:spcBef>
              <a:buSzPct val="99000"/>
            </a:pPr>
            <a:r>
              <a:rPr lang="en-US" kern="1200" dirty="0">
                <a:sym typeface="Arial"/>
              </a:rPr>
              <a:t> *Define manually should only be used if data are not available anywhere else, including </a:t>
            </a:r>
            <a:r>
              <a:rPr lang="en-US" kern="1200" dirty="0" err="1">
                <a:sym typeface="Arial"/>
              </a:rPr>
              <a:t>Hurrevac</a:t>
            </a:r>
            <a:r>
              <a:rPr lang="en-US" kern="1200" dirty="0">
                <a:sym typeface="Arial"/>
              </a:rPr>
              <a:t>.</a:t>
            </a:r>
            <a:endParaRPr lang="en-US" dirty="0"/>
          </a:p>
        </p:txBody>
      </p:sp>
      <p:pic>
        <p:nvPicPr>
          <p:cNvPr id="9" name="Content Placeholder 8" descr="A screen shot of the scenario wizard window in Hazus where the user selects the type of user defined scenario to create. The &quot;Import Hurrevac storm advisory&quot; option is selected.">
            <a:extLst>
              <a:ext uri="{FF2B5EF4-FFF2-40B4-BE49-F238E27FC236}">
                <a16:creationId xmlns:a16="http://schemas.microsoft.com/office/drawing/2014/main" id="{B3A96D68-D929-454C-A5ED-17CF2D2ACEA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941549"/>
            <a:ext cx="4114800" cy="2984426"/>
          </a:xfrm>
          <a:prstGeom prst="rect">
            <a:avLst/>
          </a:prstGeom>
        </p:spPr>
      </p:pic>
      <p:sp>
        <p:nvSpPr>
          <p:cNvPr id="10" name="Slide Number Placeholder 9">
            <a:extLst>
              <a:ext uri="{FF2B5EF4-FFF2-40B4-BE49-F238E27FC236}">
                <a16:creationId xmlns:a16="http://schemas.microsoft.com/office/drawing/2014/main" id="{FB1DC13C-84DC-4A1C-A2EB-DAC0988FE3A7}"/>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12</a:t>
            </a:fld>
            <a:endParaRPr lang="en-US"/>
          </a:p>
        </p:txBody>
      </p:sp>
    </p:spTree>
    <p:extLst>
      <p:ext uri="{BB962C8B-B14F-4D97-AF65-F5344CB8AC3E}">
        <p14:creationId xmlns:p14="http://schemas.microsoft.com/office/powerpoint/2010/main" val="648547662"/>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fr-FR"/>
              <a:t>Hurricane Data Sources: Hurrevac</a:t>
            </a:r>
            <a:endParaRPr lang="en-US"/>
          </a:p>
        </p:txBody>
      </p:sp>
      <p:sp>
        <p:nvSpPr>
          <p:cNvPr id="3" name="Content Placeholder 2">
            <a:extLst>
              <a:ext uri="{FF2B5EF4-FFF2-40B4-BE49-F238E27FC236}">
                <a16:creationId xmlns:a16="http://schemas.microsoft.com/office/drawing/2014/main" id="{DA6380DC-E83C-47D0-8FBC-A113D1622224}"/>
              </a:ext>
            </a:extLst>
          </p:cNvPr>
          <p:cNvSpPr>
            <a:spLocks noGrp="1"/>
          </p:cNvSpPr>
          <p:nvPr>
            <p:ph idx="1"/>
          </p:nvPr>
        </p:nvSpPr>
        <p:spPr/>
        <p:txBody>
          <a:bodyPr>
            <a:normAutofit fontScale="77500" lnSpcReduction="20000"/>
          </a:bodyPr>
          <a:lstStyle/>
          <a:p>
            <a:pPr marL="254000" lvl="1" indent="-254000" fontAlgn="auto">
              <a:spcBef>
                <a:spcPct val="100000"/>
              </a:spcBef>
              <a:spcAft>
                <a:spcPts val="0"/>
              </a:spcAft>
              <a:buSzPct val="99000"/>
              <a:buFont typeface="Arial"/>
              <a:buChar char="•"/>
              <a:tabLst/>
            </a:pPr>
            <a:r>
              <a:rPr lang="en-US" kern="1200">
                <a:ea typeface="+mn-ea"/>
                <a:sym typeface="Arial"/>
              </a:rPr>
              <a:t> HURRicane EVACuation – storm tracking and decision support tool developed off Hurricane Evacuation Studies and NHC data.</a:t>
            </a:r>
          </a:p>
          <a:p>
            <a:pPr marL="254000" lvl="1" indent="-254000" fontAlgn="auto">
              <a:spcBef>
                <a:spcPct val="100000"/>
              </a:spcBef>
              <a:spcAft>
                <a:spcPts val="0"/>
              </a:spcAft>
              <a:buSzPct val="99000"/>
              <a:buFont typeface="Arial"/>
              <a:buChar char="•"/>
              <a:tabLst/>
            </a:pPr>
            <a:r>
              <a:rPr lang="en-US" kern="1200">
                <a:ea typeface="+mn-ea"/>
                <a:sym typeface="Arial"/>
              </a:rPr>
              <a:t>Translates forecast track and wind extent information from NHC text-based products into interactive maps and produces storm files.</a:t>
            </a:r>
          </a:p>
          <a:p>
            <a:pPr marL="254000" lvl="1" indent="-254000" fontAlgn="auto">
              <a:spcBef>
                <a:spcPct val="100000"/>
              </a:spcBef>
              <a:spcAft>
                <a:spcPts val="0"/>
              </a:spcAft>
              <a:buSzPct val="99000"/>
              <a:buFont typeface="Arial"/>
              <a:buChar char="•"/>
              <a:tabLst/>
            </a:pPr>
            <a:r>
              <a:rPr lang="en-US" kern="1200">
                <a:ea typeface="+mn-ea"/>
                <a:sym typeface="Arial"/>
              </a:rPr>
              <a:t>Best available data for Hurricane Wind Loss estimation prior to landfall and until observed wind fields are developed. </a:t>
            </a:r>
          </a:p>
          <a:p>
            <a:pPr marL="254000" lvl="1" indent="-254000" fontAlgn="auto">
              <a:spcBef>
                <a:spcPct val="100000"/>
              </a:spcBef>
              <a:spcAft>
                <a:spcPts val="0"/>
              </a:spcAft>
              <a:buSzPct val="99000"/>
              <a:buFont typeface="Arial"/>
              <a:buChar char="•"/>
              <a:tabLst/>
            </a:pPr>
            <a:r>
              <a:rPr lang="en-US" kern="1200">
                <a:ea typeface="+mn-ea"/>
                <a:sym typeface="Arial"/>
              </a:rPr>
              <a:t>Direct dynamic link within Hazus </a:t>
            </a:r>
          </a:p>
          <a:p>
            <a:pPr marL="254000" lvl="1" indent="-254000" fontAlgn="auto">
              <a:spcBef>
                <a:spcPct val="100000"/>
              </a:spcBef>
              <a:spcAft>
                <a:spcPts val="0"/>
              </a:spcAft>
              <a:buSzPct val="99000"/>
              <a:buFont typeface="Arial"/>
              <a:buChar char="•"/>
              <a:tabLst/>
            </a:pPr>
            <a:r>
              <a:rPr lang="en-US" kern="1200">
                <a:ea typeface="+mn-ea"/>
                <a:sym typeface="Arial"/>
              </a:rPr>
              <a:t>Hurrevac can be used to create exercise scenarios</a:t>
            </a:r>
            <a:endParaRPr lang="en-US"/>
          </a:p>
        </p:txBody>
      </p:sp>
      <p:sp>
        <p:nvSpPr>
          <p:cNvPr id="6" name="Slide Number Placeholder 5">
            <a:extLst>
              <a:ext uri="{FF2B5EF4-FFF2-40B4-BE49-F238E27FC236}">
                <a16:creationId xmlns:a16="http://schemas.microsoft.com/office/drawing/2014/main" id="{8EB5C915-48FC-49E3-AA0B-C023059D7C5B}"/>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13</a:t>
            </a:fld>
            <a:endParaRPr lang="en-US"/>
          </a:p>
        </p:txBody>
      </p:sp>
    </p:spTree>
    <p:extLst>
      <p:ext uri="{BB962C8B-B14F-4D97-AF65-F5344CB8AC3E}">
        <p14:creationId xmlns:p14="http://schemas.microsoft.com/office/powerpoint/2010/main" val="1503745704"/>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Hurrevac Import</a:t>
            </a:r>
          </a:p>
        </p:txBody>
      </p:sp>
      <p:sp>
        <p:nvSpPr>
          <p:cNvPr id="8" name="Content Placeholder 7">
            <a:extLst>
              <a:ext uri="{FF2B5EF4-FFF2-40B4-BE49-F238E27FC236}">
                <a16:creationId xmlns:a16="http://schemas.microsoft.com/office/drawing/2014/main" id="{4D80D38E-5A82-45CD-A720-8EBB6BD94000}"/>
              </a:ext>
            </a:extLst>
          </p:cNvPr>
          <p:cNvSpPr>
            <a:spLocks noGrp="1"/>
          </p:cNvSpPr>
          <p:nvPr>
            <p:ph sz="quarter" idx="13"/>
          </p:nvPr>
        </p:nvSpPr>
        <p:spPr/>
        <p:txBody>
          <a:bodyPr>
            <a:normAutofit fontScale="62500" lnSpcReduction="20000"/>
          </a:bodyPr>
          <a:lstStyle/>
          <a:p>
            <a:pPr marL="254000" lvl="1" indent="-254000" fontAlgn="auto">
              <a:spcBef>
                <a:spcPct val="100000"/>
              </a:spcBef>
              <a:spcAft>
                <a:spcPts val="0"/>
              </a:spcAft>
              <a:buSzPct val="99000"/>
              <a:buFont typeface="Arial"/>
              <a:buChar char="•"/>
              <a:tabLst/>
            </a:pPr>
            <a:r>
              <a:rPr lang="en-US" kern="1200" dirty="0" err="1">
                <a:ea typeface="+mn-ea"/>
                <a:sym typeface="Arial"/>
              </a:rPr>
              <a:t>Hurrevac</a:t>
            </a:r>
            <a:r>
              <a:rPr lang="en-US" kern="1200" dirty="0">
                <a:ea typeface="+mn-ea"/>
                <a:sym typeface="Arial"/>
              </a:rPr>
              <a:t> data is integrated into the </a:t>
            </a:r>
            <a:r>
              <a:rPr lang="en-US" kern="1200" dirty="0" err="1">
                <a:ea typeface="+mn-ea"/>
                <a:sym typeface="Arial"/>
              </a:rPr>
              <a:t>Hazus</a:t>
            </a:r>
            <a:r>
              <a:rPr lang="en-US" kern="1200" dirty="0">
                <a:ea typeface="+mn-ea"/>
                <a:sym typeface="Arial"/>
              </a:rPr>
              <a:t> interface </a:t>
            </a:r>
          </a:p>
          <a:p>
            <a:pPr marL="254000" lvl="1" indent="-254000" fontAlgn="auto">
              <a:spcBef>
                <a:spcPct val="100000"/>
              </a:spcBef>
              <a:spcAft>
                <a:spcPts val="0"/>
              </a:spcAft>
              <a:buSzPct val="99000"/>
              <a:buFont typeface="Arial"/>
              <a:buChar char="•"/>
              <a:tabLst/>
            </a:pPr>
            <a:r>
              <a:rPr lang="en-US" kern="1200" dirty="0">
                <a:ea typeface="+mn-ea"/>
                <a:sym typeface="Arial"/>
              </a:rPr>
              <a:t>Click on the hurricane of interest and click "Next"</a:t>
            </a:r>
            <a:endParaRPr lang="en-US" dirty="0"/>
          </a:p>
        </p:txBody>
      </p:sp>
      <p:pic>
        <p:nvPicPr>
          <p:cNvPr id="10" name="Content Placeholder 9" descr="An image of the Hurrevac Import Storm Selection window in Hazus with 2017's Hurricane Harvey selected and highlighted for reference.">
            <a:extLst>
              <a:ext uri="{FF2B5EF4-FFF2-40B4-BE49-F238E27FC236}">
                <a16:creationId xmlns:a16="http://schemas.microsoft.com/office/drawing/2014/main" id="{9A837D06-179F-49FD-9950-3C75645C411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067996" y="2057400"/>
            <a:ext cx="5008008" cy="3648075"/>
          </a:xfrm>
          <a:prstGeom prst="rect">
            <a:avLst/>
          </a:prstGeom>
        </p:spPr>
      </p:pic>
      <p:sp>
        <p:nvSpPr>
          <p:cNvPr id="11" name="Slide Number Placeholder 10">
            <a:extLst>
              <a:ext uri="{FF2B5EF4-FFF2-40B4-BE49-F238E27FC236}">
                <a16:creationId xmlns:a16="http://schemas.microsoft.com/office/drawing/2014/main" id="{BE128A20-136A-4F47-B13A-AF72D2BAA9A7}"/>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14</a:t>
            </a:fld>
            <a:endParaRPr lang="en-US"/>
          </a:p>
        </p:txBody>
      </p:sp>
    </p:spTree>
    <p:extLst>
      <p:ext uri="{BB962C8B-B14F-4D97-AF65-F5344CB8AC3E}">
        <p14:creationId xmlns:p14="http://schemas.microsoft.com/office/powerpoint/2010/main" val="1520816480"/>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Hurrevac Download</a:t>
            </a:r>
          </a:p>
        </p:txBody>
      </p:sp>
      <p:sp>
        <p:nvSpPr>
          <p:cNvPr id="3" name="Content Placeholder 2">
            <a:extLst>
              <a:ext uri="{FF2B5EF4-FFF2-40B4-BE49-F238E27FC236}">
                <a16:creationId xmlns:a16="http://schemas.microsoft.com/office/drawing/2014/main" id="{4B4700E1-7962-4B50-BA48-D862CF641D45}"/>
              </a:ext>
            </a:extLst>
          </p:cNvPr>
          <p:cNvSpPr>
            <a:spLocks noGrp="1"/>
          </p:cNvSpPr>
          <p:nvPr>
            <p:ph sz="quarter" idx="13"/>
          </p:nvPr>
        </p:nvSpPr>
        <p:spPr/>
        <p:txBody>
          <a:bodyPr>
            <a:normAutofit fontScale="55000" lnSpcReduction="20000"/>
          </a:bodyPr>
          <a:lstStyle/>
          <a:p>
            <a:pPr marL="254000" lvl="1" indent="-254000" fontAlgn="auto">
              <a:spcBef>
                <a:spcPct val="100000"/>
              </a:spcBef>
              <a:spcAft>
                <a:spcPts val="0"/>
              </a:spcAft>
              <a:buSzPct val="99000"/>
              <a:buFont typeface="Arial"/>
              <a:buChar char="•"/>
              <a:tabLst/>
            </a:pPr>
            <a:r>
              <a:rPr lang="en-US" kern="1200" dirty="0" err="1">
                <a:ea typeface="+mn-ea"/>
                <a:sym typeface="Arial"/>
              </a:rPr>
              <a:t>Hazus</a:t>
            </a:r>
            <a:r>
              <a:rPr lang="en-US" kern="1200" dirty="0">
                <a:ea typeface="+mn-ea"/>
                <a:sym typeface="Arial"/>
              </a:rPr>
              <a:t> is dynamically linked to </a:t>
            </a:r>
            <a:r>
              <a:rPr lang="en-US" kern="1200" dirty="0" err="1">
                <a:ea typeface="+mn-ea"/>
                <a:sym typeface="Arial"/>
              </a:rPr>
              <a:t>Hurrevac</a:t>
            </a:r>
            <a:r>
              <a:rPr lang="en-US" kern="1200" dirty="0">
                <a:ea typeface="+mn-ea"/>
                <a:sym typeface="Arial"/>
              </a:rPr>
              <a:t> FTP site to provide real-time data availability </a:t>
            </a:r>
          </a:p>
          <a:p>
            <a:pPr marL="254000" lvl="1" indent="-254000" fontAlgn="auto">
              <a:spcBef>
                <a:spcPct val="100000"/>
              </a:spcBef>
              <a:spcAft>
                <a:spcPts val="0"/>
              </a:spcAft>
              <a:buSzPct val="99000"/>
              <a:buFont typeface="Arial"/>
              <a:buChar char="•"/>
              <a:tabLst/>
            </a:pPr>
            <a:r>
              <a:rPr lang="en-US" kern="1200" dirty="0">
                <a:ea typeface="+mn-ea"/>
                <a:sym typeface="Arial"/>
              </a:rPr>
              <a:t>Advisories are available in </a:t>
            </a:r>
            <a:r>
              <a:rPr lang="en-US" kern="1200" dirty="0" err="1">
                <a:ea typeface="+mn-ea"/>
                <a:sym typeface="Arial"/>
              </a:rPr>
              <a:t>Hazus</a:t>
            </a:r>
            <a:r>
              <a:rPr lang="en-US" kern="1200" dirty="0">
                <a:ea typeface="+mn-ea"/>
                <a:sym typeface="Arial"/>
              </a:rPr>
              <a:t> as they become available in </a:t>
            </a:r>
            <a:r>
              <a:rPr lang="en-US" kern="1200" dirty="0" err="1">
                <a:ea typeface="+mn-ea"/>
                <a:sym typeface="Arial"/>
              </a:rPr>
              <a:t>Hurrevac</a:t>
            </a:r>
            <a:r>
              <a:rPr lang="en-US" kern="1200" dirty="0">
                <a:ea typeface="+mn-ea"/>
                <a:sym typeface="Arial"/>
              </a:rPr>
              <a:t> </a:t>
            </a:r>
          </a:p>
          <a:p>
            <a:pPr marL="254000" lvl="1" indent="-254000" fontAlgn="auto">
              <a:spcBef>
                <a:spcPct val="100000"/>
              </a:spcBef>
              <a:spcAft>
                <a:spcPts val="0"/>
              </a:spcAft>
              <a:buSzPct val="99000"/>
              <a:buFont typeface="Arial"/>
              <a:buChar char="•"/>
              <a:tabLst/>
            </a:pPr>
            <a:r>
              <a:rPr lang="en-US" kern="1200" dirty="0">
                <a:ea typeface="+mn-ea"/>
                <a:sym typeface="Arial"/>
              </a:rPr>
              <a:t>Searching for the year and first letter of the storm's name will provide download options </a:t>
            </a:r>
          </a:p>
          <a:p>
            <a:pPr marL="254000" lvl="1" indent="-254000" fontAlgn="auto">
              <a:spcBef>
                <a:spcPct val="100000"/>
              </a:spcBef>
              <a:spcAft>
                <a:spcPts val="0"/>
              </a:spcAft>
              <a:buSzPct val="99000"/>
              <a:buFont typeface="Arial"/>
              <a:buChar char="•"/>
              <a:tabLst/>
            </a:pPr>
            <a:r>
              <a:rPr lang="en-US" kern="1200" dirty="0">
                <a:ea typeface="+mn-ea"/>
                <a:sym typeface="Arial"/>
              </a:rPr>
              <a:t>Continuous update of advisories is crucial during response phase </a:t>
            </a:r>
          </a:p>
          <a:p>
            <a:pPr marL="254000" lvl="1" indent="-254000" fontAlgn="auto">
              <a:spcBef>
                <a:spcPct val="100000"/>
              </a:spcBef>
              <a:spcAft>
                <a:spcPts val="0"/>
              </a:spcAft>
              <a:buSzPct val="99000"/>
              <a:buFont typeface="Arial"/>
              <a:buChar char="•"/>
              <a:tabLst/>
            </a:pPr>
            <a:r>
              <a:rPr lang="en-US" kern="1200" dirty="0">
                <a:ea typeface="+mn-ea"/>
                <a:sym typeface="Arial"/>
              </a:rPr>
              <a:t>Make sure to click the refresh button before selecting the updated </a:t>
            </a:r>
            <a:r>
              <a:rPr lang="en-US" kern="1200" dirty="0" err="1">
                <a:ea typeface="+mn-ea"/>
                <a:sym typeface="Arial"/>
              </a:rPr>
              <a:t>Hurrevac</a:t>
            </a:r>
            <a:r>
              <a:rPr lang="en-US" kern="1200" dirty="0">
                <a:ea typeface="+mn-ea"/>
                <a:sym typeface="Arial"/>
              </a:rPr>
              <a:t> advisory for an active storm</a:t>
            </a:r>
            <a:endParaRPr lang="en-US" dirty="0"/>
          </a:p>
        </p:txBody>
      </p:sp>
      <p:pic>
        <p:nvPicPr>
          <p:cNvPr id="8" name="Content Placeholder 7" descr="The Hurrevac Download allows users to search from Atlantic and Central Pacific Regions based on Storm Letter and Year.">
            <a:extLst>
              <a:ext uri="{FF2B5EF4-FFF2-40B4-BE49-F238E27FC236}">
                <a16:creationId xmlns:a16="http://schemas.microsoft.com/office/drawing/2014/main" id="{F2523FDA-4C59-417A-8510-5F8E313359A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524000" y="3507581"/>
            <a:ext cx="6096000" cy="2162175"/>
          </a:xfrm>
          <a:prstGeom prst="rect">
            <a:avLst/>
          </a:prstGeom>
        </p:spPr>
      </p:pic>
      <p:sp>
        <p:nvSpPr>
          <p:cNvPr id="9" name="Slide Number Placeholder 8">
            <a:extLst>
              <a:ext uri="{FF2B5EF4-FFF2-40B4-BE49-F238E27FC236}">
                <a16:creationId xmlns:a16="http://schemas.microsoft.com/office/drawing/2014/main" id="{8678D983-72EE-475B-AA06-01AB6C8F909E}"/>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15</a:t>
            </a:fld>
            <a:endParaRPr lang="en-US"/>
          </a:p>
        </p:txBody>
      </p:sp>
    </p:spTree>
    <p:extLst>
      <p:ext uri="{BB962C8B-B14F-4D97-AF65-F5344CB8AC3E}">
        <p14:creationId xmlns:p14="http://schemas.microsoft.com/office/powerpoint/2010/main" val="389845179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4.2: HURREVAC Scenario – Hurricane Harvey</a:t>
            </a:r>
          </a:p>
        </p:txBody>
      </p:sp>
      <p:sp>
        <p:nvSpPr>
          <p:cNvPr id="3" name="Content Placeholder 2">
            <a:extLst>
              <a:ext uri="{FF2B5EF4-FFF2-40B4-BE49-F238E27FC236}">
                <a16:creationId xmlns:a16="http://schemas.microsoft.com/office/drawing/2014/main" id="{90868C65-59EA-4990-871A-CD2DA588403C}"/>
              </a:ext>
            </a:extLst>
          </p:cNvPr>
          <p:cNvSpPr>
            <a:spLocks noGrp="1"/>
          </p:cNvSpPr>
          <p:nvPr>
            <p:ph idx="1"/>
          </p:nvPr>
        </p:nvSpPr>
        <p:spPr/>
        <p:txBody>
          <a:bodyPr/>
          <a:lstStyle/>
          <a:p>
            <a:pPr fontAlgn="auto">
              <a:spcBef>
                <a:spcPct val="100000"/>
              </a:spcBef>
              <a:buSzPct val="99000"/>
              <a:tabLst/>
            </a:pPr>
            <a:r>
              <a:rPr lang="en-US" kern="1200">
                <a:sym typeface="Arial"/>
              </a:rPr>
              <a:t> Goals: </a:t>
            </a:r>
          </a:p>
          <a:p>
            <a:pPr marL="254000" lvl="1" indent="-254000" fontAlgn="auto">
              <a:spcBef>
                <a:spcPct val="100000"/>
              </a:spcBef>
              <a:buSzPct val="99000"/>
              <a:buFont typeface="Arial"/>
              <a:buChar char="•"/>
              <a:tabLst/>
            </a:pPr>
            <a:r>
              <a:rPr lang="en-US" kern="1200">
                <a:ea typeface="+mn-ea"/>
                <a:sym typeface="Arial"/>
              </a:rPr>
              <a:t>Import Hurricane Harvey data using HURREVAC. </a:t>
            </a:r>
          </a:p>
          <a:p>
            <a:pPr>
              <a:spcBef>
                <a:spcPct val="100000"/>
              </a:spcBef>
              <a:buSzPct val="99000"/>
            </a:pPr>
            <a:r>
              <a:rPr lang="en-US" kern="1200">
                <a:sym typeface="Arial"/>
              </a:rPr>
              <a:t>Time: 10 minutes</a:t>
            </a:r>
            <a:endParaRPr lang="en-US"/>
          </a:p>
        </p:txBody>
      </p:sp>
      <p:sp>
        <p:nvSpPr>
          <p:cNvPr id="6" name="Slide Number Placeholder 5">
            <a:extLst>
              <a:ext uri="{FF2B5EF4-FFF2-40B4-BE49-F238E27FC236}">
                <a16:creationId xmlns:a16="http://schemas.microsoft.com/office/drawing/2014/main" id="{C671397F-DD82-4E03-91A2-437C6C18E96B}"/>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16</a:t>
            </a:fld>
            <a:endParaRPr lang="en-US"/>
          </a:p>
        </p:txBody>
      </p:sp>
    </p:spTree>
    <p:extLst>
      <p:ext uri="{BB962C8B-B14F-4D97-AF65-F5344CB8AC3E}">
        <p14:creationId xmlns:p14="http://schemas.microsoft.com/office/powerpoint/2010/main" val="23549287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4.2: Tasks</a:t>
            </a:r>
          </a:p>
        </p:txBody>
      </p:sp>
      <p:sp>
        <p:nvSpPr>
          <p:cNvPr id="3" name="Content Placeholder 2">
            <a:extLst>
              <a:ext uri="{FF2B5EF4-FFF2-40B4-BE49-F238E27FC236}">
                <a16:creationId xmlns:a16="http://schemas.microsoft.com/office/drawing/2014/main" id="{33E9711C-EFB2-490E-B775-4DF97D06551B}"/>
              </a:ext>
            </a:extLst>
          </p:cNvPr>
          <p:cNvSpPr>
            <a:spLocks noGrp="1"/>
          </p:cNvSpPr>
          <p:nvPr>
            <p:ph idx="1"/>
          </p:nvPr>
        </p:nvSpPr>
        <p:spPr/>
        <p:txBody>
          <a:bodyPr/>
          <a:lstStyle/>
          <a:p>
            <a:pPr>
              <a:spcBef>
                <a:spcPct val="100000"/>
              </a:spcBef>
              <a:buSzPct val="99000"/>
            </a:pPr>
            <a:r>
              <a:rPr lang="en-US" kern="1200">
                <a:sym typeface="Arial"/>
              </a:rPr>
              <a:t> Task 1: Import the HURREVAC file.</a:t>
            </a:r>
            <a:endParaRPr lang="en-US"/>
          </a:p>
        </p:txBody>
      </p:sp>
      <p:sp>
        <p:nvSpPr>
          <p:cNvPr id="6" name="Slide Number Placeholder 5">
            <a:extLst>
              <a:ext uri="{FF2B5EF4-FFF2-40B4-BE49-F238E27FC236}">
                <a16:creationId xmlns:a16="http://schemas.microsoft.com/office/drawing/2014/main" id="{B3FC345F-687E-46C1-BAC7-1CED66BEA606}"/>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17</a:t>
            </a:fld>
            <a:endParaRPr lang="en-US"/>
          </a:p>
        </p:txBody>
      </p:sp>
    </p:spTree>
    <p:extLst>
      <p:ext uri="{BB962C8B-B14F-4D97-AF65-F5344CB8AC3E}">
        <p14:creationId xmlns:p14="http://schemas.microsoft.com/office/powerpoint/2010/main" val="413199142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fr-FR"/>
              <a:t>Import Census Tract Data File</a:t>
            </a:r>
            <a:endParaRPr lang="en-US"/>
          </a:p>
        </p:txBody>
      </p:sp>
      <p:sp>
        <p:nvSpPr>
          <p:cNvPr id="3" name="Content Placeholder 2">
            <a:extLst>
              <a:ext uri="{FF2B5EF4-FFF2-40B4-BE49-F238E27FC236}">
                <a16:creationId xmlns:a16="http://schemas.microsoft.com/office/drawing/2014/main" id="{F8655C3A-74C6-4168-BCA1-7998EA6DC844}"/>
              </a:ext>
            </a:extLst>
          </p:cNvPr>
          <p:cNvSpPr>
            <a:spLocks noGrp="1"/>
          </p:cNvSpPr>
          <p:nvPr>
            <p:ph idx="1"/>
          </p:nvPr>
        </p:nvSpPr>
        <p:spPr/>
        <p:txBody>
          <a:bodyPr/>
          <a:lstStyle/>
          <a:p>
            <a:pPr marL="254000" lvl="1" indent="-254000" fontAlgn="auto">
              <a:spcBef>
                <a:spcPct val="100000"/>
              </a:spcBef>
              <a:spcAft>
                <a:spcPts val="0"/>
              </a:spcAft>
              <a:buSzPct val="99000"/>
              <a:buFont typeface="Arial"/>
              <a:buChar char="•"/>
              <a:tabLst/>
            </a:pPr>
            <a:r>
              <a:rPr lang="en-US" kern="1200">
                <a:ea typeface="+mn-ea"/>
                <a:sym typeface="Arial"/>
              </a:rPr>
              <a:t> User-defined scenario option.</a:t>
            </a:r>
          </a:p>
          <a:p>
            <a:pPr marL="254000" lvl="1" indent="-254000" fontAlgn="auto">
              <a:spcBef>
                <a:spcPct val="100000"/>
              </a:spcBef>
              <a:spcAft>
                <a:spcPts val="0"/>
              </a:spcAft>
              <a:buSzPct val="99000"/>
              <a:buFont typeface="Arial"/>
              <a:buChar char="•"/>
              <a:tabLst/>
            </a:pPr>
            <a:r>
              <a:rPr lang="en-US" kern="1200">
                <a:ea typeface="+mn-ea"/>
                <a:sym typeface="Arial"/>
              </a:rPr>
              <a:t>Import a hurricane wind data file in the .dat format with information at the census tract level.</a:t>
            </a:r>
          </a:p>
          <a:p>
            <a:pPr marL="254000" lvl="1" indent="-254000" fontAlgn="auto">
              <a:spcBef>
                <a:spcPct val="100000"/>
              </a:spcBef>
              <a:spcAft>
                <a:spcPts val="0"/>
              </a:spcAft>
              <a:buSzPct val="99000"/>
              <a:buFont typeface="Arial"/>
              <a:buChar char="•"/>
              <a:tabLst/>
            </a:pPr>
            <a:r>
              <a:rPr lang="en-US" kern="1200">
                <a:ea typeface="+mn-ea"/>
                <a:sym typeface="Arial"/>
              </a:rPr>
              <a:t>Storm track data table will not populate because wind speeds are assigned to census tracts directly.</a:t>
            </a:r>
          </a:p>
          <a:p>
            <a:pPr marL="254000" lvl="1" indent="-254000" fontAlgn="auto">
              <a:spcBef>
                <a:spcPct val="100000"/>
              </a:spcBef>
              <a:spcAft>
                <a:spcPts val="0"/>
              </a:spcAft>
              <a:buSzPct val="99000"/>
              <a:buFont typeface="Arial"/>
              <a:buChar char="•"/>
              <a:tabLst/>
            </a:pPr>
            <a:r>
              <a:rPr lang="en-US" kern="1200">
                <a:ea typeface="+mn-ea"/>
                <a:sym typeface="Arial"/>
              </a:rPr>
              <a:t>Also known as H*Wind.</a:t>
            </a:r>
            <a:endParaRPr lang="en-US"/>
          </a:p>
        </p:txBody>
      </p:sp>
      <p:sp>
        <p:nvSpPr>
          <p:cNvPr id="6" name="Slide Number Placeholder 5">
            <a:extLst>
              <a:ext uri="{FF2B5EF4-FFF2-40B4-BE49-F238E27FC236}">
                <a16:creationId xmlns:a16="http://schemas.microsoft.com/office/drawing/2014/main" id="{242FB34E-0BDE-4F70-841C-7DF96730335E}"/>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18</a:t>
            </a:fld>
            <a:endParaRPr lang="en-US"/>
          </a:p>
        </p:txBody>
      </p:sp>
    </p:spTree>
    <p:extLst>
      <p:ext uri="{BB962C8B-B14F-4D97-AF65-F5344CB8AC3E}">
        <p14:creationId xmlns:p14="http://schemas.microsoft.com/office/powerpoint/2010/main" val="3931607040"/>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4.3: Harvey .dat Model</a:t>
            </a:r>
          </a:p>
        </p:txBody>
      </p:sp>
      <p:sp>
        <p:nvSpPr>
          <p:cNvPr id="3" name="Content Placeholder 2">
            <a:extLst>
              <a:ext uri="{FF2B5EF4-FFF2-40B4-BE49-F238E27FC236}">
                <a16:creationId xmlns:a16="http://schemas.microsoft.com/office/drawing/2014/main" id="{596251BE-9405-40CD-9B5A-2CB5394C2924}"/>
              </a:ext>
            </a:extLst>
          </p:cNvPr>
          <p:cNvSpPr>
            <a:spLocks noGrp="1"/>
          </p:cNvSpPr>
          <p:nvPr>
            <p:ph idx="1"/>
          </p:nvPr>
        </p:nvSpPr>
        <p:spPr/>
        <p:txBody>
          <a:bodyPr/>
          <a:lstStyle/>
          <a:p>
            <a:pPr fontAlgn="auto">
              <a:spcBef>
                <a:spcPct val="100000"/>
              </a:spcBef>
              <a:buSzPct val="99000"/>
              <a:tabLst/>
            </a:pPr>
            <a:r>
              <a:rPr lang="en-US" kern="1200">
                <a:sym typeface="Arial"/>
              </a:rPr>
              <a:t> Goals: </a:t>
            </a:r>
          </a:p>
          <a:p>
            <a:pPr marL="254000" lvl="1" indent="-254000" fontAlgn="auto">
              <a:spcBef>
                <a:spcPct val="100000"/>
              </a:spcBef>
              <a:buSzPct val="99000"/>
              <a:buFont typeface="Arial"/>
              <a:buChar char="•"/>
              <a:tabLst/>
            </a:pPr>
            <a:r>
              <a:rPr lang="en-US" kern="1200">
                <a:ea typeface="+mn-ea"/>
                <a:sym typeface="Arial"/>
              </a:rPr>
              <a:t>Create a scenario with .dat data.</a:t>
            </a:r>
          </a:p>
          <a:p>
            <a:pPr>
              <a:spcBef>
                <a:spcPct val="100000"/>
              </a:spcBef>
              <a:buSzPct val="99000"/>
            </a:pPr>
            <a:r>
              <a:rPr lang="en-US" kern="1200">
                <a:sym typeface="Arial"/>
              </a:rPr>
              <a:t>Time: 15 minutes</a:t>
            </a:r>
            <a:endParaRPr lang="en-US"/>
          </a:p>
        </p:txBody>
      </p:sp>
      <p:sp>
        <p:nvSpPr>
          <p:cNvPr id="6" name="Slide Number Placeholder 5">
            <a:extLst>
              <a:ext uri="{FF2B5EF4-FFF2-40B4-BE49-F238E27FC236}">
                <a16:creationId xmlns:a16="http://schemas.microsoft.com/office/drawing/2014/main" id="{D99EF339-27D2-4F9F-8A2C-8FDFCE9409C2}"/>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19</a:t>
            </a:fld>
            <a:endParaRPr lang="en-US"/>
          </a:p>
        </p:txBody>
      </p:sp>
    </p:spTree>
    <p:extLst>
      <p:ext uri="{BB962C8B-B14F-4D97-AF65-F5344CB8AC3E}">
        <p14:creationId xmlns:p14="http://schemas.microsoft.com/office/powerpoint/2010/main" val="253736893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Goal and Objectives</a:t>
            </a:r>
          </a:p>
        </p:txBody>
      </p:sp>
      <p:sp>
        <p:nvSpPr>
          <p:cNvPr id="3" name="Content Placeholder 2">
            <a:extLst>
              <a:ext uri="{FF2B5EF4-FFF2-40B4-BE49-F238E27FC236}">
                <a16:creationId xmlns:a16="http://schemas.microsoft.com/office/drawing/2014/main" id="{A4B99155-7BD6-497C-9803-BA5AEA627365}"/>
              </a:ext>
            </a:extLst>
          </p:cNvPr>
          <p:cNvSpPr>
            <a:spLocks noGrp="1"/>
          </p:cNvSpPr>
          <p:nvPr>
            <p:ph idx="1"/>
          </p:nvPr>
        </p:nvSpPr>
        <p:spPr/>
        <p:txBody>
          <a:bodyPr>
            <a:normAutofit fontScale="92500" lnSpcReduction="10000"/>
          </a:bodyPr>
          <a:lstStyle/>
          <a:p>
            <a:pPr fontAlgn="auto">
              <a:spcBef>
                <a:spcPct val="100000"/>
              </a:spcBef>
              <a:spcAft>
                <a:spcPts val="0"/>
              </a:spcAft>
              <a:buSzPct val="99000"/>
              <a:tabLst/>
            </a:pPr>
            <a:r>
              <a:rPr lang="en-US" kern="1200">
                <a:sym typeface="Arial"/>
              </a:rPr>
              <a:t> Goal: To provide an overview of the set of storm scenarios available to users in Hazus. </a:t>
            </a:r>
          </a:p>
          <a:p>
            <a:pPr fontAlgn="auto">
              <a:spcBef>
                <a:spcPct val="100000"/>
              </a:spcBef>
              <a:spcAft>
                <a:spcPts val="0"/>
              </a:spcAft>
              <a:buSzPct val="99000"/>
              <a:tabLst/>
            </a:pPr>
            <a:r>
              <a:rPr lang="en-US" kern="1200">
                <a:sym typeface="Arial"/>
              </a:rPr>
              <a:t>After completing this lesson, you will be able to:</a:t>
            </a:r>
          </a:p>
          <a:p>
            <a:pPr marL="254000" lvl="1" indent="-254000" fontAlgn="auto">
              <a:spcBef>
                <a:spcPct val="100000"/>
              </a:spcBef>
              <a:spcAft>
                <a:spcPts val="0"/>
              </a:spcAft>
              <a:buSzPct val="99000"/>
              <a:buFont typeface="Arial"/>
              <a:buChar char="•"/>
              <a:tabLst/>
            </a:pPr>
            <a:r>
              <a:rPr lang="en-US" kern="1200">
                <a:ea typeface="+mn-ea"/>
                <a:sym typeface="Arial"/>
              </a:rPr>
              <a:t>Describe the Historical Scenario options.</a:t>
            </a:r>
          </a:p>
          <a:p>
            <a:pPr marL="254000" lvl="1" indent="-254000" fontAlgn="auto">
              <a:spcBef>
                <a:spcPct val="100000"/>
              </a:spcBef>
              <a:spcAft>
                <a:spcPts val="0"/>
              </a:spcAft>
              <a:buSzPct val="99000"/>
              <a:buFont typeface="Arial"/>
              <a:buChar char="•"/>
              <a:tabLst/>
            </a:pPr>
            <a:r>
              <a:rPr lang="en-US" kern="1200">
                <a:ea typeface="+mn-ea"/>
                <a:sym typeface="Arial"/>
              </a:rPr>
              <a:t>Understand the process for creating a user-defined scenario in Hazus.</a:t>
            </a:r>
          </a:p>
          <a:p>
            <a:pPr marL="254000" lvl="1" indent="-254000" fontAlgn="auto">
              <a:spcBef>
                <a:spcPct val="100000"/>
              </a:spcBef>
              <a:spcAft>
                <a:spcPts val="0"/>
              </a:spcAft>
              <a:buSzPct val="99000"/>
              <a:buFont typeface="Arial"/>
              <a:buChar char="•"/>
              <a:tabLst/>
            </a:pPr>
            <a:r>
              <a:rPr lang="en-US" kern="1200">
                <a:ea typeface="+mn-ea"/>
                <a:sym typeface="Arial"/>
              </a:rPr>
              <a:t>Discuss the differences in the probabilistic analyses in Hazus.</a:t>
            </a:r>
            <a:endParaRPr lang="en-US"/>
          </a:p>
        </p:txBody>
      </p:sp>
      <p:sp>
        <p:nvSpPr>
          <p:cNvPr id="6" name="Slide Number Placeholder 5">
            <a:extLst>
              <a:ext uri="{FF2B5EF4-FFF2-40B4-BE49-F238E27FC236}">
                <a16:creationId xmlns:a16="http://schemas.microsoft.com/office/drawing/2014/main" id="{10EB7329-3656-481D-82D1-442FCC129153}"/>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2</a:t>
            </a:fld>
            <a:endParaRPr lang="en-US"/>
          </a:p>
        </p:txBody>
      </p:sp>
    </p:spTree>
    <p:extLst>
      <p:ext uri="{BB962C8B-B14F-4D97-AF65-F5344CB8AC3E}">
        <p14:creationId xmlns:p14="http://schemas.microsoft.com/office/powerpoint/2010/main" val="2330142749"/>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4.3: Tasks</a:t>
            </a:r>
          </a:p>
        </p:txBody>
      </p:sp>
      <p:sp>
        <p:nvSpPr>
          <p:cNvPr id="3" name="Content Placeholder 2">
            <a:extLst>
              <a:ext uri="{FF2B5EF4-FFF2-40B4-BE49-F238E27FC236}">
                <a16:creationId xmlns:a16="http://schemas.microsoft.com/office/drawing/2014/main" id="{775AEB52-96A7-4BAC-8B4F-EBBD189EDE16}"/>
              </a:ext>
            </a:extLst>
          </p:cNvPr>
          <p:cNvSpPr>
            <a:spLocks noGrp="1"/>
          </p:cNvSpPr>
          <p:nvPr>
            <p:ph idx="1"/>
          </p:nvPr>
        </p:nvSpPr>
        <p:spPr/>
        <p:txBody>
          <a:bodyPr/>
          <a:lstStyle/>
          <a:p>
            <a:pPr>
              <a:spcBef>
                <a:spcPct val="100000"/>
              </a:spcBef>
              <a:buSzPct val="99000"/>
            </a:pPr>
            <a:r>
              <a:rPr lang="en-US" kern="1200">
                <a:sym typeface="Arial"/>
              </a:rPr>
              <a:t> Task 1: Create a scenario from a .dat file. </a:t>
            </a:r>
            <a:endParaRPr lang="en-US"/>
          </a:p>
        </p:txBody>
      </p:sp>
      <p:sp>
        <p:nvSpPr>
          <p:cNvPr id="6" name="Slide Number Placeholder 5">
            <a:extLst>
              <a:ext uri="{FF2B5EF4-FFF2-40B4-BE49-F238E27FC236}">
                <a16:creationId xmlns:a16="http://schemas.microsoft.com/office/drawing/2014/main" id="{74E5D8C1-E8AB-47EC-91B3-A40BC0BDD872}"/>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20</a:t>
            </a:fld>
            <a:endParaRPr lang="en-US"/>
          </a:p>
        </p:txBody>
      </p:sp>
    </p:spTree>
    <p:extLst>
      <p:ext uri="{BB962C8B-B14F-4D97-AF65-F5344CB8AC3E}">
        <p14:creationId xmlns:p14="http://schemas.microsoft.com/office/powerpoint/2010/main" val="1012650953"/>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Import from Exported File</a:t>
            </a:r>
          </a:p>
        </p:txBody>
      </p:sp>
      <p:sp>
        <p:nvSpPr>
          <p:cNvPr id="3" name="Content Placeholder 2">
            <a:extLst>
              <a:ext uri="{FF2B5EF4-FFF2-40B4-BE49-F238E27FC236}">
                <a16:creationId xmlns:a16="http://schemas.microsoft.com/office/drawing/2014/main" id="{BE6841A9-6556-4C97-BD62-01A78EE1BD88}"/>
              </a:ext>
            </a:extLst>
          </p:cNvPr>
          <p:cNvSpPr>
            <a:spLocks noGrp="1"/>
          </p:cNvSpPr>
          <p:nvPr>
            <p:ph idx="1"/>
          </p:nvPr>
        </p:nvSpPr>
        <p:spPr/>
        <p:txBody>
          <a:bodyPr>
            <a:normAutofit lnSpcReduction="10000"/>
          </a:bodyPr>
          <a:lstStyle/>
          <a:p>
            <a:pPr marL="254000" lvl="1" indent="-254000" fontAlgn="auto">
              <a:spcBef>
                <a:spcPct val="100000"/>
              </a:spcBef>
              <a:spcAft>
                <a:spcPts val="0"/>
              </a:spcAft>
              <a:buSzPct val="99000"/>
              <a:buFont typeface="Arial"/>
              <a:buChar char="•"/>
              <a:tabLst/>
            </a:pPr>
            <a:r>
              <a:rPr lang="en-US" kern="1200">
                <a:ea typeface="+mn-ea"/>
                <a:sym typeface="Arial"/>
              </a:rPr>
              <a:t> User-defined scenario type</a:t>
            </a:r>
          </a:p>
          <a:p>
            <a:pPr marL="254000" lvl="1" indent="-254000" fontAlgn="auto">
              <a:spcBef>
                <a:spcPct val="100000"/>
              </a:spcBef>
              <a:spcAft>
                <a:spcPts val="0"/>
              </a:spcAft>
              <a:buSzPct val="99000"/>
              <a:buFont typeface="Arial"/>
              <a:buChar char="•"/>
              <a:tabLst/>
            </a:pPr>
            <a:r>
              <a:rPr lang="en-US" kern="1200">
                <a:ea typeface="+mn-ea"/>
                <a:sym typeface="Arial"/>
              </a:rPr>
              <a:t>Previously saved file from prior Hazus run</a:t>
            </a:r>
          </a:p>
          <a:p>
            <a:pPr marL="254000" lvl="1" indent="-254000" fontAlgn="auto">
              <a:spcBef>
                <a:spcPct val="100000"/>
              </a:spcBef>
              <a:spcAft>
                <a:spcPts val="0"/>
              </a:spcAft>
              <a:buSzPct val="99000"/>
              <a:buFont typeface="Arial"/>
              <a:buChar char="•"/>
              <a:tabLst/>
            </a:pPr>
            <a:r>
              <a:rPr lang="en-US" kern="1200">
                <a:ea typeface="+mn-ea"/>
                <a:sym typeface="Arial"/>
              </a:rPr>
              <a:t>Default name will be the date of import but scenario can be renamed</a:t>
            </a:r>
          </a:p>
          <a:p>
            <a:pPr marL="254000" lvl="1" indent="-254000" fontAlgn="auto">
              <a:spcBef>
                <a:spcPct val="100000"/>
              </a:spcBef>
              <a:spcAft>
                <a:spcPts val="0"/>
              </a:spcAft>
              <a:buSzPct val="99000"/>
              <a:buFont typeface="Arial"/>
              <a:buChar char="•"/>
              <a:tabLst/>
            </a:pPr>
            <a:r>
              <a:rPr lang="en-US" kern="1200">
                <a:ea typeface="+mn-ea"/>
                <a:sym typeface="Arial"/>
              </a:rPr>
              <a:t>Storm track input</a:t>
            </a:r>
          </a:p>
          <a:p>
            <a:pPr marL="254000" lvl="1" indent="-254000" fontAlgn="auto">
              <a:spcBef>
                <a:spcPct val="100000"/>
              </a:spcBef>
              <a:spcAft>
                <a:spcPts val="0"/>
              </a:spcAft>
              <a:buSzPct val="99000"/>
              <a:buFont typeface="Arial"/>
              <a:buChar char="•"/>
              <a:tabLst/>
            </a:pPr>
            <a:r>
              <a:rPr lang="en-US" kern="1200">
                <a:ea typeface="+mn-ea"/>
                <a:sym typeface="Arial"/>
              </a:rPr>
              <a:t>Wind field calculation will run before activating the scenario</a:t>
            </a:r>
            <a:endParaRPr lang="en-US"/>
          </a:p>
        </p:txBody>
      </p:sp>
      <p:sp>
        <p:nvSpPr>
          <p:cNvPr id="6" name="Slide Number Placeholder 5">
            <a:extLst>
              <a:ext uri="{FF2B5EF4-FFF2-40B4-BE49-F238E27FC236}">
                <a16:creationId xmlns:a16="http://schemas.microsoft.com/office/drawing/2014/main" id="{54DB2E8F-910C-4322-9207-91374C7F62A4}"/>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21</a:t>
            </a:fld>
            <a:endParaRPr lang="en-US"/>
          </a:p>
        </p:txBody>
      </p:sp>
    </p:spTree>
    <p:extLst>
      <p:ext uri="{BB962C8B-B14F-4D97-AF65-F5344CB8AC3E}">
        <p14:creationId xmlns:p14="http://schemas.microsoft.com/office/powerpoint/2010/main" val="1640702734"/>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4.4: Importing .bin Files</a:t>
            </a:r>
          </a:p>
        </p:txBody>
      </p:sp>
      <p:sp>
        <p:nvSpPr>
          <p:cNvPr id="3" name="Content Placeholder 2">
            <a:extLst>
              <a:ext uri="{FF2B5EF4-FFF2-40B4-BE49-F238E27FC236}">
                <a16:creationId xmlns:a16="http://schemas.microsoft.com/office/drawing/2014/main" id="{BE907919-2CCF-4285-89EC-985AFE4A966C}"/>
              </a:ext>
            </a:extLst>
          </p:cNvPr>
          <p:cNvSpPr>
            <a:spLocks noGrp="1"/>
          </p:cNvSpPr>
          <p:nvPr>
            <p:ph idx="1"/>
          </p:nvPr>
        </p:nvSpPr>
        <p:spPr/>
        <p:txBody>
          <a:bodyPr/>
          <a:lstStyle/>
          <a:p>
            <a:pPr fontAlgn="auto">
              <a:spcBef>
                <a:spcPct val="100000"/>
              </a:spcBef>
              <a:buSzPct val="99000"/>
              <a:tabLst/>
            </a:pPr>
            <a:r>
              <a:rPr lang="en-US" kern="1200">
                <a:sym typeface="Arial"/>
              </a:rPr>
              <a:t> Goal: </a:t>
            </a:r>
          </a:p>
          <a:p>
            <a:pPr marL="254000" lvl="1" indent="-254000" fontAlgn="auto">
              <a:spcBef>
                <a:spcPct val="100000"/>
              </a:spcBef>
              <a:buSzPct val="99000"/>
              <a:buFont typeface="Arial"/>
              <a:buChar char="•"/>
              <a:tabLst/>
            </a:pPr>
            <a:r>
              <a:rPr lang="en-US" kern="1200">
                <a:ea typeface="+mn-ea"/>
                <a:sym typeface="Arial"/>
              </a:rPr>
              <a:t>Import Hurricane Irma data using a .bin file. </a:t>
            </a:r>
          </a:p>
          <a:p>
            <a:pPr>
              <a:spcBef>
                <a:spcPct val="100000"/>
              </a:spcBef>
              <a:buSzPct val="99000"/>
            </a:pPr>
            <a:r>
              <a:rPr lang="en-US" kern="1200">
                <a:sym typeface="Arial"/>
              </a:rPr>
              <a:t>Time: 10 minutes</a:t>
            </a:r>
            <a:endParaRPr lang="en-US"/>
          </a:p>
        </p:txBody>
      </p:sp>
      <p:sp>
        <p:nvSpPr>
          <p:cNvPr id="6" name="Slide Number Placeholder 5">
            <a:extLst>
              <a:ext uri="{FF2B5EF4-FFF2-40B4-BE49-F238E27FC236}">
                <a16:creationId xmlns:a16="http://schemas.microsoft.com/office/drawing/2014/main" id="{08C55DF6-15F9-4CB2-BC01-447C3D460508}"/>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22</a:t>
            </a:fld>
            <a:endParaRPr lang="en-US"/>
          </a:p>
        </p:txBody>
      </p:sp>
    </p:spTree>
    <p:extLst>
      <p:ext uri="{BB962C8B-B14F-4D97-AF65-F5344CB8AC3E}">
        <p14:creationId xmlns:p14="http://schemas.microsoft.com/office/powerpoint/2010/main" val="2260766648"/>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4.4: Tasks</a:t>
            </a:r>
          </a:p>
        </p:txBody>
      </p:sp>
      <p:sp>
        <p:nvSpPr>
          <p:cNvPr id="3" name="Content Placeholder 2">
            <a:extLst>
              <a:ext uri="{FF2B5EF4-FFF2-40B4-BE49-F238E27FC236}">
                <a16:creationId xmlns:a16="http://schemas.microsoft.com/office/drawing/2014/main" id="{CF9150C3-D0BE-48FA-B643-6A6D42E6C257}"/>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Task 1: Create the Study Region. </a:t>
            </a:r>
          </a:p>
          <a:p>
            <a:pPr fontAlgn="auto">
              <a:spcBef>
                <a:spcPct val="100000"/>
              </a:spcBef>
              <a:spcAft>
                <a:spcPts val="0"/>
              </a:spcAft>
              <a:buSzPct val="99000"/>
              <a:tabLst/>
            </a:pPr>
            <a:r>
              <a:rPr lang="en-US" kern="1200">
                <a:sym typeface="Arial"/>
              </a:rPr>
              <a:t>Task 2: Import the .bin File.</a:t>
            </a:r>
            <a:endParaRPr lang="en-US"/>
          </a:p>
        </p:txBody>
      </p:sp>
      <p:sp>
        <p:nvSpPr>
          <p:cNvPr id="6" name="Slide Number Placeholder 5">
            <a:extLst>
              <a:ext uri="{FF2B5EF4-FFF2-40B4-BE49-F238E27FC236}">
                <a16:creationId xmlns:a16="http://schemas.microsoft.com/office/drawing/2014/main" id="{0D7FE88F-6174-4E5A-B025-0FE51BEFD153}"/>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23</a:t>
            </a:fld>
            <a:endParaRPr lang="en-US"/>
          </a:p>
        </p:txBody>
      </p:sp>
    </p:spTree>
    <p:extLst>
      <p:ext uri="{BB962C8B-B14F-4D97-AF65-F5344CB8AC3E}">
        <p14:creationId xmlns:p14="http://schemas.microsoft.com/office/powerpoint/2010/main" val="1146750361"/>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Define Storm Track Manually</a:t>
            </a:r>
          </a:p>
        </p:txBody>
      </p:sp>
      <p:sp>
        <p:nvSpPr>
          <p:cNvPr id="3" name="Content Placeholder 2">
            <a:extLst>
              <a:ext uri="{FF2B5EF4-FFF2-40B4-BE49-F238E27FC236}">
                <a16:creationId xmlns:a16="http://schemas.microsoft.com/office/drawing/2014/main" id="{16FC5308-AF30-46D4-A597-D8AFBAED53A0}"/>
              </a:ext>
            </a:extLst>
          </p:cNvPr>
          <p:cNvSpPr>
            <a:spLocks noGrp="1"/>
          </p:cNvSpPr>
          <p:nvPr>
            <p:ph sz="quarter" idx="13"/>
          </p:nvPr>
        </p:nvSpPr>
        <p:spPr/>
        <p:txBody>
          <a:bodyPr>
            <a:normAutofit fontScale="47500" lnSpcReduction="20000"/>
          </a:bodyPr>
          <a:lstStyle/>
          <a:p>
            <a:pPr fontAlgn="auto">
              <a:spcBef>
                <a:spcPct val="100000"/>
              </a:spcBef>
              <a:buSzPct val="99000"/>
              <a:tabLst/>
            </a:pPr>
            <a:r>
              <a:rPr lang="en-US" kern="1200" dirty="0">
                <a:sym typeface="Arial"/>
              </a:rPr>
              <a:t>How fast is the storm moving? </a:t>
            </a:r>
          </a:p>
          <a:p>
            <a:pPr marL="254000" lvl="1" indent="-254000" fontAlgn="auto">
              <a:spcBef>
                <a:spcPct val="100000"/>
              </a:spcBef>
              <a:buSzPct val="99000"/>
              <a:buFont typeface="Arial"/>
              <a:buChar char="•"/>
              <a:tabLst/>
            </a:pPr>
            <a:r>
              <a:rPr lang="en-US" kern="1200" dirty="0">
                <a:ea typeface="+mn-ea"/>
                <a:sym typeface="Arial"/>
              </a:rPr>
              <a:t>Elapsed time for each point along the storm track </a:t>
            </a:r>
          </a:p>
          <a:p>
            <a:pPr marL="254000" lvl="1" indent="-254000" fontAlgn="auto">
              <a:spcBef>
                <a:spcPct val="100000"/>
              </a:spcBef>
              <a:buSzPct val="99000"/>
              <a:buFont typeface="Arial"/>
              <a:buChar char="•"/>
              <a:tabLst/>
            </a:pPr>
            <a:r>
              <a:rPr lang="en-US" kern="1200" dirty="0">
                <a:ea typeface="+mn-ea"/>
                <a:sym typeface="Arial"/>
              </a:rPr>
              <a:t>Forward translation speed of the storm at each point </a:t>
            </a:r>
          </a:p>
          <a:p>
            <a:pPr fontAlgn="auto">
              <a:spcBef>
                <a:spcPct val="100000"/>
              </a:spcBef>
              <a:buSzPct val="99000"/>
              <a:tabLst/>
            </a:pPr>
            <a:r>
              <a:rPr lang="en-US" kern="1200" dirty="0">
                <a:sym typeface="Arial"/>
              </a:rPr>
              <a:t>What is the size of the storm? </a:t>
            </a:r>
          </a:p>
          <a:p>
            <a:pPr marL="254000" lvl="1" indent="-254000" fontAlgn="auto">
              <a:spcBef>
                <a:spcPct val="100000"/>
              </a:spcBef>
              <a:buSzPct val="99000"/>
              <a:buFont typeface="Arial"/>
              <a:buChar char="•"/>
              <a:tabLst/>
            </a:pPr>
            <a:r>
              <a:rPr lang="en-US" kern="1200" dirty="0">
                <a:ea typeface="+mn-ea"/>
                <a:sym typeface="Arial"/>
              </a:rPr>
              <a:t>Radius to maximum winds </a:t>
            </a:r>
          </a:p>
          <a:p>
            <a:pPr marL="254000" lvl="1" indent="-254000" fontAlgn="auto">
              <a:spcBef>
                <a:spcPct val="100000"/>
              </a:spcBef>
              <a:buSzPct val="99000"/>
              <a:buFont typeface="Arial"/>
              <a:buChar char="•"/>
              <a:tabLst/>
            </a:pPr>
            <a:r>
              <a:rPr lang="en-US" kern="1200" dirty="0">
                <a:ea typeface="+mn-ea"/>
                <a:sym typeface="Arial"/>
              </a:rPr>
              <a:t>Radius to hurricane force (64kt, 50kt, or 34kt winds)</a:t>
            </a:r>
          </a:p>
          <a:p>
            <a:pPr fontAlgn="auto">
              <a:spcBef>
                <a:spcPct val="100000"/>
              </a:spcBef>
              <a:buSzPct val="99000"/>
              <a:tabLst/>
            </a:pPr>
            <a:r>
              <a:rPr lang="en-US" kern="1200" dirty="0">
                <a:sym typeface="Arial"/>
              </a:rPr>
              <a:t>What is the intensity of the storm? </a:t>
            </a:r>
          </a:p>
          <a:p>
            <a:pPr marL="254000" lvl="1" indent="-254000" fontAlgn="auto">
              <a:spcBef>
                <a:spcPct val="100000"/>
              </a:spcBef>
              <a:buSzPct val="99000"/>
              <a:buFont typeface="Arial"/>
              <a:buChar char="•"/>
              <a:tabLst/>
            </a:pPr>
            <a:r>
              <a:rPr lang="en-US" kern="1200" dirty="0">
                <a:ea typeface="+mn-ea"/>
                <a:sym typeface="Arial"/>
              </a:rPr>
              <a:t>Maximum wind speed </a:t>
            </a:r>
          </a:p>
          <a:p>
            <a:pPr marL="254000" lvl="1" indent="-254000" fontAlgn="auto">
              <a:spcBef>
                <a:spcPct val="100000"/>
              </a:spcBef>
              <a:buSzPct val="99000"/>
              <a:buFont typeface="Arial"/>
              <a:buChar char="•"/>
              <a:tabLst/>
            </a:pPr>
            <a:r>
              <a:rPr lang="en-US" kern="1200" dirty="0">
                <a:ea typeface="+mn-ea"/>
                <a:sym typeface="Arial"/>
              </a:rPr>
              <a:t>A Holland B profile parameter</a:t>
            </a:r>
            <a:endParaRPr lang="en-US" kern="1200" dirty="0">
              <a:sym typeface="Arial"/>
            </a:endParaRPr>
          </a:p>
          <a:p>
            <a:pPr>
              <a:spcBef>
                <a:spcPct val="100000"/>
              </a:spcBef>
              <a:buSzPct val="99000"/>
            </a:pPr>
            <a:r>
              <a:rPr lang="en-US" kern="1200" dirty="0">
                <a:sym typeface="Arial"/>
              </a:rPr>
              <a:t> NOTE: Answers to these questions will depend on the format of the information you have. </a:t>
            </a:r>
            <a:endParaRPr lang="en-US" dirty="0"/>
          </a:p>
        </p:txBody>
      </p:sp>
      <p:pic>
        <p:nvPicPr>
          <p:cNvPr id="9" name="Content Placeholder 8" descr="A screen shot of the Scenario Wizard in Hazus at the Storm Track Definition Method step. The window asks 3 questions of the user. The first is if the user would prefer to enter the storm's location at specific times or with translation speeds. The sceond asks if the user would like to enter radius to maximum winds or radius to hurricane force winds. The final question asks if the user would like to enter maximum wind speeds or profile parameters.">
            <a:extLst>
              <a:ext uri="{FF2B5EF4-FFF2-40B4-BE49-F238E27FC236}">
                <a16:creationId xmlns:a16="http://schemas.microsoft.com/office/drawing/2014/main" id="{43A2C7B0-984C-48D4-BFAB-45C9A7A09CC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936400"/>
            <a:ext cx="4114800" cy="2994725"/>
          </a:xfrm>
          <a:prstGeom prst="rect">
            <a:avLst/>
          </a:prstGeom>
        </p:spPr>
      </p:pic>
      <p:sp>
        <p:nvSpPr>
          <p:cNvPr id="10" name="Slide Number Placeholder 9">
            <a:extLst>
              <a:ext uri="{FF2B5EF4-FFF2-40B4-BE49-F238E27FC236}">
                <a16:creationId xmlns:a16="http://schemas.microsoft.com/office/drawing/2014/main" id="{B264E6CB-21D3-4CBC-A481-182F0E9FAA8B}"/>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24</a:t>
            </a:fld>
            <a:endParaRPr lang="en-US"/>
          </a:p>
        </p:txBody>
      </p:sp>
    </p:spTree>
    <p:extLst>
      <p:ext uri="{BB962C8B-B14F-4D97-AF65-F5344CB8AC3E}">
        <p14:creationId xmlns:p14="http://schemas.microsoft.com/office/powerpoint/2010/main" val="709469289"/>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Parameters - Translation Speed</a:t>
            </a:r>
          </a:p>
        </p:txBody>
      </p:sp>
      <p:sp>
        <p:nvSpPr>
          <p:cNvPr id="8" name="Content Placeholder 7">
            <a:extLst>
              <a:ext uri="{FF2B5EF4-FFF2-40B4-BE49-F238E27FC236}">
                <a16:creationId xmlns:a16="http://schemas.microsoft.com/office/drawing/2014/main" id="{65DF1076-4DAF-44FF-AD73-E310B88F8CEA}"/>
              </a:ext>
            </a:extLst>
          </p:cNvPr>
          <p:cNvSpPr>
            <a:spLocks noGrp="1"/>
          </p:cNvSpPr>
          <p:nvPr>
            <p:ph sz="quarter" idx="13"/>
          </p:nvPr>
        </p:nvSpPr>
        <p:spPr/>
        <p:txBody>
          <a:bodyPr/>
          <a:lstStyle/>
          <a:p>
            <a:pPr>
              <a:spcBef>
                <a:spcPct val="100000"/>
              </a:spcBef>
              <a:buSzPct val="99000"/>
            </a:pPr>
            <a:r>
              <a:rPr lang="en-US" kern="1200">
                <a:sym typeface="Arial"/>
              </a:rPr>
              <a:t>How fast is the storm moving?</a:t>
            </a:r>
            <a:endParaRPr lang="en-US"/>
          </a:p>
        </p:txBody>
      </p:sp>
      <p:pic>
        <p:nvPicPr>
          <p:cNvPr id="10" name="Content Placeholder 9" descr="A graphic illustrating how translation speed is used to plot location of a hurricane. A hypothetical storm track is represented by a line. Three hurricane symbols are spaced along the line with the corresponding speeds labeled underneath: 25 miles per hour, 20 miles per hour, and 18 miles per hour. This demonstrates how providing the translation speed of a hurricane at each point will allow Hazus to calculate the time to travel between that point and the subsequent point on the track.">
            <a:extLst>
              <a:ext uri="{FF2B5EF4-FFF2-40B4-BE49-F238E27FC236}">
                <a16:creationId xmlns:a16="http://schemas.microsoft.com/office/drawing/2014/main" id="{459C13FC-AEFA-4DB6-BE01-0DA3743B91D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027278" y="2057400"/>
            <a:ext cx="7089444" cy="3648075"/>
          </a:xfrm>
          <a:prstGeom prst="rect">
            <a:avLst/>
          </a:prstGeom>
        </p:spPr>
      </p:pic>
      <p:sp>
        <p:nvSpPr>
          <p:cNvPr id="11" name="Slide Number Placeholder 10">
            <a:extLst>
              <a:ext uri="{FF2B5EF4-FFF2-40B4-BE49-F238E27FC236}">
                <a16:creationId xmlns:a16="http://schemas.microsoft.com/office/drawing/2014/main" id="{30ABD6C0-7B58-45CE-8151-EB1E56997B31}"/>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25</a:t>
            </a:fld>
            <a:endParaRPr lang="en-US"/>
          </a:p>
        </p:txBody>
      </p:sp>
    </p:spTree>
    <p:extLst>
      <p:ext uri="{BB962C8B-B14F-4D97-AF65-F5344CB8AC3E}">
        <p14:creationId xmlns:p14="http://schemas.microsoft.com/office/powerpoint/2010/main" val="2933838246"/>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Translation and Rotation Speeds</a:t>
            </a:r>
          </a:p>
        </p:txBody>
      </p:sp>
      <p:sp>
        <p:nvSpPr>
          <p:cNvPr id="3" name="Content Placeholder 2">
            <a:extLst>
              <a:ext uri="{FF2B5EF4-FFF2-40B4-BE49-F238E27FC236}">
                <a16:creationId xmlns:a16="http://schemas.microsoft.com/office/drawing/2014/main" id="{69DAF3BB-7060-4B2F-B814-A50C45FEE8B9}"/>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dirty="0">
                <a:sym typeface="Arial"/>
              </a:rPr>
              <a:t>Increase in rotation speed means different % increase on right and left side of storms. </a:t>
            </a:r>
          </a:p>
          <a:p>
            <a:pPr fontAlgn="auto">
              <a:spcBef>
                <a:spcPct val="100000"/>
              </a:spcBef>
              <a:spcAft>
                <a:spcPts val="0"/>
              </a:spcAft>
              <a:buSzPct val="99000"/>
              <a:tabLst/>
            </a:pPr>
            <a:r>
              <a:rPr lang="en-US" kern="1200" dirty="0">
                <a:sym typeface="Arial"/>
              </a:rPr>
              <a:t>For example below: </a:t>
            </a:r>
          </a:p>
          <a:p>
            <a:pPr marL="254000" lvl="1" indent="-254000" fontAlgn="auto">
              <a:spcBef>
                <a:spcPct val="100000"/>
              </a:spcBef>
              <a:spcAft>
                <a:spcPts val="0"/>
              </a:spcAft>
              <a:buSzPct val="99000"/>
              <a:buFont typeface="Arial"/>
              <a:buChar char="•"/>
              <a:tabLst/>
            </a:pPr>
            <a:r>
              <a:rPr lang="en-US" kern="1200" dirty="0">
                <a:ea typeface="+mn-ea"/>
                <a:sym typeface="Arial"/>
              </a:rPr>
              <a:t>10 mph increase in rotation speed (100 to 110 mph) </a:t>
            </a:r>
          </a:p>
          <a:p>
            <a:pPr marL="254000" lvl="1" indent="-254000" fontAlgn="auto">
              <a:spcBef>
                <a:spcPct val="100000"/>
              </a:spcBef>
              <a:spcAft>
                <a:spcPts val="0"/>
              </a:spcAft>
              <a:buSzPct val="99000"/>
              <a:buFont typeface="Arial"/>
              <a:buChar char="•"/>
              <a:tabLst/>
            </a:pPr>
            <a:r>
              <a:rPr lang="en-US" kern="1200" dirty="0">
                <a:ea typeface="+mn-ea"/>
                <a:sym typeface="Arial"/>
              </a:rPr>
              <a:t>8% increase in windspeed on right side of storm (120 to 130 mph) </a:t>
            </a:r>
          </a:p>
          <a:p>
            <a:pPr marL="254000" lvl="1" indent="-254000" fontAlgn="auto">
              <a:spcBef>
                <a:spcPct val="100000"/>
              </a:spcBef>
              <a:spcAft>
                <a:spcPts val="0"/>
              </a:spcAft>
              <a:buSzPct val="99000"/>
              <a:buFont typeface="Arial"/>
              <a:buChar char="•"/>
              <a:tabLst/>
            </a:pPr>
            <a:r>
              <a:rPr lang="en-US" kern="1200" dirty="0">
                <a:ea typeface="+mn-ea"/>
                <a:sym typeface="Arial"/>
              </a:rPr>
              <a:t>12% increase in windspeed on left side of storm (80 to 90 mph)</a:t>
            </a:r>
            <a:endParaRPr lang="en-US" dirty="0"/>
          </a:p>
        </p:txBody>
      </p:sp>
      <p:pic>
        <p:nvPicPr>
          <p:cNvPr id="9" name="Content Placeholder 8" descr="A graphic showing a side-by-side comparison of storm rotation and translation speeds to demonstration how a change in rotation speed affects the sides of a storm differently. The image on the left has a hurricane with rotation speed at 100 mph, windspeeds on the right side at 120 mph, and windspeeds on the left at 80 mph. The image on the right has had its rotation speed increased to 110 mph, with the right side wind speed increased to 130 mph and the left side wind speed increased to 90 mph.">
            <a:extLst>
              <a:ext uri="{FF2B5EF4-FFF2-40B4-BE49-F238E27FC236}">
                <a16:creationId xmlns:a16="http://schemas.microsoft.com/office/drawing/2014/main" id="{FCCBB42C-9EF6-4EC9-932E-41B49730F4F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624012" y="3602831"/>
            <a:ext cx="5895975" cy="1971675"/>
          </a:xfrm>
          <a:prstGeom prst="rect">
            <a:avLst/>
          </a:prstGeom>
        </p:spPr>
      </p:pic>
      <p:sp>
        <p:nvSpPr>
          <p:cNvPr id="10" name="Slide Number Placeholder 9">
            <a:extLst>
              <a:ext uri="{FF2B5EF4-FFF2-40B4-BE49-F238E27FC236}">
                <a16:creationId xmlns:a16="http://schemas.microsoft.com/office/drawing/2014/main" id="{94A314E6-C60C-481C-A48B-D7033D957765}"/>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26</a:t>
            </a:fld>
            <a:endParaRPr lang="en-US"/>
          </a:p>
        </p:txBody>
      </p:sp>
    </p:spTree>
    <p:extLst>
      <p:ext uri="{BB962C8B-B14F-4D97-AF65-F5344CB8AC3E}">
        <p14:creationId xmlns:p14="http://schemas.microsoft.com/office/powerpoint/2010/main" val="2921178489"/>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Converted Wind Speeds</a:t>
            </a:r>
          </a:p>
        </p:txBody>
      </p:sp>
      <p:sp>
        <p:nvSpPr>
          <p:cNvPr id="3" name="Content Placeholder 2">
            <a:extLst>
              <a:ext uri="{FF2B5EF4-FFF2-40B4-BE49-F238E27FC236}">
                <a16:creationId xmlns:a16="http://schemas.microsoft.com/office/drawing/2014/main" id="{CB1DE59C-866A-4EA8-B01C-2DFB190B26B7}"/>
              </a:ext>
            </a:extLst>
          </p:cNvPr>
          <p:cNvSpPr>
            <a:spLocks noGrp="1"/>
          </p:cNvSpPr>
          <p:nvPr>
            <p:ph idx="1"/>
          </p:nvPr>
        </p:nvSpPr>
        <p:spPr>
          <a:xfrm>
            <a:off x="457200" y="1068388"/>
            <a:ext cx="8229600" cy="1745508"/>
          </a:xfrm>
        </p:spPr>
        <p:txBody>
          <a:bodyPr>
            <a:normAutofit lnSpcReduction="10000"/>
          </a:bodyPr>
          <a:lstStyle/>
          <a:p>
            <a:pPr>
              <a:spcBef>
                <a:spcPct val="100000"/>
              </a:spcBef>
              <a:buSzPct val="99000"/>
            </a:pPr>
            <a:r>
              <a:rPr lang="en-US" kern="1200" dirty="0">
                <a:sym typeface="Arial"/>
              </a:rPr>
              <a:t>Typical Storm Parameters</a:t>
            </a:r>
          </a:p>
          <a:p>
            <a:pPr>
              <a:spcBef>
                <a:spcPct val="100000"/>
              </a:spcBef>
              <a:buSzPct val="99000"/>
            </a:pPr>
            <a:r>
              <a:rPr lang="en-US" kern="1200" dirty="0">
                <a:sym typeface="Arial"/>
              </a:rPr>
              <a:t>1 min mean = </a:t>
            </a:r>
            <a:r>
              <a:rPr lang="en-US" kern="1200" dirty="0" err="1">
                <a:sym typeface="Arial"/>
              </a:rPr>
              <a:t>Hazus</a:t>
            </a:r>
            <a:r>
              <a:rPr lang="en-US" kern="1200" dirty="0">
                <a:sym typeface="Arial"/>
              </a:rPr>
              <a:t> Input Windspeeds</a:t>
            </a:r>
            <a:br>
              <a:rPr lang="en-US" kern="1200" dirty="0">
                <a:sym typeface="Arial"/>
              </a:rPr>
            </a:br>
            <a:r>
              <a:rPr lang="en-US" kern="1200" dirty="0">
                <a:sym typeface="Arial"/>
              </a:rPr>
              <a:t>3 sec gust = </a:t>
            </a:r>
            <a:r>
              <a:rPr lang="en-US" kern="1200" dirty="0" err="1">
                <a:sym typeface="Arial"/>
              </a:rPr>
              <a:t>Hazus</a:t>
            </a:r>
            <a:r>
              <a:rPr lang="en-US" kern="1200" dirty="0">
                <a:sym typeface="Arial"/>
              </a:rPr>
              <a:t> Output Windspeeds</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558929190"/>
              </p:ext>
            </p:extLst>
          </p:nvPr>
        </p:nvGraphicFramePr>
        <p:xfrm>
          <a:off x="457200" y="2813896"/>
          <a:ext cx="8229600" cy="2975716"/>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915932">
                <a:tc>
                  <a:txBody>
                    <a:bodyPr/>
                    <a:lstStyle/>
                    <a:p>
                      <a:pPr lvl="0" algn="l">
                        <a:spcBef>
                          <a:spcPct val="100000"/>
                        </a:spcBef>
                        <a:buClrTx/>
                      </a:pPr>
                      <a:r>
                        <a:rPr lang="en-US" sz="1800">
                          <a:solidFill>
                            <a:srgbClr val="000066"/>
                          </a:solidFill>
                          <a:latin typeface="Arial"/>
                          <a:ea typeface="+mn-ea"/>
                          <a:cs typeface="Arial"/>
                          <a:sym typeface="Arial"/>
                        </a:rPr>
                        <a:t>Saffir Simpson Scale</a:t>
                      </a:r>
                    </a:p>
                  </a:txBody>
                  <a:tcPr>
                    <a:solidFill>
                      <a:srgbClr val="C0C0C0"/>
                    </a:solidFill>
                  </a:tcPr>
                </a:tc>
                <a:tc>
                  <a:txBody>
                    <a:bodyPr/>
                    <a:lstStyle/>
                    <a:p>
                      <a:pPr lvl="0" algn="l">
                        <a:spcBef>
                          <a:spcPct val="100000"/>
                        </a:spcBef>
                        <a:buClrTx/>
                      </a:pPr>
                      <a:r>
                        <a:rPr lang="sv-SE" sz="1800">
                          <a:solidFill>
                            <a:srgbClr val="000066"/>
                          </a:solidFill>
                          <a:latin typeface="Arial"/>
                          <a:ea typeface="+mn-ea"/>
                          <a:cs typeface="Arial"/>
                          <a:sym typeface="Arial"/>
                        </a:rPr>
                        <a:t>1 Min Mean (mph)</a:t>
                      </a:r>
                      <a:endParaRPr lang="en-US" sz="1800">
                        <a:solidFill>
                          <a:srgbClr val="000066"/>
                        </a:solidFill>
                        <a:latin typeface="Arial"/>
                        <a:ea typeface="+mn-ea"/>
                        <a:cs typeface="Arial"/>
                        <a:sym typeface="Arial"/>
                      </a:endParaRPr>
                    </a:p>
                  </a:txBody>
                  <a:tcPr>
                    <a:solidFill>
                      <a:srgbClr val="C0C0C0"/>
                    </a:solidFill>
                  </a:tcPr>
                </a:tc>
                <a:tc>
                  <a:txBody>
                    <a:bodyPr/>
                    <a:lstStyle/>
                    <a:p>
                      <a:pPr lvl="0" algn="l">
                        <a:spcBef>
                          <a:spcPct val="100000"/>
                        </a:spcBef>
                        <a:buClrTx/>
                      </a:pPr>
                      <a:r>
                        <a:rPr lang="en-US" sz="1800">
                          <a:solidFill>
                            <a:srgbClr val="000066"/>
                          </a:solidFill>
                          <a:latin typeface="Arial"/>
                          <a:ea typeface="+mn-ea"/>
                          <a:cs typeface="Arial"/>
                          <a:sym typeface="Arial"/>
                        </a:rPr>
                        <a:t>3 sec Gust (mph)</a:t>
                      </a:r>
                    </a:p>
                  </a:txBody>
                  <a:tcPr>
                    <a:solidFill>
                      <a:srgbClr val="C0C0C0"/>
                    </a:solidFill>
                  </a:tcPr>
                </a:tc>
                <a:tc>
                  <a:txBody>
                    <a:bodyPr/>
                    <a:lstStyle/>
                    <a:p>
                      <a:pPr lvl="0" algn="l">
                        <a:spcBef>
                          <a:spcPct val="100000"/>
                        </a:spcBef>
                        <a:buClrTx/>
                      </a:pPr>
                      <a:r>
                        <a:rPr lang="en-US" sz="1800" dirty="0">
                          <a:solidFill>
                            <a:srgbClr val="000066"/>
                          </a:solidFill>
                          <a:latin typeface="Arial"/>
                          <a:ea typeface="+mn-ea"/>
                          <a:cs typeface="Arial"/>
                          <a:sym typeface="Arial"/>
                        </a:rPr>
                        <a:t>Min Central Pressure (mb)</a:t>
                      </a:r>
                    </a:p>
                  </a:txBody>
                  <a:tcPr>
                    <a:solidFill>
                      <a:srgbClr val="C0C0C0"/>
                    </a:solidFill>
                  </a:tcPr>
                </a:tc>
                <a:extLst>
                  <a:ext uri="{0D108BD9-81ED-4DB2-BD59-A6C34878D82A}">
                    <a16:rowId xmlns:a16="http://schemas.microsoft.com/office/drawing/2014/main" val="10000"/>
                  </a:ext>
                </a:extLst>
              </a:tr>
              <a:tr h="481252">
                <a:tc>
                  <a:txBody>
                    <a:bodyPr/>
                    <a:lstStyle/>
                    <a:p>
                      <a:pPr lvl="0" algn="l">
                        <a:spcBef>
                          <a:spcPct val="100000"/>
                        </a:spcBef>
                        <a:buClrTx/>
                      </a:pPr>
                      <a:r>
                        <a:rPr lang="en-US" sz="1800">
                          <a:solidFill>
                            <a:srgbClr val="000066"/>
                          </a:solidFill>
                          <a:latin typeface="Arial"/>
                          <a:ea typeface="+mn-ea"/>
                          <a:cs typeface="Arial"/>
                          <a:sym typeface="Arial"/>
                        </a:rPr>
                        <a:t>1</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74-95</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90-116</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980 and up</a:t>
                      </a:r>
                      <a:endParaRPr lang="en-US" sz="1800">
                        <a:solidFill>
                          <a:srgbClr val="000066"/>
                        </a:solidFill>
                      </a:endParaRPr>
                    </a:p>
                  </a:txBody>
                  <a:tcPr/>
                </a:tc>
                <a:extLst>
                  <a:ext uri="{0D108BD9-81ED-4DB2-BD59-A6C34878D82A}">
                    <a16:rowId xmlns:a16="http://schemas.microsoft.com/office/drawing/2014/main" val="10001"/>
                  </a:ext>
                </a:extLst>
              </a:tr>
              <a:tr h="263913">
                <a:tc>
                  <a:txBody>
                    <a:bodyPr/>
                    <a:lstStyle/>
                    <a:p>
                      <a:pPr lvl="0" algn="l">
                        <a:spcBef>
                          <a:spcPct val="100000"/>
                        </a:spcBef>
                        <a:buClrTx/>
                      </a:pPr>
                      <a:r>
                        <a:rPr lang="en-US" sz="1800">
                          <a:solidFill>
                            <a:srgbClr val="000066"/>
                          </a:solidFill>
                          <a:latin typeface="Arial"/>
                          <a:ea typeface="+mn-ea"/>
                          <a:cs typeface="Arial"/>
                          <a:sym typeface="Arial"/>
                        </a:rPr>
                        <a:t>2</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96-110</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117-134</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965-979</a:t>
                      </a:r>
                      <a:endParaRPr lang="en-US" sz="1800">
                        <a:solidFill>
                          <a:srgbClr val="000066"/>
                        </a:solidFill>
                      </a:endParaRPr>
                    </a:p>
                  </a:txBody>
                  <a:tcPr/>
                </a:tc>
                <a:extLst>
                  <a:ext uri="{0D108BD9-81ED-4DB2-BD59-A6C34878D82A}">
                    <a16:rowId xmlns:a16="http://schemas.microsoft.com/office/drawing/2014/main" val="10002"/>
                  </a:ext>
                </a:extLst>
              </a:tr>
              <a:tr h="263913">
                <a:tc>
                  <a:txBody>
                    <a:bodyPr/>
                    <a:lstStyle/>
                    <a:p>
                      <a:pPr lvl="0" algn="l">
                        <a:spcBef>
                          <a:spcPct val="100000"/>
                        </a:spcBef>
                        <a:buClrTx/>
                      </a:pPr>
                      <a:r>
                        <a:rPr lang="en-US" sz="1800">
                          <a:solidFill>
                            <a:srgbClr val="000066"/>
                          </a:solidFill>
                          <a:latin typeface="Arial"/>
                          <a:ea typeface="+mn-ea"/>
                          <a:cs typeface="Arial"/>
                          <a:sym typeface="Arial"/>
                        </a:rPr>
                        <a:t>3</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111-129</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135-159</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945-964</a:t>
                      </a:r>
                      <a:endParaRPr lang="en-US" sz="1800">
                        <a:solidFill>
                          <a:srgbClr val="000066"/>
                        </a:solidFill>
                      </a:endParaRPr>
                    </a:p>
                  </a:txBody>
                  <a:tcPr/>
                </a:tc>
                <a:extLst>
                  <a:ext uri="{0D108BD9-81ED-4DB2-BD59-A6C34878D82A}">
                    <a16:rowId xmlns:a16="http://schemas.microsoft.com/office/drawing/2014/main" val="10003"/>
                  </a:ext>
                </a:extLst>
              </a:tr>
              <a:tr h="263913">
                <a:tc>
                  <a:txBody>
                    <a:bodyPr/>
                    <a:lstStyle/>
                    <a:p>
                      <a:pPr lvl="0" algn="l">
                        <a:spcBef>
                          <a:spcPct val="100000"/>
                        </a:spcBef>
                        <a:buClrTx/>
                      </a:pPr>
                      <a:r>
                        <a:rPr lang="en-US" sz="1800">
                          <a:solidFill>
                            <a:srgbClr val="000066"/>
                          </a:solidFill>
                          <a:latin typeface="Arial"/>
                          <a:ea typeface="+mn-ea"/>
                          <a:cs typeface="Arial"/>
                          <a:sym typeface="Arial"/>
                        </a:rPr>
                        <a:t>4</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130-156</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160-189</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920-944</a:t>
                      </a:r>
                      <a:endParaRPr lang="en-US" sz="1800">
                        <a:solidFill>
                          <a:srgbClr val="000066"/>
                        </a:solidFill>
                      </a:endParaRPr>
                    </a:p>
                  </a:txBody>
                  <a:tcPr/>
                </a:tc>
                <a:extLst>
                  <a:ext uri="{0D108BD9-81ED-4DB2-BD59-A6C34878D82A}">
                    <a16:rowId xmlns:a16="http://schemas.microsoft.com/office/drawing/2014/main" val="10004"/>
                  </a:ext>
                </a:extLst>
              </a:tr>
              <a:tr h="481252">
                <a:tc>
                  <a:txBody>
                    <a:bodyPr/>
                    <a:lstStyle/>
                    <a:p>
                      <a:pPr lvl="0" algn="l">
                        <a:spcBef>
                          <a:spcPct val="100000"/>
                        </a:spcBef>
                        <a:buClrTx/>
                      </a:pPr>
                      <a:r>
                        <a:rPr lang="en-US" sz="1800">
                          <a:solidFill>
                            <a:srgbClr val="000066"/>
                          </a:solidFill>
                          <a:latin typeface="Arial"/>
                          <a:ea typeface="+mn-ea"/>
                          <a:cs typeface="Arial"/>
                          <a:sym typeface="Arial"/>
                        </a:rPr>
                        <a:t>5</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157+</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189+</a:t>
                      </a:r>
                      <a:endParaRPr lang="en-US" sz="1800">
                        <a:solidFill>
                          <a:srgbClr val="000066"/>
                        </a:solidFill>
                      </a:endParaRPr>
                    </a:p>
                  </a:txBody>
                  <a:tcPr/>
                </a:tc>
                <a:tc>
                  <a:txBody>
                    <a:bodyPr/>
                    <a:lstStyle/>
                    <a:p>
                      <a:pPr lvl="0" algn="l">
                        <a:spcBef>
                          <a:spcPct val="100000"/>
                        </a:spcBef>
                        <a:buClrTx/>
                      </a:pPr>
                      <a:r>
                        <a:rPr lang="en-US" sz="1800" dirty="0">
                          <a:solidFill>
                            <a:srgbClr val="000066"/>
                          </a:solidFill>
                          <a:latin typeface="Arial"/>
                          <a:ea typeface="+mn-ea"/>
                          <a:cs typeface="Arial"/>
                          <a:sym typeface="Arial"/>
                        </a:rPr>
                        <a:t>920 and below</a:t>
                      </a:r>
                      <a:endParaRPr lang="en-US" sz="1800" dirty="0">
                        <a:solidFill>
                          <a:srgbClr val="000066"/>
                        </a:solidFill>
                      </a:endParaRPr>
                    </a:p>
                  </a:txBody>
                  <a:tcPr/>
                </a:tc>
                <a:extLst>
                  <a:ext uri="{0D108BD9-81ED-4DB2-BD59-A6C34878D82A}">
                    <a16:rowId xmlns:a16="http://schemas.microsoft.com/office/drawing/2014/main" val="10005"/>
                  </a:ext>
                </a:extLst>
              </a:tr>
            </a:tbl>
          </a:graphicData>
        </a:graphic>
      </p:graphicFrame>
      <p:sp>
        <p:nvSpPr>
          <p:cNvPr id="8" name="Slide Number Placeholder 7">
            <a:extLst>
              <a:ext uri="{FF2B5EF4-FFF2-40B4-BE49-F238E27FC236}">
                <a16:creationId xmlns:a16="http://schemas.microsoft.com/office/drawing/2014/main" id="{8BE5210D-E998-487E-B378-1C1FF26C2855}"/>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27</a:t>
            </a:fld>
            <a:endParaRPr lang="en-US"/>
          </a:p>
        </p:txBody>
      </p:sp>
    </p:spTree>
    <p:extLst>
      <p:ext uri="{BB962C8B-B14F-4D97-AF65-F5344CB8AC3E}">
        <p14:creationId xmlns:p14="http://schemas.microsoft.com/office/powerpoint/2010/main" val="482846375"/>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Parameters: Storm Size </a:t>
            </a:r>
          </a:p>
        </p:txBody>
      </p:sp>
      <p:sp>
        <p:nvSpPr>
          <p:cNvPr id="7" name="Content Placeholder 6">
            <a:extLst>
              <a:ext uri="{FF2B5EF4-FFF2-40B4-BE49-F238E27FC236}">
                <a16:creationId xmlns:a16="http://schemas.microsoft.com/office/drawing/2014/main" id="{4EA7C860-B8DD-4B8B-AD30-88CE6D796679}"/>
              </a:ext>
            </a:extLst>
          </p:cNvPr>
          <p:cNvSpPr>
            <a:spLocks noGrp="1"/>
          </p:cNvSpPr>
          <p:nvPr>
            <p:ph sz="quarter" idx="14"/>
          </p:nvPr>
        </p:nvSpPr>
        <p:spPr/>
        <p:txBody>
          <a:bodyPr/>
          <a:lstStyle/>
          <a:p>
            <a:pPr>
              <a:spcBef>
                <a:spcPct val="100000"/>
              </a:spcBef>
              <a:buSzPct val="99000"/>
            </a:pPr>
            <a:r>
              <a:rPr lang="en-US" kern="1200">
                <a:sym typeface="Arial"/>
              </a:rPr>
              <a:t> Radius to max winds and radii can be adjusted in the settings.xml</a:t>
            </a:r>
            <a:endParaRPr lang="en-US"/>
          </a:p>
        </p:txBody>
      </p:sp>
      <p:pic>
        <p:nvPicPr>
          <p:cNvPr id="8" name="Content Placeholder 7" descr="Graph showing wind speeds (y-axis) in miles per hour vs. the distance from the center of the storm (x-axis) in miles. The radius to max winds is marked on the graph as the distance to the peak of the mapped data on the graph and is labeled with text indicating that it is usually a range of 6 to 60 miles and it indicates the size of the storm. The radii to 64 knot, 50 knot, and 34 knot force winds are marked by lines from the y-axis to the mapped data at that respective height. These are labeled with text indicating they are usually in the range of 10 to 200 miles. The line marking the radius to 64 knot winds is also labeled with text saying &quot;Maximum radius from center of storm to 64 knot (74 mph) wind speeds (1 min mean). The area under this line in the graph is shaded to indicate areas within hurricane force winds.">
            <a:extLst>
              <a:ext uri="{FF2B5EF4-FFF2-40B4-BE49-F238E27FC236}">
                <a16:creationId xmlns:a16="http://schemas.microsoft.com/office/drawing/2014/main" id="{5A396E08-514A-4C83-9D70-6927D63A2C55}"/>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790825" y="1389062"/>
            <a:ext cx="3562350" cy="1803400"/>
          </a:xfrm>
          <a:prstGeom prst="rect">
            <a:avLst/>
          </a:prstGeom>
        </p:spPr>
      </p:pic>
      <p:sp>
        <p:nvSpPr>
          <p:cNvPr id="9" name="Slide Number Placeholder 8">
            <a:extLst>
              <a:ext uri="{FF2B5EF4-FFF2-40B4-BE49-F238E27FC236}">
                <a16:creationId xmlns:a16="http://schemas.microsoft.com/office/drawing/2014/main" id="{6D7837C0-507E-4729-9461-D09A5B8516A2}"/>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28</a:t>
            </a:fld>
            <a:endParaRPr lang="en-US"/>
          </a:p>
        </p:txBody>
      </p:sp>
    </p:spTree>
    <p:extLst>
      <p:ext uri="{BB962C8B-B14F-4D97-AF65-F5344CB8AC3E}">
        <p14:creationId xmlns:p14="http://schemas.microsoft.com/office/powerpoint/2010/main" val="2819721781"/>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Parameters: Storm Intensity</a:t>
            </a:r>
          </a:p>
        </p:txBody>
      </p:sp>
      <p:sp>
        <p:nvSpPr>
          <p:cNvPr id="3" name="Content Placeholder 2">
            <a:extLst>
              <a:ext uri="{FF2B5EF4-FFF2-40B4-BE49-F238E27FC236}">
                <a16:creationId xmlns:a16="http://schemas.microsoft.com/office/drawing/2014/main" id="{8C7C3A6F-FB86-4948-921E-4B69EA6D1418}"/>
              </a:ext>
            </a:extLst>
          </p:cNvPr>
          <p:cNvSpPr>
            <a:spLocks noGrp="1"/>
          </p:cNvSpPr>
          <p:nvPr>
            <p:ph sz="quarter" idx="13"/>
          </p:nvPr>
        </p:nvSpPr>
        <p:spPr/>
        <p:txBody>
          <a:bodyPr>
            <a:normAutofit fontScale="92500" lnSpcReduction="10000"/>
          </a:bodyPr>
          <a:lstStyle/>
          <a:p>
            <a:pPr fontAlgn="auto">
              <a:spcBef>
                <a:spcPct val="100000"/>
              </a:spcBef>
              <a:spcAft>
                <a:spcPts val="0"/>
              </a:spcAft>
              <a:buSzPct val="99000"/>
              <a:tabLst/>
            </a:pPr>
            <a:r>
              <a:rPr lang="en-US" kern="1200" dirty="0">
                <a:sym typeface="Arial"/>
              </a:rPr>
              <a:t>Maximum Wind Speed</a:t>
            </a:r>
          </a:p>
          <a:p>
            <a:pPr fontAlgn="auto">
              <a:spcBef>
                <a:spcPct val="100000"/>
              </a:spcBef>
              <a:spcAft>
                <a:spcPts val="0"/>
              </a:spcAft>
              <a:buSzPct val="99000"/>
              <a:tabLst/>
            </a:pPr>
            <a:r>
              <a:rPr lang="en-US" kern="1200" dirty="0">
                <a:sym typeface="Arial"/>
              </a:rPr>
              <a:t>Profile Parameter (B) </a:t>
            </a:r>
          </a:p>
          <a:p>
            <a:pPr marL="254000" lvl="1" indent="-254000" fontAlgn="auto">
              <a:spcBef>
                <a:spcPct val="100000"/>
              </a:spcBef>
              <a:spcAft>
                <a:spcPts val="0"/>
              </a:spcAft>
              <a:buSzPct val="99000"/>
              <a:buFont typeface="Arial"/>
              <a:buChar char="•"/>
              <a:tabLst/>
            </a:pPr>
            <a:r>
              <a:rPr lang="en-US" kern="1200" dirty="0">
                <a:ea typeface="+mn-ea"/>
                <a:sym typeface="Arial"/>
              </a:rPr>
              <a:t>Parameter that describes the rate of pressure drop in the storm </a:t>
            </a:r>
          </a:p>
          <a:p>
            <a:pPr marL="254000" lvl="1" indent="-254000" fontAlgn="auto">
              <a:spcBef>
                <a:spcPct val="100000"/>
              </a:spcBef>
              <a:spcAft>
                <a:spcPts val="0"/>
              </a:spcAft>
              <a:buSzPct val="99000"/>
              <a:buFont typeface="Arial"/>
              <a:buChar char="•"/>
              <a:tabLst/>
            </a:pPr>
            <a:r>
              <a:rPr lang="en-US" kern="1200" dirty="0">
                <a:ea typeface="+mn-ea"/>
                <a:sym typeface="Arial"/>
              </a:rPr>
              <a:t>Pressure drop determines the maximum wind speed</a:t>
            </a:r>
            <a:endParaRPr lang="en-US" dirty="0"/>
          </a:p>
        </p:txBody>
      </p:sp>
      <p:pic>
        <p:nvPicPr>
          <p:cNvPr id="8" name="Content Placeholder 7" descr="A graph with the sea level pressure in millibars between 940 and 1010 on the y-axis and the radial distance from the center in kilometers on the x-axis. The Y-axis origin of the lines is indicated as the hurricane's Central Pressure. Hurricane B ranges of 0.25, 0.75, 1.00, 1.25, 1.75, and 2.25 are plotted on the graph. An arrow crosses from the bottom to the top of the graph over these plotted lines and has the label, &quot;Increasing B, V-max.&quot;">
            <a:extLst>
              <a:ext uri="{FF2B5EF4-FFF2-40B4-BE49-F238E27FC236}">
                <a16:creationId xmlns:a16="http://schemas.microsoft.com/office/drawing/2014/main" id="{5A2C5667-B8EC-41C2-AFE3-3272E373DCB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773183"/>
            <a:ext cx="4114800" cy="3321159"/>
          </a:xfrm>
          <a:prstGeom prst="rect">
            <a:avLst/>
          </a:prstGeom>
        </p:spPr>
      </p:pic>
      <p:sp>
        <p:nvSpPr>
          <p:cNvPr id="9" name="Slide Number Placeholder 8">
            <a:extLst>
              <a:ext uri="{FF2B5EF4-FFF2-40B4-BE49-F238E27FC236}">
                <a16:creationId xmlns:a16="http://schemas.microsoft.com/office/drawing/2014/main" id="{9845A08C-80F1-4BF0-84F8-327A3B902E6A}"/>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29</a:t>
            </a:fld>
            <a:endParaRPr lang="en-US"/>
          </a:p>
        </p:txBody>
      </p:sp>
    </p:spTree>
    <p:extLst>
      <p:ext uri="{BB962C8B-B14F-4D97-AF65-F5344CB8AC3E}">
        <p14:creationId xmlns:p14="http://schemas.microsoft.com/office/powerpoint/2010/main" val="190326667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Scenario Operations</a:t>
            </a:r>
          </a:p>
        </p:txBody>
      </p:sp>
      <p:sp>
        <p:nvSpPr>
          <p:cNvPr id="3" name="Content Placeholder 2">
            <a:extLst>
              <a:ext uri="{FF2B5EF4-FFF2-40B4-BE49-F238E27FC236}">
                <a16:creationId xmlns:a16="http://schemas.microsoft.com/office/drawing/2014/main" id="{629CDD6C-D4BE-4BA7-B1A7-CCB0F6E11192}"/>
              </a:ext>
            </a:extLst>
          </p:cNvPr>
          <p:cNvSpPr>
            <a:spLocks noGrp="1"/>
          </p:cNvSpPr>
          <p:nvPr>
            <p:ph sz="quarter" idx="13"/>
          </p:nvPr>
        </p:nvSpPr>
        <p:spPr/>
        <p:txBody>
          <a:bodyPr>
            <a:normAutofit fontScale="32500" lnSpcReduction="20000"/>
          </a:bodyPr>
          <a:lstStyle/>
          <a:p>
            <a:pPr fontAlgn="auto">
              <a:spcBef>
                <a:spcPct val="100000"/>
              </a:spcBef>
              <a:spcAft>
                <a:spcPts val="0"/>
              </a:spcAft>
              <a:buSzPct val="99000"/>
              <a:tabLst/>
            </a:pPr>
            <a:r>
              <a:rPr lang="en-US" kern="1200">
                <a:sym typeface="Arial"/>
              </a:rPr>
              <a:t> Hazus has six choices for defining hurricane scenarios: </a:t>
            </a:r>
          </a:p>
          <a:p>
            <a:pPr marL="254000" lvl="1" indent="-254000" fontAlgn="auto">
              <a:spcBef>
                <a:spcPct val="100000"/>
              </a:spcBef>
              <a:spcAft>
                <a:spcPts val="0"/>
              </a:spcAft>
              <a:buSzPct val="99000"/>
              <a:buFont typeface="Arial"/>
              <a:buChar char="•"/>
              <a:tabLst/>
            </a:pPr>
            <a:r>
              <a:rPr lang="en-US" u="sng" kern="1200">
                <a:ea typeface="+mn-ea"/>
                <a:sym typeface="Arial"/>
              </a:rPr>
              <a:t>Historic</a:t>
            </a:r>
            <a:r>
              <a:rPr lang="en-US" kern="1200">
                <a:ea typeface="+mn-ea"/>
                <a:sym typeface="Arial"/>
              </a:rPr>
              <a:t> </a:t>
            </a:r>
          </a:p>
          <a:p>
            <a:pPr marL="254000" lvl="1" indent="-254000" fontAlgn="auto">
              <a:spcBef>
                <a:spcPct val="100000"/>
              </a:spcBef>
              <a:spcAft>
                <a:spcPts val="0"/>
              </a:spcAft>
              <a:buSzPct val="99000"/>
              <a:buFont typeface="Arial"/>
              <a:buChar char="•"/>
              <a:tabLst/>
            </a:pPr>
            <a:r>
              <a:rPr lang="en-US" kern="1200">
                <a:ea typeface="+mn-ea"/>
                <a:sym typeface="Arial"/>
              </a:rPr>
              <a:t>Probabilistic </a:t>
            </a:r>
          </a:p>
          <a:p>
            <a:pPr marL="254000" lvl="1" indent="-254000" fontAlgn="auto">
              <a:spcBef>
                <a:spcPct val="100000"/>
              </a:spcBef>
              <a:spcAft>
                <a:spcPts val="0"/>
              </a:spcAft>
              <a:buSzPct val="99000"/>
              <a:buFont typeface="Arial"/>
              <a:buChar char="•"/>
              <a:tabLst/>
            </a:pPr>
            <a:r>
              <a:rPr lang="en-US" kern="1200">
                <a:ea typeface="+mn-ea"/>
                <a:sym typeface="Arial"/>
              </a:rPr>
              <a:t>Create New: </a:t>
            </a:r>
          </a:p>
          <a:p>
            <a:pPr marL="635000" lvl="2" indent="-254000" fontAlgn="auto">
              <a:spcBef>
                <a:spcPct val="100000"/>
              </a:spcBef>
              <a:spcAft>
                <a:spcPts val="0"/>
              </a:spcAft>
              <a:buSzPct val="99000"/>
              <a:buFont typeface="Wingdings"/>
              <a:buChar char="§"/>
              <a:tabLst/>
            </a:pPr>
            <a:r>
              <a:rPr lang="en-US" kern="1200">
                <a:ea typeface="+mn-ea"/>
                <a:sym typeface="Arial"/>
              </a:rPr>
              <a:t>Define Storm Track Manually </a:t>
            </a:r>
          </a:p>
          <a:p>
            <a:pPr marL="635000" lvl="2" indent="-254000" fontAlgn="auto">
              <a:spcBef>
                <a:spcPct val="100000"/>
              </a:spcBef>
              <a:spcAft>
                <a:spcPts val="0"/>
              </a:spcAft>
              <a:buSzPct val="99000"/>
              <a:buFont typeface="Wingdings"/>
              <a:buChar char="§"/>
              <a:tabLst/>
            </a:pPr>
            <a:r>
              <a:rPr lang="en-US" kern="1200">
                <a:ea typeface="+mn-ea"/>
                <a:sym typeface="Arial"/>
              </a:rPr>
              <a:t>Import from Exported File (storm created in previous Hazus Study Region) </a:t>
            </a:r>
          </a:p>
          <a:p>
            <a:pPr marL="635000" lvl="2" indent="-254000" fontAlgn="auto">
              <a:spcBef>
                <a:spcPct val="100000"/>
              </a:spcBef>
              <a:spcAft>
                <a:spcPts val="0"/>
              </a:spcAft>
              <a:buSzPct val="99000"/>
              <a:buFont typeface="Wingdings"/>
              <a:buChar char="§"/>
              <a:tabLst/>
            </a:pPr>
            <a:r>
              <a:rPr lang="en-US" kern="1200">
                <a:ea typeface="+mn-ea"/>
                <a:sym typeface="Arial"/>
              </a:rPr>
              <a:t>Import Census Tract Data File </a:t>
            </a:r>
          </a:p>
          <a:p>
            <a:pPr marL="635000" lvl="2" indent="-254000" fontAlgn="auto">
              <a:spcBef>
                <a:spcPct val="100000"/>
              </a:spcBef>
              <a:spcAft>
                <a:spcPts val="0"/>
              </a:spcAft>
              <a:buSzPct val="99000"/>
              <a:buFont typeface="Wingdings"/>
              <a:buChar char="§"/>
              <a:tabLst/>
            </a:pPr>
            <a:r>
              <a:rPr lang="en-US" kern="1200">
                <a:ea typeface="+mn-ea"/>
                <a:sym typeface="Arial"/>
              </a:rPr>
              <a:t>Import a Hurrevac Storm Advisory</a:t>
            </a:r>
            <a:endParaRPr lang="en-US"/>
          </a:p>
        </p:txBody>
      </p:sp>
      <p:pic>
        <p:nvPicPr>
          <p:cNvPr id="8" name="Content Placeholder 7" descr="Scenario options window showing Probabilistic, Historic, or Create New Scenario as options to choose from.">
            <a:extLst>
              <a:ext uri="{FF2B5EF4-FFF2-40B4-BE49-F238E27FC236}">
                <a16:creationId xmlns:a16="http://schemas.microsoft.com/office/drawing/2014/main" id="{DA2672C4-1D4E-432F-8A17-182E7F28351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3054746" y="3471863"/>
            <a:ext cx="3034508" cy="2233612"/>
          </a:xfrm>
          <a:prstGeom prst="rect">
            <a:avLst/>
          </a:prstGeom>
        </p:spPr>
      </p:pic>
      <p:sp>
        <p:nvSpPr>
          <p:cNvPr id="9" name="Slide Number Placeholder 8">
            <a:extLst>
              <a:ext uri="{FF2B5EF4-FFF2-40B4-BE49-F238E27FC236}">
                <a16:creationId xmlns:a16="http://schemas.microsoft.com/office/drawing/2014/main" id="{0B036348-C521-4CFD-9C62-C26BEA603F46}"/>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3</a:t>
            </a:fld>
            <a:endParaRPr lang="en-US"/>
          </a:p>
        </p:txBody>
      </p:sp>
    </p:spTree>
    <p:extLst>
      <p:ext uri="{BB962C8B-B14F-4D97-AF65-F5344CB8AC3E}">
        <p14:creationId xmlns:p14="http://schemas.microsoft.com/office/powerpoint/2010/main" val="484241425"/>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Typical Storm Parameters</a:t>
            </a:r>
          </a:p>
        </p:txBody>
      </p:sp>
      <p:graphicFrame>
        <p:nvGraphicFramePr>
          <p:cNvPr id="5" name="Table 4"/>
          <p:cNvGraphicFramePr>
            <a:graphicFrameLocks noGrp="1"/>
          </p:cNvGraphicFramePr>
          <p:nvPr>
            <p:extLst>
              <p:ext uri="{D42A27DB-BD31-4B8C-83A1-F6EECF244321}">
                <p14:modId xmlns:p14="http://schemas.microsoft.com/office/powerpoint/2010/main" val="543453151"/>
              </p:ext>
            </p:extLst>
          </p:nvPr>
        </p:nvGraphicFramePr>
        <p:xfrm>
          <a:off x="457200" y="1016000"/>
          <a:ext cx="8229599" cy="4666779"/>
        </p:xfrm>
        <a:graphic>
          <a:graphicData uri="http://schemas.openxmlformats.org/drawingml/2006/table">
            <a:tbl>
              <a:tblPr firstRow="1" bandRow="1">
                <a:tableStyleId>{5940675A-B579-460E-94D1-54222C63F5DA}</a:tableStyleId>
              </a:tblPr>
              <a:tblGrid>
                <a:gridCol w="1175657">
                  <a:extLst>
                    <a:ext uri="{9D8B030D-6E8A-4147-A177-3AD203B41FA5}">
                      <a16:colId xmlns:a16="http://schemas.microsoft.com/office/drawing/2014/main" val="20000"/>
                    </a:ext>
                  </a:extLst>
                </a:gridCol>
                <a:gridCol w="1175657">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175657">
                  <a:extLst>
                    <a:ext uri="{9D8B030D-6E8A-4147-A177-3AD203B41FA5}">
                      <a16:colId xmlns:a16="http://schemas.microsoft.com/office/drawing/2014/main" val="20003"/>
                    </a:ext>
                  </a:extLst>
                </a:gridCol>
                <a:gridCol w="1175657">
                  <a:extLst>
                    <a:ext uri="{9D8B030D-6E8A-4147-A177-3AD203B41FA5}">
                      <a16:colId xmlns:a16="http://schemas.microsoft.com/office/drawing/2014/main" val="20004"/>
                    </a:ext>
                  </a:extLst>
                </a:gridCol>
                <a:gridCol w="1175657">
                  <a:extLst>
                    <a:ext uri="{9D8B030D-6E8A-4147-A177-3AD203B41FA5}">
                      <a16:colId xmlns:a16="http://schemas.microsoft.com/office/drawing/2014/main" val="20005"/>
                    </a:ext>
                  </a:extLst>
                </a:gridCol>
                <a:gridCol w="1175657">
                  <a:extLst>
                    <a:ext uri="{9D8B030D-6E8A-4147-A177-3AD203B41FA5}">
                      <a16:colId xmlns:a16="http://schemas.microsoft.com/office/drawing/2014/main" val="20006"/>
                    </a:ext>
                  </a:extLst>
                </a:gridCol>
              </a:tblGrid>
              <a:tr h="815111">
                <a:tc>
                  <a:txBody>
                    <a:bodyPr/>
                    <a:lstStyle/>
                    <a:p>
                      <a:pPr lvl="0" algn="l">
                        <a:spcBef>
                          <a:spcPct val="100000"/>
                        </a:spcBef>
                        <a:buClrTx/>
                      </a:pPr>
                      <a:r>
                        <a:rPr lang="en-US" sz="1200">
                          <a:solidFill>
                            <a:srgbClr val="000066"/>
                          </a:solidFill>
                          <a:latin typeface="Arial"/>
                          <a:ea typeface="+mn-ea"/>
                          <a:cs typeface="Arial"/>
                          <a:sym typeface="Arial"/>
                        </a:rPr>
                        <a:t>Hurricane and Station</a:t>
                      </a:r>
                    </a:p>
                  </a:txBody>
                  <a:tcPr>
                    <a:solidFill>
                      <a:srgbClr val="C0C0C0"/>
                    </a:solidFill>
                  </a:tcPr>
                </a:tc>
                <a:tc>
                  <a:txBody>
                    <a:bodyPr/>
                    <a:lstStyle/>
                    <a:p>
                      <a:pPr lvl="0" algn="l">
                        <a:spcBef>
                          <a:spcPct val="100000"/>
                        </a:spcBef>
                        <a:buClrTx/>
                      </a:pPr>
                      <a:r>
                        <a:rPr lang="en-US" sz="1200">
                          <a:solidFill>
                            <a:srgbClr val="000066"/>
                          </a:solidFill>
                          <a:latin typeface="Arial"/>
                          <a:ea typeface="+mn-ea"/>
                          <a:cs typeface="Arial"/>
                          <a:sym typeface="Arial"/>
                        </a:rPr>
                        <a:t>Measured Peak Gust at 10m (m/sec)</a:t>
                      </a:r>
                    </a:p>
                  </a:txBody>
                  <a:tcPr>
                    <a:solidFill>
                      <a:srgbClr val="C0C0C0"/>
                    </a:solidFill>
                  </a:tcPr>
                </a:tc>
                <a:tc>
                  <a:txBody>
                    <a:bodyPr/>
                    <a:lstStyle/>
                    <a:p>
                      <a:pPr lvl="0" algn="l">
                        <a:spcBef>
                          <a:spcPct val="100000"/>
                        </a:spcBef>
                        <a:buClrTx/>
                      </a:pPr>
                      <a:r>
                        <a:rPr lang="en-US" sz="1200">
                          <a:solidFill>
                            <a:srgbClr val="000066"/>
                          </a:solidFill>
                          <a:latin typeface="Arial"/>
                          <a:ea typeface="+mn-ea"/>
                          <a:cs typeface="Arial"/>
                          <a:sym typeface="Arial"/>
                        </a:rPr>
                        <a:t>Anemometer Height (m)</a:t>
                      </a:r>
                    </a:p>
                  </a:txBody>
                  <a:tcPr>
                    <a:solidFill>
                      <a:srgbClr val="C0C0C0"/>
                    </a:solidFill>
                  </a:tcPr>
                </a:tc>
                <a:tc>
                  <a:txBody>
                    <a:bodyPr/>
                    <a:lstStyle/>
                    <a:p>
                      <a:pPr lvl="0" algn="l">
                        <a:spcBef>
                          <a:spcPct val="100000"/>
                        </a:spcBef>
                        <a:buClrTx/>
                      </a:pPr>
                      <a:r>
                        <a:rPr lang="en-US" sz="1200">
                          <a:solidFill>
                            <a:srgbClr val="000066"/>
                          </a:solidFill>
                          <a:latin typeface="Arial"/>
                          <a:ea typeface="+mn-ea"/>
                          <a:cs typeface="Arial"/>
                          <a:sym typeface="Arial"/>
                        </a:rPr>
                        <a:t>Wind Speed Averaging Time (sec)</a:t>
                      </a:r>
                      <a:br>
                        <a:rPr lang="en-US" sz="1200">
                          <a:solidFill>
                            <a:srgbClr val="000066"/>
                          </a:solidFill>
                          <a:latin typeface="Arial"/>
                          <a:ea typeface="+mn-ea"/>
                          <a:cs typeface="Arial"/>
                          <a:sym typeface="Arial"/>
                        </a:rPr>
                      </a:br>
                      <a:r>
                        <a:rPr lang="en-US" sz="1200">
                          <a:solidFill>
                            <a:srgbClr val="000066"/>
                          </a:solidFill>
                          <a:latin typeface="Arial"/>
                          <a:ea typeface="+mn-ea"/>
                          <a:cs typeface="Arial"/>
                          <a:sym typeface="Arial"/>
                        </a:rPr>
                        <a:t>Mean</a:t>
                      </a:r>
                    </a:p>
                  </a:txBody>
                  <a:tcPr>
                    <a:solidFill>
                      <a:srgbClr val="C0C0C0"/>
                    </a:solidFill>
                  </a:tcPr>
                </a:tc>
                <a:tc>
                  <a:txBody>
                    <a:bodyPr/>
                    <a:lstStyle/>
                    <a:p>
                      <a:pPr lvl="0" algn="l">
                        <a:spcBef>
                          <a:spcPct val="100000"/>
                        </a:spcBef>
                        <a:buClrTx/>
                      </a:pPr>
                      <a:r>
                        <a:rPr lang="en-US" sz="1200">
                          <a:solidFill>
                            <a:srgbClr val="000066"/>
                          </a:solidFill>
                          <a:latin typeface="Arial"/>
                          <a:ea typeface="+mn-ea"/>
                          <a:cs typeface="Arial"/>
                          <a:sym typeface="Arial"/>
                        </a:rPr>
                        <a:t>Wind Speed Averaging Time (sec)</a:t>
                      </a:r>
                      <a:br>
                        <a:rPr lang="en-US" sz="1200">
                          <a:solidFill>
                            <a:srgbClr val="000066"/>
                          </a:solidFill>
                          <a:latin typeface="Arial"/>
                          <a:ea typeface="+mn-ea"/>
                          <a:cs typeface="Arial"/>
                          <a:sym typeface="Arial"/>
                        </a:rPr>
                      </a:br>
                      <a:r>
                        <a:rPr lang="en-US" sz="1200">
                          <a:solidFill>
                            <a:srgbClr val="000066"/>
                          </a:solidFill>
                          <a:latin typeface="Arial"/>
                          <a:ea typeface="+mn-ea"/>
                          <a:cs typeface="Arial"/>
                          <a:sym typeface="Arial"/>
                        </a:rPr>
                        <a:t>Gust</a:t>
                      </a:r>
                    </a:p>
                  </a:txBody>
                  <a:tcPr>
                    <a:solidFill>
                      <a:srgbClr val="C0C0C0"/>
                    </a:solidFill>
                  </a:tcPr>
                </a:tc>
                <a:tc>
                  <a:txBody>
                    <a:bodyPr/>
                    <a:lstStyle/>
                    <a:p>
                      <a:pPr lvl="0" algn="l">
                        <a:spcBef>
                          <a:spcPct val="100000"/>
                        </a:spcBef>
                        <a:buClrTx/>
                      </a:pPr>
                      <a:r>
                        <a:rPr lang="en-US" sz="1200">
                          <a:solidFill>
                            <a:srgbClr val="000066"/>
                          </a:solidFill>
                          <a:latin typeface="Arial"/>
                          <a:ea typeface="+mn-ea"/>
                          <a:cs typeface="Arial"/>
                          <a:sym typeface="Arial"/>
                        </a:rPr>
                        <a:t>Holland's B Parameter</a:t>
                      </a:r>
                    </a:p>
                  </a:txBody>
                  <a:tcPr>
                    <a:solidFill>
                      <a:srgbClr val="C0C0C0"/>
                    </a:solidFill>
                  </a:tcPr>
                </a:tc>
                <a:tc>
                  <a:txBody>
                    <a:bodyPr/>
                    <a:lstStyle/>
                    <a:p>
                      <a:pPr lvl="0" algn="l">
                        <a:spcBef>
                          <a:spcPct val="100000"/>
                        </a:spcBef>
                        <a:buClrTx/>
                      </a:pPr>
                      <a:r>
                        <a:rPr lang="en-US" sz="1200">
                          <a:solidFill>
                            <a:srgbClr val="000066"/>
                          </a:solidFill>
                          <a:latin typeface="Arial"/>
                          <a:ea typeface="+mn-ea"/>
                          <a:cs typeface="Arial"/>
                          <a:sym typeface="Arial"/>
                        </a:rPr>
                        <a:t>Radius to Maximum Winds (km)</a:t>
                      </a:r>
                    </a:p>
                  </a:txBody>
                  <a:tcPr>
                    <a:solidFill>
                      <a:srgbClr val="C0C0C0"/>
                    </a:solidFill>
                  </a:tcPr>
                </a:tc>
                <a:extLst>
                  <a:ext uri="{0D108BD9-81ED-4DB2-BD59-A6C34878D82A}">
                    <a16:rowId xmlns:a16="http://schemas.microsoft.com/office/drawing/2014/main" val="10000"/>
                  </a:ext>
                </a:extLst>
              </a:tr>
              <a:tr h="517418">
                <a:tc>
                  <a:txBody>
                    <a:bodyPr/>
                    <a:lstStyle/>
                    <a:p>
                      <a:pPr lvl="0" algn="l">
                        <a:spcBef>
                          <a:spcPct val="100000"/>
                        </a:spcBef>
                        <a:buClrTx/>
                      </a:pPr>
                      <a:r>
                        <a:rPr lang="en-US" sz="1200">
                          <a:solidFill>
                            <a:srgbClr val="000066"/>
                          </a:solidFill>
                          <a:latin typeface="Arial"/>
                          <a:ea typeface="+mn-ea"/>
                          <a:cs typeface="Arial"/>
                          <a:sym typeface="Arial"/>
                        </a:rPr>
                        <a:t>Fran (1996), FPSN7</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48.3, 37.7</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44.2</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600</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5</a:t>
                      </a:r>
                      <a:endParaRPr lang="en-US" sz="1200">
                        <a:solidFill>
                          <a:srgbClr val="000066"/>
                        </a:solidFill>
                      </a:endParaRPr>
                    </a:p>
                  </a:txBody>
                  <a:tcPr/>
                </a:tc>
                <a:tc>
                  <a:txBody>
                    <a:bodyPr/>
                    <a:lstStyle/>
                    <a:p>
                      <a:pPr lvl="0" algn="l">
                        <a:spcBef>
                          <a:spcPct val="100000"/>
                        </a:spcBef>
                        <a:buClrTx/>
                      </a:pPr>
                      <a:r>
                        <a:rPr lang="en-US" sz="1200" dirty="0">
                          <a:solidFill>
                            <a:srgbClr val="000066"/>
                          </a:solidFill>
                          <a:latin typeface="Arial"/>
                          <a:ea typeface="+mn-ea"/>
                          <a:cs typeface="Arial"/>
                          <a:sym typeface="Arial"/>
                        </a:rPr>
                        <a:t>.95</a:t>
                      </a:r>
                      <a:endParaRPr lang="en-US" sz="1200" dirty="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85</a:t>
                      </a:r>
                      <a:endParaRPr lang="en-US" sz="1200">
                        <a:solidFill>
                          <a:srgbClr val="000066"/>
                        </a:solidFill>
                      </a:endParaRPr>
                    </a:p>
                  </a:txBody>
                  <a:tcPr/>
                </a:tc>
                <a:extLst>
                  <a:ext uri="{0D108BD9-81ED-4DB2-BD59-A6C34878D82A}">
                    <a16:rowId xmlns:a16="http://schemas.microsoft.com/office/drawing/2014/main" val="10001"/>
                  </a:ext>
                </a:extLst>
              </a:tr>
              <a:tr h="517418">
                <a:tc>
                  <a:txBody>
                    <a:bodyPr/>
                    <a:lstStyle/>
                    <a:p>
                      <a:pPr lvl="0" algn="l">
                        <a:spcBef>
                          <a:spcPct val="100000"/>
                        </a:spcBef>
                        <a:buClrTx/>
                      </a:pPr>
                      <a:r>
                        <a:rPr lang="en-US" sz="1200">
                          <a:solidFill>
                            <a:srgbClr val="000066"/>
                          </a:solidFill>
                          <a:latin typeface="Arial"/>
                          <a:ea typeface="+mn-ea"/>
                          <a:cs typeface="Arial"/>
                          <a:sym typeface="Arial"/>
                        </a:rPr>
                        <a:t>Fran (1996), DSLN7</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29.6</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46.6</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600</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5</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.95</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85</a:t>
                      </a:r>
                      <a:endParaRPr lang="en-US" sz="1200">
                        <a:solidFill>
                          <a:srgbClr val="000066"/>
                        </a:solidFill>
                      </a:endParaRPr>
                    </a:p>
                  </a:txBody>
                  <a:tcPr/>
                </a:tc>
                <a:extLst>
                  <a:ext uri="{0D108BD9-81ED-4DB2-BD59-A6C34878D82A}">
                    <a16:rowId xmlns:a16="http://schemas.microsoft.com/office/drawing/2014/main" val="10002"/>
                  </a:ext>
                </a:extLst>
              </a:tr>
              <a:tr h="616649">
                <a:tc>
                  <a:txBody>
                    <a:bodyPr/>
                    <a:lstStyle/>
                    <a:p>
                      <a:pPr lvl="0" algn="l">
                        <a:spcBef>
                          <a:spcPct val="100000"/>
                        </a:spcBef>
                        <a:buClrTx/>
                      </a:pPr>
                      <a:r>
                        <a:rPr lang="en-US" sz="1200">
                          <a:solidFill>
                            <a:srgbClr val="000066"/>
                          </a:solidFill>
                          <a:latin typeface="Arial"/>
                          <a:ea typeface="+mn-ea"/>
                          <a:cs typeface="Arial"/>
                          <a:sym typeface="Arial"/>
                        </a:rPr>
                        <a:t>Bertha (1993), FPSN7</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45.1</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44.2</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600</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5</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1.2</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70</a:t>
                      </a:r>
                      <a:endParaRPr lang="en-US" sz="1200">
                        <a:solidFill>
                          <a:srgbClr val="000066"/>
                        </a:solidFill>
                      </a:endParaRPr>
                    </a:p>
                  </a:txBody>
                  <a:tcPr/>
                </a:tc>
                <a:extLst>
                  <a:ext uri="{0D108BD9-81ED-4DB2-BD59-A6C34878D82A}">
                    <a16:rowId xmlns:a16="http://schemas.microsoft.com/office/drawing/2014/main" val="10003"/>
                  </a:ext>
                </a:extLst>
              </a:tr>
              <a:tr h="517418">
                <a:tc>
                  <a:txBody>
                    <a:bodyPr/>
                    <a:lstStyle/>
                    <a:p>
                      <a:pPr lvl="0" algn="l">
                        <a:spcBef>
                          <a:spcPct val="100000"/>
                        </a:spcBef>
                        <a:buClrTx/>
                      </a:pPr>
                      <a:r>
                        <a:rPr lang="en-US" sz="1200">
                          <a:solidFill>
                            <a:srgbClr val="000066"/>
                          </a:solidFill>
                          <a:latin typeface="Arial"/>
                          <a:ea typeface="+mn-ea"/>
                          <a:cs typeface="Arial"/>
                          <a:sym typeface="Arial"/>
                        </a:rPr>
                        <a:t>Emily (1993) DSLN7</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51.0, 56.7</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46.6</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600</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5</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1.7</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39</a:t>
                      </a:r>
                      <a:endParaRPr lang="en-US" sz="1200">
                        <a:solidFill>
                          <a:srgbClr val="000066"/>
                        </a:solidFill>
                      </a:endParaRPr>
                    </a:p>
                  </a:txBody>
                  <a:tcPr/>
                </a:tc>
                <a:extLst>
                  <a:ext uri="{0D108BD9-81ED-4DB2-BD59-A6C34878D82A}">
                    <a16:rowId xmlns:a16="http://schemas.microsoft.com/office/drawing/2014/main" val="10004"/>
                  </a:ext>
                </a:extLst>
              </a:tr>
              <a:tr h="616649">
                <a:tc>
                  <a:txBody>
                    <a:bodyPr/>
                    <a:lstStyle/>
                    <a:p>
                      <a:pPr lvl="0" algn="l">
                        <a:spcBef>
                          <a:spcPct val="100000"/>
                        </a:spcBef>
                        <a:buClrTx/>
                      </a:pPr>
                      <a:r>
                        <a:rPr lang="en-US" sz="1200">
                          <a:solidFill>
                            <a:srgbClr val="000066"/>
                          </a:solidFill>
                          <a:latin typeface="Arial"/>
                          <a:ea typeface="+mn-ea"/>
                          <a:cs typeface="Arial"/>
                          <a:sym typeface="Arial"/>
                        </a:rPr>
                        <a:t>Andrew (1992), NGW LMS</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58.6</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13.7</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120</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5</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1.6</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19</a:t>
                      </a:r>
                      <a:endParaRPr lang="en-US" sz="1200">
                        <a:solidFill>
                          <a:srgbClr val="000066"/>
                        </a:solidFill>
                      </a:endParaRPr>
                    </a:p>
                  </a:txBody>
                  <a:tcPr/>
                </a:tc>
                <a:extLst>
                  <a:ext uri="{0D108BD9-81ED-4DB2-BD59-A6C34878D82A}">
                    <a16:rowId xmlns:a16="http://schemas.microsoft.com/office/drawing/2014/main" val="10005"/>
                  </a:ext>
                </a:extLst>
              </a:tr>
              <a:tr h="517418">
                <a:tc>
                  <a:txBody>
                    <a:bodyPr/>
                    <a:lstStyle/>
                    <a:p>
                      <a:pPr lvl="0" algn="l">
                        <a:spcBef>
                          <a:spcPct val="100000"/>
                        </a:spcBef>
                        <a:buClrTx/>
                      </a:pPr>
                      <a:r>
                        <a:rPr lang="en-US" sz="1200">
                          <a:solidFill>
                            <a:srgbClr val="000066"/>
                          </a:solidFill>
                          <a:latin typeface="Arial"/>
                          <a:ea typeface="+mn-ea"/>
                          <a:cs typeface="Arial"/>
                          <a:sym typeface="Arial"/>
                        </a:rPr>
                        <a:t>Bob (1991), 41001</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30.6</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5.0</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600</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5</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1.4</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35</a:t>
                      </a:r>
                      <a:endParaRPr lang="en-US" sz="1200">
                        <a:solidFill>
                          <a:srgbClr val="000066"/>
                        </a:solidFill>
                      </a:endParaRPr>
                    </a:p>
                  </a:txBody>
                  <a:tcPr/>
                </a:tc>
                <a:extLst>
                  <a:ext uri="{0D108BD9-81ED-4DB2-BD59-A6C34878D82A}">
                    <a16:rowId xmlns:a16="http://schemas.microsoft.com/office/drawing/2014/main" val="10006"/>
                  </a:ext>
                </a:extLst>
              </a:tr>
              <a:tr h="517418">
                <a:tc>
                  <a:txBody>
                    <a:bodyPr/>
                    <a:lstStyle/>
                    <a:p>
                      <a:pPr lvl="0" algn="l">
                        <a:spcBef>
                          <a:spcPct val="100000"/>
                        </a:spcBef>
                        <a:buClrTx/>
                      </a:pPr>
                      <a:r>
                        <a:rPr lang="en-US" sz="1200">
                          <a:solidFill>
                            <a:srgbClr val="000066"/>
                          </a:solidFill>
                          <a:latin typeface="Arial"/>
                          <a:ea typeface="+mn-ea"/>
                          <a:cs typeface="Arial"/>
                          <a:sym typeface="Arial"/>
                        </a:rPr>
                        <a:t>Hugo (1989), FPSN7</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31.7</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42.2</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600</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5</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1.0</a:t>
                      </a:r>
                      <a:endParaRPr lang="en-US" sz="1200">
                        <a:solidFill>
                          <a:srgbClr val="000066"/>
                        </a:solidFill>
                      </a:endParaRPr>
                    </a:p>
                  </a:txBody>
                  <a:tcPr/>
                </a:tc>
                <a:tc>
                  <a:txBody>
                    <a:bodyPr/>
                    <a:lstStyle/>
                    <a:p>
                      <a:pPr lvl="0" algn="l">
                        <a:spcBef>
                          <a:spcPct val="100000"/>
                        </a:spcBef>
                        <a:buClrTx/>
                      </a:pPr>
                      <a:r>
                        <a:rPr lang="en-US" sz="1200" dirty="0">
                          <a:solidFill>
                            <a:srgbClr val="000066"/>
                          </a:solidFill>
                          <a:latin typeface="Arial"/>
                          <a:ea typeface="+mn-ea"/>
                          <a:cs typeface="Arial"/>
                          <a:sym typeface="Arial"/>
                        </a:rPr>
                        <a:t>40</a:t>
                      </a:r>
                      <a:endParaRPr lang="en-US" sz="1200" dirty="0">
                        <a:solidFill>
                          <a:srgbClr val="000066"/>
                        </a:solidFill>
                      </a:endParaRPr>
                    </a:p>
                  </a:txBody>
                  <a:tcPr/>
                </a:tc>
                <a:extLst>
                  <a:ext uri="{0D108BD9-81ED-4DB2-BD59-A6C34878D82A}">
                    <a16:rowId xmlns:a16="http://schemas.microsoft.com/office/drawing/2014/main" val="10007"/>
                  </a:ext>
                </a:extLst>
              </a:tr>
            </a:tbl>
          </a:graphicData>
        </a:graphic>
      </p:graphicFrame>
      <p:sp>
        <p:nvSpPr>
          <p:cNvPr id="6" name="Slide Number Placeholder 5">
            <a:extLst>
              <a:ext uri="{FF2B5EF4-FFF2-40B4-BE49-F238E27FC236}">
                <a16:creationId xmlns:a16="http://schemas.microsoft.com/office/drawing/2014/main" id="{294C5F4D-D2B4-4B53-89AF-FC454B9E196F}"/>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30</a:t>
            </a:fld>
            <a:endParaRPr lang="en-US"/>
          </a:p>
        </p:txBody>
      </p:sp>
    </p:spTree>
    <p:extLst>
      <p:ext uri="{BB962C8B-B14F-4D97-AF65-F5344CB8AC3E}">
        <p14:creationId xmlns:p14="http://schemas.microsoft.com/office/powerpoint/2010/main" val="2866572374"/>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Storm Track Definition</a:t>
            </a:r>
          </a:p>
        </p:txBody>
      </p:sp>
      <p:sp>
        <p:nvSpPr>
          <p:cNvPr id="8" name="Content Placeholder 7">
            <a:extLst>
              <a:ext uri="{FF2B5EF4-FFF2-40B4-BE49-F238E27FC236}">
                <a16:creationId xmlns:a16="http://schemas.microsoft.com/office/drawing/2014/main" id="{3F75FF9A-FDAA-4CE5-8289-06768B130699}"/>
              </a:ext>
            </a:extLst>
          </p:cNvPr>
          <p:cNvSpPr>
            <a:spLocks noGrp="1"/>
          </p:cNvSpPr>
          <p:nvPr>
            <p:ph sz="quarter" idx="13"/>
          </p:nvPr>
        </p:nvSpPr>
        <p:spPr/>
        <p:txBody>
          <a:bodyPr>
            <a:normAutofit/>
          </a:bodyPr>
          <a:lstStyle/>
          <a:p>
            <a:pPr marL="254000" lvl="1" indent="-254000">
              <a:spcBef>
                <a:spcPct val="100000"/>
              </a:spcBef>
              <a:buSzPct val="99000"/>
            </a:pPr>
            <a:r>
              <a:rPr lang="en-US" kern="1200" dirty="0">
                <a:sym typeface="Arial"/>
              </a:rPr>
              <a:t>Manually enter storm parameters</a:t>
            </a:r>
            <a:endParaRPr lang="en-US" dirty="0"/>
          </a:p>
        </p:txBody>
      </p:sp>
      <p:pic>
        <p:nvPicPr>
          <p:cNvPr id="10" name="Content Placeholder 9" descr="The Edit Storm Track Window in Hazus with values manually entered to define a storm track.">
            <a:extLst>
              <a:ext uri="{FF2B5EF4-FFF2-40B4-BE49-F238E27FC236}">
                <a16:creationId xmlns:a16="http://schemas.microsoft.com/office/drawing/2014/main" id="{A2BF4ED6-FFB5-4667-95A2-DE702B328AA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073337" y="2088657"/>
            <a:ext cx="4997326" cy="3585561"/>
          </a:xfrm>
          <a:prstGeom prst="rect">
            <a:avLst/>
          </a:prstGeom>
        </p:spPr>
      </p:pic>
      <p:sp>
        <p:nvSpPr>
          <p:cNvPr id="11" name="Slide Number Placeholder 10">
            <a:extLst>
              <a:ext uri="{FF2B5EF4-FFF2-40B4-BE49-F238E27FC236}">
                <a16:creationId xmlns:a16="http://schemas.microsoft.com/office/drawing/2014/main" id="{EDCE2BD3-0906-40BF-8B43-37F8C44166B2}"/>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31</a:t>
            </a:fld>
            <a:endParaRPr lang="en-US"/>
          </a:p>
        </p:txBody>
      </p:sp>
    </p:spTree>
    <p:extLst>
      <p:ext uri="{BB962C8B-B14F-4D97-AF65-F5344CB8AC3E}">
        <p14:creationId xmlns:p14="http://schemas.microsoft.com/office/powerpoint/2010/main" val="3214818022"/>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fr-FR"/>
              <a:t>Hurricane Data Sources: Hurdat</a:t>
            </a:r>
            <a:endParaRPr lang="en-US"/>
          </a:p>
        </p:txBody>
      </p:sp>
      <p:sp>
        <p:nvSpPr>
          <p:cNvPr id="3" name="Content Placeholder 2">
            <a:extLst>
              <a:ext uri="{FF2B5EF4-FFF2-40B4-BE49-F238E27FC236}">
                <a16:creationId xmlns:a16="http://schemas.microsoft.com/office/drawing/2014/main" id="{FD8C24AB-FD72-46F4-94A3-D2E94EC7FFAF}"/>
              </a:ext>
            </a:extLst>
          </p:cNvPr>
          <p:cNvSpPr>
            <a:spLocks noGrp="1"/>
          </p:cNvSpPr>
          <p:nvPr>
            <p:ph idx="1"/>
          </p:nvPr>
        </p:nvSpPr>
        <p:spPr/>
        <p:txBody>
          <a:bodyPr>
            <a:normAutofit fontScale="70000" lnSpcReduction="20000"/>
          </a:bodyPr>
          <a:lstStyle/>
          <a:p>
            <a:pPr marL="254000" lvl="1" indent="-254000" fontAlgn="auto">
              <a:spcBef>
                <a:spcPct val="100000"/>
              </a:spcBef>
              <a:spcAft>
                <a:spcPts val="0"/>
              </a:spcAft>
              <a:buSzPct val="99000"/>
              <a:buFont typeface="Arial"/>
              <a:buChar char="•"/>
              <a:tabLst/>
            </a:pPr>
            <a:r>
              <a:rPr lang="en-US" kern="1200">
                <a:ea typeface="+mn-ea"/>
                <a:sym typeface="Arial"/>
              </a:rPr>
              <a:t> Good to manually define storm track </a:t>
            </a:r>
          </a:p>
          <a:p>
            <a:pPr marL="254000" lvl="1" indent="-254000" fontAlgn="auto">
              <a:spcBef>
                <a:spcPct val="100000"/>
              </a:spcBef>
              <a:spcAft>
                <a:spcPts val="0"/>
              </a:spcAft>
              <a:buSzPct val="99000"/>
              <a:buFont typeface="Arial"/>
              <a:buChar char="•"/>
              <a:tabLst/>
            </a:pPr>
            <a:r>
              <a:rPr lang="en-US" kern="1200">
                <a:ea typeface="+mn-ea"/>
                <a:sym typeface="Arial"/>
              </a:rPr>
              <a:t>National Hurricane Center’s HURricane DATabase: </a:t>
            </a:r>
            <a:r>
              <a:rPr lang="en-US" kern="1200">
                <a:ea typeface="+mn-ea"/>
                <a:sym typeface="Arial"/>
                <a:hlinkClick r:id="rId2">
                  <a:extLst>
                    <a:ext uri="{A12FA001-AC4F-418D-AE19-62706E023703}">
                      <ahyp:hlinkClr xmlns:ahyp="http://schemas.microsoft.com/office/drawing/2018/hyperlinkcolor" val="tx"/>
                    </a:ext>
                  </a:extLst>
                </a:hlinkClick>
              </a:rPr>
              <a:t>https://www.nhc.noaa.gov/data/#hurdat</a:t>
            </a:r>
            <a:r>
              <a:rPr lang="en-US" kern="1200">
                <a:ea typeface="+mn-ea"/>
                <a:sym typeface="Arial"/>
              </a:rPr>
              <a:t> </a:t>
            </a:r>
          </a:p>
          <a:p>
            <a:pPr marL="635000" lvl="2" indent="-254000" fontAlgn="auto">
              <a:spcBef>
                <a:spcPct val="100000"/>
              </a:spcBef>
              <a:spcAft>
                <a:spcPts val="0"/>
              </a:spcAft>
              <a:buSzPct val="99000"/>
              <a:buFont typeface="Wingdings"/>
              <a:buChar char="§"/>
              <a:tabLst/>
            </a:pPr>
            <a:r>
              <a:rPr lang="en-US" kern="1200">
                <a:ea typeface="+mn-ea"/>
                <a:sym typeface="Arial"/>
              </a:rPr>
              <a:t>Enhanced collection of historical meteorological data </a:t>
            </a:r>
          </a:p>
          <a:p>
            <a:pPr marL="254000" lvl="1" indent="-254000" fontAlgn="auto">
              <a:spcBef>
                <a:spcPct val="100000"/>
              </a:spcBef>
              <a:spcAft>
                <a:spcPts val="0"/>
              </a:spcAft>
              <a:buSzPct val="99000"/>
              <a:buFont typeface="Arial"/>
              <a:buChar char="•"/>
              <a:tabLst/>
            </a:pPr>
            <a:r>
              <a:rPr lang="en-US" kern="1200">
                <a:ea typeface="+mn-ea"/>
                <a:sym typeface="Arial"/>
              </a:rPr>
              <a:t>HURDAT2: Best Track Data </a:t>
            </a:r>
          </a:p>
          <a:p>
            <a:pPr marL="635000" lvl="2" indent="-254000" fontAlgn="auto">
              <a:spcBef>
                <a:spcPct val="100000"/>
              </a:spcBef>
              <a:spcAft>
                <a:spcPts val="0"/>
              </a:spcAft>
              <a:buSzPct val="99000"/>
              <a:buFont typeface="Wingdings"/>
              <a:buChar char="§"/>
              <a:tabLst/>
            </a:pPr>
            <a:r>
              <a:rPr lang="en-US" kern="1200">
                <a:ea typeface="+mn-ea"/>
                <a:sym typeface="Arial"/>
              </a:rPr>
              <a:t>Atlantic and Pacific </a:t>
            </a:r>
          </a:p>
          <a:p>
            <a:pPr marL="635000" lvl="2" indent="-254000" fontAlgn="auto">
              <a:spcBef>
                <a:spcPct val="100000"/>
              </a:spcBef>
              <a:spcAft>
                <a:spcPts val="0"/>
              </a:spcAft>
              <a:buSzPct val="99000"/>
              <a:buFont typeface="Wingdings"/>
              <a:buChar char="§"/>
              <a:tabLst/>
            </a:pPr>
            <a:r>
              <a:rPr lang="en-US" kern="1200">
                <a:ea typeface="+mn-ea"/>
                <a:sym typeface="Arial"/>
              </a:rPr>
              <a:t>Comma-delimited, text format </a:t>
            </a:r>
          </a:p>
          <a:p>
            <a:pPr marL="635000" lvl="2" indent="-254000" fontAlgn="auto">
              <a:spcBef>
                <a:spcPct val="100000"/>
              </a:spcBef>
              <a:spcAft>
                <a:spcPts val="0"/>
              </a:spcAft>
              <a:buSzPct val="99000"/>
              <a:buFont typeface="Wingdings"/>
              <a:buChar char="§"/>
              <a:tabLst/>
            </a:pPr>
            <a:r>
              <a:rPr lang="en-US" kern="1200">
                <a:ea typeface="+mn-ea"/>
                <a:sym typeface="Arial"/>
              </a:rPr>
              <a:t>Six-hourly information on location, maximum winds, central pressure, and size of all known tropical and subtropical cyclones</a:t>
            </a:r>
            <a:endParaRPr lang="en-US"/>
          </a:p>
        </p:txBody>
      </p:sp>
      <p:sp>
        <p:nvSpPr>
          <p:cNvPr id="6" name="Slide Number Placeholder 5">
            <a:extLst>
              <a:ext uri="{FF2B5EF4-FFF2-40B4-BE49-F238E27FC236}">
                <a16:creationId xmlns:a16="http://schemas.microsoft.com/office/drawing/2014/main" id="{558666DD-8805-4B57-82ED-E98D18C38636}"/>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32</a:t>
            </a:fld>
            <a:endParaRPr lang="en-US"/>
          </a:p>
        </p:txBody>
      </p:sp>
    </p:spTree>
    <p:extLst>
      <p:ext uri="{BB962C8B-B14F-4D97-AF65-F5344CB8AC3E}">
        <p14:creationId xmlns:p14="http://schemas.microsoft.com/office/powerpoint/2010/main" val="572738284"/>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Show Current Scenario</a:t>
            </a:r>
          </a:p>
        </p:txBody>
      </p:sp>
      <p:sp>
        <p:nvSpPr>
          <p:cNvPr id="8" name="Content Placeholder 7">
            <a:extLst>
              <a:ext uri="{FF2B5EF4-FFF2-40B4-BE49-F238E27FC236}">
                <a16:creationId xmlns:a16="http://schemas.microsoft.com/office/drawing/2014/main" id="{31BE7AD4-0F1E-4827-B6AC-0AF2E04D7377}"/>
              </a:ext>
            </a:extLst>
          </p:cNvPr>
          <p:cNvSpPr>
            <a:spLocks noGrp="1"/>
          </p:cNvSpPr>
          <p:nvPr>
            <p:ph sz="quarter" idx="13"/>
          </p:nvPr>
        </p:nvSpPr>
        <p:spPr/>
        <p:txBody>
          <a:bodyPr>
            <a:normAutofit/>
          </a:bodyPr>
          <a:lstStyle/>
          <a:p>
            <a:pPr fontAlgn="auto">
              <a:spcBef>
                <a:spcPct val="100000"/>
              </a:spcBef>
              <a:spcAft>
                <a:spcPts val="0"/>
              </a:spcAft>
              <a:buSzPct val="99000"/>
              <a:tabLst/>
            </a:pPr>
            <a:r>
              <a:rPr lang="en-US" kern="1200" dirty="0">
                <a:sym typeface="Arial"/>
              </a:rPr>
              <a:t>Select Hazard &gt; Show Current</a:t>
            </a:r>
            <a:endParaRPr lang="en-US" dirty="0"/>
          </a:p>
        </p:txBody>
      </p:sp>
      <p:pic>
        <p:nvPicPr>
          <p:cNvPr id="10" name="Content Placeholder 9" descr="The Current Hazard window in Hazus showing which hazard and scenario are currently being used.">
            <a:extLst>
              <a:ext uri="{FF2B5EF4-FFF2-40B4-BE49-F238E27FC236}">
                <a16:creationId xmlns:a16="http://schemas.microsoft.com/office/drawing/2014/main" id="{8E24A82C-4FE5-4F94-97A6-3F141A44FDD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785276" y="2057400"/>
            <a:ext cx="5573447" cy="3648075"/>
          </a:xfrm>
          <a:prstGeom prst="rect">
            <a:avLst/>
          </a:prstGeom>
        </p:spPr>
      </p:pic>
      <p:sp>
        <p:nvSpPr>
          <p:cNvPr id="11" name="Slide Number Placeholder 10">
            <a:extLst>
              <a:ext uri="{FF2B5EF4-FFF2-40B4-BE49-F238E27FC236}">
                <a16:creationId xmlns:a16="http://schemas.microsoft.com/office/drawing/2014/main" id="{FF84B43A-F901-4FAF-9A13-8568A779C3F9}"/>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33</a:t>
            </a:fld>
            <a:endParaRPr lang="en-US"/>
          </a:p>
        </p:txBody>
      </p:sp>
    </p:spTree>
    <p:extLst>
      <p:ext uri="{BB962C8B-B14F-4D97-AF65-F5344CB8AC3E}">
        <p14:creationId xmlns:p14="http://schemas.microsoft.com/office/powerpoint/2010/main" val="2021638436"/>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4: Review</a:t>
            </a:r>
          </a:p>
        </p:txBody>
      </p:sp>
      <p:sp>
        <p:nvSpPr>
          <p:cNvPr id="3" name="Content Placeholder 2">
            <a:extLst>
              <a:ext uri="{FF2B5EF4-FFF2-40B4-BE49-F238E27FC236}">
                <a16:creationId xmlns:a16="http://schemas.microsoft.com/office/drawing/2014/main" id="{0119EC5B-0A7D-4F08-8D1D-BA406BE6289F}"/>
              </a:ext>
            </a:extLst>
          </p:cNvPr>
          <p:cNvSpPr>
            <a:spLocks noGrp="1"/>
          </p:cNvSpPr>
          <p:nvPr>
            <p:ph idx="1"/>
          </p:nvPr>
        </p:nvSpPr>
        <p:spPr/>
        <p:txBody>
          <a:bodyPr/>
          <a:lstStyle/>
          <a:p>
            <a:pPr marL="254000" lvl="1" indent="-254000" fontAlgn="auto">
              <a:spcBef>
                <a:spcPct val="100000"/>
              </a:spcBef>
              <a:spcAft>
                <a:spcPts val="0"/>
              </a:spcAft>
              <a:buSzPct val="99000"/>
              <a:buFont typeface="Arial"/>
              <a:buAutoNum type="arabicPeriod"/>
              <a:tabLst/>
            </a:pPr>
            <a:r>
              <a:rPr lang="en-US" kern="1200" dirty="0">
                <a:ea typeface="+mn-ea"/>
                <a:sym typeface="Arial"/>
              </a:rPr>
              <a:t> What are the deterministic options for hurricane scenarios in </a:t>
            </a:r>
            <a:r>
              <a:rPr lang="en-US" kern="1200" dirty="0" err="1">
                <a:ea typeface="+mn-ea"/>
                <a:sym typeface="Arial"/>
              </a:rPr>
              <a:t>Hazus</a:t>
            </a:r>
            <a:r>
              <a:rPr lang="en-US" kern="1200" dirty="0">
                <a:ea typeface="+mn-ea"/>
                <a:sym typeface="Arial"/>
              </a:rPr>
              <a:t>?</a:t>
            </a:r>
          </a:p>
          <a:p>
            <a:pPr marL="254000" lvl="1" indent="-254000" fontAlgn="auto">
              <a:spcBef>
                <a:spcPct val="100000"/>
              </a:spcBef>
              <a:spcAft>
                <a:spcPts val="0"/>
              </a:spcAft>
              <a:buSzPct val="99000"/>
              <a:buFont typeface="Arial"/>
              <a:buAutoNum type="arabicPeriod"/>
              <a:tabLst/>
            </a:pPr>
            <a:r>
              <a:rPr lang="en-US" kern="1200" dirty="0">
                <a:ea typeface="+mn-ea"/>
                <a:sym typeface="Arial"/>
              </a:rPr>
              <a:t> Where (geographically within a hurricane) are the greatest hurricane windspeeds located and why?</a:t>
            </a:r>
            <a:endParaRPr lang="en-US" dirty="0"/>
          </a:p>
        </p:txBody>
      </p:sp>
      <p:sp>
        <p:nvSpPr>
          <p:cNvPr id="6" name="Slide Number Placeholder 5">
            <a:extLst>
              <a:ext uri="{FF2B5EF4-FFF2-40B4-BE49-F238E27FC236}">
                <a16:creationId xmlns:a16="http://schemas.microsoft.com/office/drawing/2014/main" id="{5D1F43A9-4285-4272-A9CC-CDB4320A1040}"/>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34</a:t>
            </a:fld>
            <a:endParaRPr lang="en-US"/>
          </a:p>
        </p:txBody>
      </p:sp>
    </p:spTree>
    <p:extLst>
      <p:ext uri="{BB962C8B-B14F-4D97-AF65-F5344CB8AC3E}">
        <p14:creationId xmlns:p14="http://schemas.microsoft.com/office/powerpoint/2010/main" val="4160066943"/>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Questions?</a:t>
            </a:r>
          </a:p>
        </p:txBody>
      </p:sp>
      <p:sp>
        <p:nvSpPr>
          <p:cNvPr id="3" name="Content Placeholder 2">
            <a:extLst>
              <a:ext uri="{FF2B5EF4-FFF2-40B4-BE49-F238E27FC236}">
                <a16:creationId xmlns:a16="http://schemas.microsoft.com/office/drawing/2014/main" id="{1C1DE794-4D73-4082-9CF2-275A4C10EBD5}"/>
              </a:ext>
            </a:extLst>
          </p:cNvPr>
          <p:cNvSpPr>
            <a:spLocks noGrp="1"/>
          </p:cNvSpPr>
          <p:nvPr>
            <p:ph idx="1"/>
          </p:nvPr>
        </p:nvSpPr>
        <p:spPr/>
        <p:txBody>
          <a:bodyPr/>
          <a:lstStyle/>
          <a:p>
            <a:pPr>
              <a:buSzPct val="99000"/>
            </a:pPr>
            <a:endParaRPr lang="en-US"/>
          </a:p>
        </p:txBody>
      </p:sp>
      <p:sp>
        <p:nvSpPr>
          <p:cNvPr id="5" name="Slide Number Placeholder 4">
            <a:extLst>
              <a:ext uri="{FF2B5EF4-FFF2-40B4-BE49-F238E27FC236}">
                <a16:creationId xmlns:a16="http://schemas.microsoft.com/office/drawing/2014/main" id="{B72C6A55-C94C-44E3-B138-B6B62F60D9E8}"/>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35</a:t>
            </a:fld>
            <a:endParaRPr lang="en-US"/>
          </a:p>
        </p:txBody>
      </p:sp>
    </p:spTree>
    <p:extLst>
      <p:ext uri="{BB962C8B-B14F-4D97-AF65-F5344CB8AC3E}">
        <p14:creationId xmlns:p14="http://schemas.microsoft.com/office/powerpoint/2010/main" val="75392167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Hurricane Scenario Definition Options</a:t>
            </a:r>
          </a:p>
        </p:txBody>
      </p:sp>
      <p:pic>
        <p:nvPicPr>
          <p:cNvPr id="6" name="Content Placeholder 5" descr="Hurricane Scenario Definition Options - surge support by type">
            <a:extLst>
              <a:ext uri="{FF2B5EF4-FFF2-40B4-BE49-F238E27FC236}">
                <a16:creationId xmlns:a16="http://schemas.microsoft.com/office/drawing/2014/main" id="{AA60A8F8-90EF-4F3A-83F6-8D8AA406AA5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62175" y="1981994"/>
            <a:ext cx="4819650" cy="2819400"/>
          </a:xfrm>
          <a:prstGeom prst="rect">
            <a:avLst/>
          </a:prstGeom>
        </p:spPr>
      </p:pic>
      <p:sp>
        <p:nvSpPr>
          <p:cNvPr id="7" name="Slide Number Placeholder 6">
            <a:extLst>
              <a:ext uri="{FF2B5EF4-FFF2-40B4-BE49-F238E27FC236}">
                <a16:creationId xmlns:a16="http://schemas.microsoft.com/office/drawing/2014/main" id="{CAC10456-F507-42B0-9BDC-8201030962B8}"/>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4</a:t>
            </a:fld>
            <a:endParaRPr lang="en-US"/>
          </a:p>
        </p:txBody>
      </p:sp>
    </p:spTree>
    <p:extLst>
      <p:ext uri="{BB962C8B-B14F-4D97-AF65-F5344CB8AC3E}">
        <p14:creationId xmlns:p14="http://schemas.microsoft.com/office/powerpoint/2010/main" val="21938024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Determining Risk</a:t>
            </a:r>
          </a:p>
        </p:txBody>
      </p:sp>
      <p:sp>
        <p:nvSpPr>
          <p:cNvPr id="3" name="Content Placeholder 2">
            <a:extLst>
              <a:ext uri="{FF2B5EF4-FFF2-40B4-BE49-F238E27FC236}">
                <a16:creationId xmlns:a16="http://schemas.microsoft.com/office/drawing/2014/main" id="{0BC26350-D98C-4C83-A296-64465FA8EB5F}"/>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n-US" kern="1200" dirty="0">
                <a:sym typeface="Arial"/>
              </a:rPr>
              <a:t>Typically the risk of hazard occurrence is translated into a probabilistic recurrence interval (e.g., 1% annual change or 100-year event).</a:t>
            </a:r>
          </a:p>
          <a:p>
            <a:pPr fontAlgn="auto">
              <a:spcBef>
                <a:spcPct val="100000"/>
              </a:spcBef>
              <a:spcAft>
                <a:spcPts val="0"/>
              </a:spcAft>
              <a:buSzPct val="99000"/>
              <a:tabLst/>
            </a:pPr>
            <a:r>
              <a:rPr lang="en-US" kern="1200" dirty="0">
                <a:sym typeface="Arial"/>
              </a:rPr>
              <a:t>Two approaches:</a:t>
            </a:r>
          </a:p>
          <a:p>
            <a:pPr marL="254000" lvl="1" indent="-254000" fontAlgn="auto">
              <a:spcBef>
                <a:spcPct val="100000"/>
              </a:spcBef>
              <a:spcAft>
                <a:spcPts val="0"/>
              </a:spcAft>
              <a:buSzPct val="99000"/>
              <a:buFont typeface="Arial"/>
              <a:buChar char="•"/>
              <a:tabLst/>
            </a:pPr>
            <a:r>
              <a:rPr lang="en-US" kern="1200" dirty="0">
                <a:ea typeface="+mn-ea"/>
                <a:sym typeface="Arial"/>
              </a:rPr>
              <a:t>Historic record</a:t>
            </a:r>
          </a:p>
          <a:p>
            <a:pPr marL="254000" lvl="1" indent="-254000" fontAlgn="auto">
              <a:spcBef>
                <a:spcPct val="100000"/>
              </a:spcBef>
              <a:spcAft>
                <a:spcPts val="0"/>
              </a:spcAft>
              <a:buSzPct val="99000"/>
              <a:buFont typeface="Arial"/>
              <a:buChar char="•"/>
              <a:tabLst/>
            </a:pPr>
            <a:r>
              <a:rPr lang="en-US" kern="1200" dirty="0">
                <a:ea typeface="+mn-ea"/>
                <a:sym typeface="Arial"/>
              </a:rPr>
              <a:t>Modeling methods</a:t>
            </a:r>
            <a:endParaRPr lang="en-US" dirty="0"/>
          </a:p>
        </p:txBody>
      </p:sp>
      <p:pic>
        <p:nvPicPr>
          <p:cNvPr id="8" name="Content Placeholder 7" descr="Map showing 1950-2017 CONUS Hurricane Strikes">
            <a:extLst>
              <a:ext uri="{FF2B5EF4-FFF2-40B4-BE49-F238E27FC236}">
                <a16:creationId xmlns:a16="http://schemas.microsoft.com/office/drawing/2014/main" id="{D7EB9EEE-73F2-4C22-91E7-2554F30E13E9}"/>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3215443" y="3471863"/>
            <a:ext cx="2713113" cy="2233612"/>
          </a:xfrm>
          <a:prstGeom prst="rect">
            <a:avLst/>
          </a:prstGeom>
        </p:spPr>
      </p:pic>
      <p:sp>
        <p:nvSpPr>
          <p:cNvPr id="9" name="Slide Number Placeholder 8">
            <a:extLst>
              <a:ext uri="{FF2B5EF4-FFF2-40B4-BE49-F238E27FC236}">
                <a16:creationId xmlns:a16="http://schemas.microsoft.com/office/drawing/2014/main" id="{4B78B4B8-8C1C-4552-9B86-3D608EE4356E}"/>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5</a:t>
            </a:fld>
            <a:endParaRPr lang="en-US"/>
          </a:p>
        </p:txBody>
      </p:sp>
    </p:spTree>
    <p:extLst>
      <p:ext uri="{BB962C8B-B14F-4D97-AF65-F5344CB8AC3E}">
        <p14:creationId xmlns:p14="http://schemas.microsoft.com/office/powerpoint/2010/main" val="324062477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Using the Historic Record for Risk</a:t>
            </a:r>
          </a:p>
        </p:txBody>
      </p:sp>
      <p:sp>
        <p:nvSpPr>
          <p:cNvPr id="6" name="Slide Number Placeholder 5">
            <a:extLst>
              <a:ext uri="{FF2B5EF4-FFF2-40B4-BE49-F238E27FC236}">
                <a16:creationId xmlns:a16="http://schemas.microsoft.com/office/drawing/2014/main" id="{A5C0B204-EF4F-4D3D-9667-BA50543AA51B}"/>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6</a:t>
            </a:fld>
            <a:endParaRPr lang="en-US"/>
          </a:p>
        </p:txBody>
      </p:sp>
      <p:sp>
        <p:nvSpPr>
          <p:cNvPr id="7" name="Content Placeholder 6">
            <a:extLst>
              <a:ext uri="{FF2B5EF4-FFF2-40B4-BE49-F238E27FC236}">
                <a16:creationId xmlns:a16="http://schemas.microsoft.com/office/drawing/2014/main" id="{A68BFB00-805C-4BC1-B7D7-7AD94E2EB70A}"/>
              </a:ext>
            </a:extLst>
          </p:cNvPr>
          <p:cNvSpPr>
            <a:spLocks noGrp="1"/>
          </p:cNvSpPr>
          <p:nvPr>
            <p:ph sz="quarter" idx="13"/>
          </p:nvPr>
        </p:nvSpPr>
        <p:spPr/>
        <p:txBody>
          <a:bodyPr>
            <a:normAutofit/>
          </a:bodyPr>
          <a:lstStyle/>
          <a:p>
            <a:pPr lvl="0">
              <a:spcBef>
                <a:spcPct val="100000"/>
              </a:spcBef>
              <a:buClrTx/>
            </a:pPr>
            <a:r>
              <a:rPr lang="en-US" sz="1200" dirty="0">
                <a:sym typeface="Arial"/>
              </a:rPr>
              <a:t>Recurrence Interval = (n+1)/m </a:t>
            </a:r>
          </a:p>
          <a:p>
            <a:pPr lvl="1">
              <a:spcBef>
                <a:spcPct val="50000"/>
              </a:spcBef>
              <a:buSzPct val="100000"/>
              <a:buFont typeface="Arial"/>
              <a:buChar char="•"/>
            </a:pPr>
            <a:r>
              <a:rPr lang="en-US" sz="1200" dirty="0">
                <a:sym typeface="Arial"/>
              </a:rPr>
              <a:t>n: number of years on record </a:t>
            </a:r>
          </a:p>
          <a:p>
            <a:pPr lvl="1">
              <a:spcBef>
                <a:spcPct val="50000"/>
              </a:spcBef>
              <a:buSzPct val="100000"/>
              <a:buFont typeface="Arial"/>
              <a:buChar char="•"/>
            </a:pPr>
            <a:r>
              <a:rPr lang="en-US" sz="1200" dirty="0">
                <a:sym typeface="Arial"/>
              </a:rPr>
              <a:t>m: rank of the event being considered </a:t>
            </a:r>
          </a:p>
          <a:p>
            <a:pPr lvl="0">
              <a:spcBef>
                <a:spcPct val="100000"/>
              </a:spcBef>
              <a:buClrTx/>
            </a:pPr>
            <a:r>
              <a:rPr lang="en-US" sz="1200" dirty="0">
                <a:sym typeface="Arial"/>
              </a:rPr>
              <a:t>When a good historical record exists, the Recurrence Interval and its annual chance probability can be computed.</a:t>
            </a:r>
            <a:endParaRPr lang="en-US" sz="1200" dirty="0"/>
          </a:p>
        </p:txBody>
      </p:sp>
      <p:graphicFrame>
        <p:nvGraphicFramePr>
          <p:cNvPr id="9" name="Content Placeholder 8">
            <a:extLst>
              <a:ext uri="{FF2B5EF4-FFF2-40B4-BE49-F238E27FC236}">
                <a16:creationId xmlns:a16="http://schemas.microsoft.com/office/drawing/2014/main" id="{B1C78A4C-0B49-4B87-9F3B-2FB510BB52AC}"/>
              </a:ext>
            </a:extLst>
          </p:cNvPr>
          <p:cNvGraphicFramePr>
            <a:graphicFrameLocks noGrp="1"/>
          </p:cNvGraphicFramePr>
          <p:nvPr>
            <p:ph sz="quarter" idx="14"/>
            <p:extLst>
              <p:ext uri="{D42A27DB-BD31-4B8C-83A1-F6EECF244321}">
                <p14:modId xmlns:p14="http://schemas.microsoft.com/office/powerpoint/2010/main" val="1344756938"/>
              </p:ext>
            </p:extLst>
          </p:nvPr>
        </p:nvGraphicFramePr>
        <p:xfrm>
          <a:off x="4572000" y="1618297"/>
          <a:ext cx="4114800" cy="2506980"/>
        </p:xfrm>
        <a:graphic>
          <a:graphicData uri="http://schemas.openxmlformats.org/drawingml/2006/table">
            <a:tbl>
              <a:tblPr firstRow="1" firstCol="1" bandRow="1">
                <a:tableStyleId>{93296810-A885-4BE3-A3E7-6D5BEEA58F35}</a:tableStyleId>
              </a:tblPr>
              <a:tblGrid>
                <a:gridCol w="1011265">
                  <a:extLst>
                    <a:ext uri="{9D8B030D-6E8A-4147-A177-3AD203B41FA5}">
                      <a16:colId xmlns:a16="http://schemas.microsoft.com/office/drawing/2014/main" val="284127034"/>
                    </a:ext>
                  </a:extLst>
                </a:gridCol>
                <a:gridCol w="1046135">
                  <a:extLst>
                    <a:ext uri="{9D8B030D-6E8A-4147-A177-3AD203B41FA5}">
                      <a16:colId xmlns:a16="http://schemas.microsoft.com/office/drawing/2014/main" val="3898824359"/>
                    </a:ext>
                  </a:extLst>
                </a:gridCol>
                <a:gridCol w="1046135">
                  <a:extLst>
                    <a:ext uri="{9D8B030D-6E8A-4147-A177-3AD203B41FA5}">
                      <a16:colId xmlns:a16="http://schemas.microsoft.com/office/drawing/2014/main" val="970482234"/>
                    </a:ext>
                  </a:extLst>
                </a:gridCol>
                <a:gridCol w="1011265">
                  <a:extLst>
                    <a:ext uri="{9D8B030D-6E8A-4147-A177-3AD203B41FA5}">
                      <a16:colId xmlns:a16="http://schemas.microsoft.com/office/drawing/2014/main" val="2959385710"/>
                    </a:ext>
                  </a:extLst>
                </a:gridCol>
              </a:tblGrid>
              <a:tr h="114300">
                <a:tc>
                  <a:txBody>
                    <a:bodyPr/>
                    <a:lstStyle/>
                    <a:p>
                      <a:pPr marL="0" marR="0">
                        <a:spcBef>
                          <a:spcPts val="400"/>
                        </a:spcBef>
                        <a:spcAft>
                          <a:spcPts val="1200"/>
                        </a:spcAft>
                      </a:pPr>
                      <a:r>
                        <a:rPr lang="en-US" sz="700">
                          <a:effectLst/>
                        </a:rPr>
                        <a:t>Year</a:t>
                      </a:r>
                      <a:endParaRPr lang="en-US" sz="700" b="1">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350" marR="6350" marT="6350" marB="6350" anchor="ctr"/>
                </a:tc>
                <a:tc>
                  <a:txBody>
                    <a:bodyPr/>
                    <a:lstStyle/>
                    <a:p>
                      <a:pPr marL="0" marR="0">
                        <a:spcBef>
                          <a:spcPts val="400"/>
                        </a:spcBef>
                        <a:spcAft>
                          <a:spcPts val="1200"/>
                        </a:spcAft>
                      </a:pPr>
                      <a:r>
                        <a:rPr lang="en-US" sz="700">
                          <a:effectLst/>
                        </a:rPr>
                        <a:t>Maximum Winds (kt)</a:t>
                      </a:r>
                      <a:endParaRPr lang="en-US" sz="700" b="1">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350" marR="6350" marT="6350" marB="6350" anchor="ctr"/>
                </a:tc>
                <a:tc>
                  <a:txBody>
                    <a:bodyPr/>
                    <a:lstStyle/>
                    <a:p>
                      <a:pPr marL="0" marR="0">
                        <a:spcBef>
                          <a:spcPts val="400"/>
                        </a:spcBef>
                        <a:spcAft>
                          <a:spcPts val="1200"/>
                        </a:spcAft>
                      </a:pPr>
                      <a:r>
                        <a:rPr lang="en-US" sz="700">
                          <a:effectLst/>
                        </a:rPr>
                        <a:t>Rank</a:t>
                      </a:r>
                      <a:endParaRPr lang="en-US" sz="700" b="1">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350" marR="6350" marT="6350" marB="6350" anchor="ctr"/>
                </a:tc>
                <a:tc>
                  <a:txBody>
                    <a:bodyPr/>
                    <a:lstStyle/>
                    <a:p>
                      <a:pPr marL="0" marR="0">
                        <a:spcBef>
                          <a:spcPts val="400"/>
                        </a:spcBef>
                        <a:spcAft>
                          <a:spcPts val="1200"/>
                        </a:spcAft>
                      </a:pPr>
                      <a:r>
                        <a:rPr lang="en-US" sz="700">
                          <a:effectLst/>
                        </a:rPr>
                        <a:t>Recurrence Interval</a:t>
                      </a:r>
                      <a:endParaRPr lang="en-US" sz="700" b="1">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350" marR="6350" marT="6350" marB="6350" anchor="ctr"/>
                </a:tc>
                <a:extLst>
                  <a:ext uri="{0D108BD9-81ED-4DB2-BD59-A6C34878D82A}">
                    <a16:rowId xmlns:a16="http://schemas.microsoft.com/office/drawing/2014/main" val="483803320"/>
                  </a:ext>
                </a:extLst>
              </a:tr>
              <a:tr h="114300">
                <a:tc>
                  <a:txBody>
                    <a:bodyPr/>
                    <a:lstStyle/>
                    <a:p>
                      <a:pPr marL="0" marR="0" algn="ctr">
                        <a:spcBef>
                          <a:spcPts val="450"/>
                        </a:spcBef>
                        <a:spcAft>
                          <a:spcPts val="450"/>
                        </a:spcAft>
                      </a:pPr>
                      <a:r>
                        <a:rPr lang="en-US" sz="700">
                          <a:effectLst/>
                        </a:rPr>
                        <a:t>1989</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120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3</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7.00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extLst>
                  <a:ext uri="{0D108BD9-81ED-4DB2-BD59-A6C34878D82A}">
                    <a16:rowId xmlns:a16="http://schemas.microsoft.com/office/drawing/2014/main" val="2565804978"/>
                  </a:ext>
                </a:extLst>
              </a:tr>
              <a:tr h="114300">
                <a:tc>
                  <a:txBody>
                    <a:bodyPr/>
                    <a:lstStyle/>
                    <a:p>
                      <a:pPr marL="0" marR="0" algn="ctr">
                        <a:spcBef>
                          <a:spcPts val="450"/>
                        </a:spcBef>
                        <a:spcAft>
                          <a:spcPts val="450"/>
                        </a:spcAft>
                      </a:pPr>
                      <a:r>
                        <a:rPr lang="en-US" sz="700">
                          <a:effectLst/>
                        </a:rPr>
                        <a:t>1991</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90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8</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2.63</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extLst>
                  <a:ext uri="{0D108BD9-81ED-4DB2-BD59-A6C34878D82A}">
                    <a16:rowId xmlns:a16="http://schemas.microsoft.com/office/drawing/2014/main" val="2983565697"/>
                  </a:ext>
                </a:extLst>
              </a:tr>
              <a:tr h="114300">
                <a:tc>
                  <a:txBody>
                    <a:bodyPr/>
                    <a:lstStyle/>
                    <a:p>
                      <a:pPr marL="0" marR="0" algn="ctr">
                        <a:spcBef>
                          <a:spcPts val="450"/>
                        </a:spcBef>
                        <a:spcAft>
                          <a:spcPts val="450"/>
                        </a:spcAft>
                      </a:pPr>
                      <a:r>
                        <a:rPr lang="en-US" sz="700">
                          <a:effectLst/>
                        </a:rPr>
                        <a:t>1992</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145</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1</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21.00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extLst>
                  <a:ext uri="{0D108BD9-81ED-4DB2-BD59-A6C34878D82A}">
                    <a16:rowId xmlns:a16="http://schemas.microsoft.com/office/drawing/2014/main" val="2256613948"/>
                  </a:ext>
                </a:extLst>
              </a:tr>
              <a:tr h="114300">
                <a:tc>
                  <a:txBody>
                    <a:bodyPr/>
                    <a:lstStyle/>
                    <a:p>
                      <a:pPr marL="0" marR="0" algn="ctr">
                        <a:spcBef>
                          <a:spcPts val="450"/>
                        </a:spcBef>
                        <a:spcAft>
                          <a:spcPts val="450"/>
                        </a:spcAft>
                      </a:pPr>
                      <a:r>
                        <a:rPr lang="en-US" sz="700">
                          <a:effectLst/>
                        </a:rPr>
                        <a:t>1993</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100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6</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3.50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extLst>
                  <a:ext uri="{0D108BD9-81ED-4DB2-BD59-A6C34878D82A}">
                    <a16:rowId xmlns:a16="http://schemas.microsoft.com/office/drawing/2014/main" val="1947886448"/>
                  </a:ext>
                </a:extLst>
              </a:tr>
              <a:tr h="114300">
                <a:tc>
                  <a:txBody>
                    <a:bodyPr/>
                    <a:lstStyle/>
                    <a:p>
                      <a:pPr marL="0" marR="0" algn="ctr">
                        <a:spcBef>
                          <a:spcPts val="450"/>
                        </a:spcBef>
                        <a:spcAft>
                          <a:spcPts val="450"/>
                        </a:spcAft>
                      </a:pPr>
                      <a:r>
                        <a:rPr lang="en-US" sz="700">
                          <a:effectLst/>
                        </a:rPr>
                        <a:t>1995</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100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6</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3.50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extLst>
                  <a:ext uri="{0D108BD9-81ED-4DB2-BD59-A6C34878D82A}">
                    <a16:rowId xmlns:a16="http://schemas.microsoft.com/office/drawing/2014/main" val="3382046984"/>
                  </a:ext>
                </a:extLst>
              </a:tr>
              <a:tr h="114300">
                <a:tc>
                  <a:txBody>
                    <a:bodyPr/>
                    <a:lstStyle/>
                    <a:p>
                      <a:pPr marL="0" marR="0" algn="ctr">
                        <a:spcBef>
                          <a:spcPts val="450"/>
                        </a:spcBef>
                        <a:spcAft>
                          <a:spcPts val="450"/>
                        </a:spcAft>
                      </a:pPr>
                      <a:r>
                        <a:rPr lang="en-US" sz="700">
                          <a:effectLst/>
                        </a:rPr>
                        <a:t>1996</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100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6</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3.50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extLst>
                  <a:ext uri="{0D108BD9-81ED-4DB2-BD59-A6C34878D82A}">
                    <a16:rowId xmlns:a16="http://schemas.microsoft.com/office/drawing/2014/main" val="3948307119"/>
                  </a:ext>
                </a:extLst>
              </a:tr>
              <a:tr h="114300">
                <a:tc>
                  <a:txBody>
                    <a:bodyPr/>
                    <a:lstStyle/>
                    <a:p>
                      <a:pPr marL="0" marR="0" algn="ctr">
                        <a:spcBef>
                          <a:spcPts val="450"/>
                        </a:spcBef>
                        <a:spcAft>
                          <a:spcPts val="450"/>
                        </a:spcAft>
                      </a:pPr>
                      <a:r>
                        <a:rPr lang="en-US" sz="700">
                          <a:effectLst/>
                        </a:rPr>
                        <a:t>1997</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70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12</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1.75</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extLst>
                  <a:ext uri="{0D108BD9-81ED-4DB2-BD59-A6C34878D82A}">
                    <a16:rowId xmlns:a16="http://schemas.microsoft.com/office/drawing/2014/main" val="1880143160"/>
                  </a:ext>
                </a:extLst>
              </a:tr>
              <a:tr h="114300">
                <a:tc>
                  <a:txBody>
                    <a:bodyPr/>
                    <a:lstStyle/>
                    <a:p>
                      <a:pPr marL="0" marR="0" algn="ctr">
                        <a:spcBef>
                          <a:spcPts val="450"/>
                        </a:spcBef>
                        <a:spcAft>
                          <a:spcPts val="450"/>
                        </a:spcAft>
                      </a:pPr>
                      <a:r>
                        <a:rPr lang="en-US" sz="700">
                          <a:effectLst/>
                        </a:rPr>
                        <a:t>1998</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95</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7</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3.00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extLst>
                  <a:ext uri="{0D108BD9-81ED-4DB2-BD59-A6C34878D82A}">
                    <a16:rowId xmlns:a16="http://schemas.microsoft.com/office/drawing/2014/main" val="1652431497"/>
                  </a:ext>
                </a:extLst>
              </a:tr>
              <a:tr h="114300">
                <a:tc>
                  <a:txBody>
                    <a:bodyPr/>
                    <a:lstStyle/>
                    <a:p>
                      <a:pPr marL="0" marR="0" algn="ctr">
                        <a:spcBef>
                          <a:spcPts val="450"/>
                        </a:spcBef>
                        <a:spcAft>
                          <a:spcPts val="450"/>
                        </a:spcAft>
                      </a:pPr>
                      <a:r>
                        <a:rPr lang="en-US" sz="700">
                          <a:effectLst/>
                        </a:rPr>
                        <a:t>1999</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100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6</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3.50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extLst>
                  <a:ext uri="{0D108BD9-81ED-4DB2-BD59-A6C34878D82A}">
                    <a16:rowId xmlns:a16="http://schemas.microsoft.com/office/drawing/2014/main" val="2019975637"/>
                  </a:ext>
                </a:extLst>
              </a:tr>
              <a:tr h="114300">
                <a:tc>
                  <a:txBody>
                    <a:bodyPr/>
                    <a:lstStyle/>
                    <a:p>
                      <a:pPr marL="0" marR="0" algn="ctr">
                        <a:spcBef>
                          <a:spcPts val="450"/>
                        </a:spcBef>
                        <a:spcAft>
                          <a:spcPts val="450"/>
                        </a:spcAft>
                      </a:pPr>
                      <a:r>
                        <a:rPr lang="en-US" sz="700">
                          <a:effectLst/>
                        </a:rPr>
                        <a:t>2002</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80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10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2.10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extLst>
                  <a:ext uri="{0D108BD9-81ED-4DB2-BD59-A6C34878D82A}">
                    <a16:rowId xmlns:a16="http://schemas.microsoft.com/office/drawing/2014/main" val="789262241"/>
                  </a:ext>
                </a:extLst>
              </a:tr>
              <a:tr h="114300">
                <a:tc>
                  <a:txBody>
                    <a:bodyPr/>
                    <a:lstStyle/>
                    <a:p>
                      <a:pPr marL="0" marR="0" algn="ctr">
                        <a:spcBef>
                          <a:spcPts val="450"/>
                        </a:spcBef>
                        <a:spcAft>
                          <a:spcPts val="450"/>
                        </a:spcAft>
                      </a:pPr>
                      <a:r>
                        <a:rPr lang="en-US" sz="700">
                          <a:effectLst/>
                        </a:rPr>
                        <a:t>2003</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90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8</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2.63</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extLst>
                  <a:ext uri="{0D108BD9-81ED-4DB2-BD59-A6C34878D82A}">
                    <a16:rowId xmlns:a16="http://schemas.microsoft.com/office/drawing/2014/main" val="3156136677"/>
                  </a:ext>
                </a:extLst>
              </a:tr>
              <a:tr h="114300">
                <a:tc>
                  <a:txBody>
                    <a:bodyPr/>
                    <a:lstStyle/>
                    <a:p>
                      <a:pPr marL="0" marR="0" algn="ctr">
                        <a:spcBef>
                          <a:spcPts val="450"/>
                        </a:spcBef>
                        <a:spcAft>
                          <a:spcPts val="450"/>
                        </a:spcAft>
                      </a:pPr>
                      <a:r>
                        <a:rPr lang="en-US" sz="700">
                          <a:effectLst/>
                        </a:rPr>
                        <a:t>2004</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130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2</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10.50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extLst>
                  <a:ext uri="{0D108BD9-81ED-4DB2-BD59-A6C34878D82A}">
                    <a16:rowId xmlns:a16="http://schemas.microsoft.com/office/drawing/2014/main" val="1407390290"/>
                  </a:ext>
                </a:extLst>
              </a:tr>
              <a:tr h="114300">
                <a:tc>
                  <a:txBody>
                    <a:bodyPr/>
                    <a:lstStyle/>
                    <a:p>
                      <a:pPr marL="0" marR="0" algn="ctr">
                        <a:spcBef>
                          <a:spcPts val="450"/>
                        </a:spcBef>
                        <a:spcAft>
                          <a:spcPts val="450"/>
                        </a:spcAft>
                      </a:pPr>
                      <a:r>
                        <a:rPr lang="en-US" sz="700">
                          <a:effectLst/>
                        </a:rPr>
                        <a:t>2005</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110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5</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4.20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extLst>
                  <a:ext uri="{0D108BD9-81ED-4DB2-BD59-A6C34878D82A}">
                    <a16:rowId xmlns:a16="http://schemas.microsoft.com/office/drawing/2014/main" val="1175775241"/>
                  </a:ext>
                </a:extLst>
              </a:tr>
              <a:tr h="114300">
                <a:tc>
                  <a:txBody>
                    <a:bodyPr/>
                    <a:lstStyle/>
                    <a:p>
                      <a:pPr marL="0" marR="0" algn="ctr">
                        <a:spcBef>
                          <a:spcPts val="450"/>
                        </a:spcBef>
                        <a:spcAft>
                          <a:spcPts val="450"/>
                        </a:spcAft>
                      </a:pPr>
                      <a:r>
                        <a:rPr lang="en-US" sz="700">
                          <a:effectLst/>
                        </a:rPr>
                        <a:t>2007</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80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10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2.10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extLst>
                  <a:ext uri="{0D108BD9-81ED-4DB2-BD59-A6C34878D82A}">
                    <a16:rowId xmlns:a16="http://schemas.microsoft.com/office/drawing/2014/main" val="663448855"/>
                  </a:ext>
                </a:extLst>
              </a:tr>
              <a:tr h="114300">
                <a:tc>
                  <a:txBody>
                    <a:bodyPr/>
                    <a:lstStyle/>
                    <a:p>
                      <a:pPr marL="0" marR="0" algn="ctr">
                        <a:spcBef>
                          <a:spcPts val="450"/>
                        </a:spcBef>
                        <a:spcAft>
                          <a:spcPts val="450"/>
                        </a:spcAft>
                      </a:pPr>
                      <a:r>
                        <a:rPr lang="en-US" sz="700">
                          <a:effectLst/>
                        </a:rPr>
                        <a:t>2008</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95</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7</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3.00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extLst>
                  <a:ext uri="{0D108BD9-81ED-4DB2-BD59-A6C34878D82A}">
                    <a16:rowId xmlns:a16="http://schemas.microsoft.com/office/drawing/2014/main" val="2090097309"/>
                  </a:ext>
                </a:extLst>
              </a:tr>
              <a:tr h="114300">
                <a:tc>
                  <a:txBody>
                    <a:bodyPr/>
                    <a:lstStyle/>
                    <a:p>
                      <a:pPr marL="0" marR="0" algn="ctr">
                        <a:spcBef>
                          <a:spcPts val="450"/>
                        </a:spcBef>
                        <a:spcAft>
                          <a:spcPts val="450"/>
                        </a:spcAft>
                      </a:pPr>
                      <a:r>
                        <a:rPr lang="en-US" sz="700">
                          <a:effectLst/>
                        </a:rPr>
                        <a:t>2011</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75</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11</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1.91</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extLst>
                  <a:ext uri="{0D108BD9-81ED-4DB2-BD59-A6C34878D82A}">
                    <a16:rowId xmlns:a16="http://schemas.microsoft.com/office/drawing/2014/main" val="1983685169"/>
                  </a:ext>
                </a:extLst>
              </a:tr>
              <a:tr h="114300">
                <a:tc>
                  <a:txBody>
                    <a:bodyPr/>
                    <a:lstStyle/>
                    <a:p>
                      <a:pPr marL="0" marR="0" algn="ctr">
                        <a:spcBef>
                          <a:spcPts val="450"/>
                        </a:spcBef>
                        <a:spcAft>
                          <a:spcPts val="450"/>
                        </a:spcAft>
                      </a:pPr>
                      <a:r>
                        <a:rPr lang="en-US" sz="700">
                          <a:effectLst/>
                        </a:rPr>
                        <a:t>2012</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70</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12</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1.75</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extLst>
                  <a:ext uri="{0D108BD9-81ED-4DB2-BD59-A6C34878D82A}">
                    <a16:rowId xmlns:a16="http://schemas.microsoft.com/office/drawing/2014/main" val="3710575098"/>
                  </a:ext>
                </a:extLst>
              </a:tr>
              <a:tr h="114300">
                <a:tc>
                  <a:txBody>
                    <a:bodyPr/>
                    <a:lstStyle/>
                    <a:p>
                      <a:pPr marL="0" marR="0" algn="ctr">
                        <a:spcBef>
                          <a:spcPts val="450"/>
                        </a:spcBef>
                        <a:spcAft>
                          <a:spcPts val="450"/>
                        </a:spcAft>
                      </a:pPr>
                      <a:r>
                        <a:rPr lang="en-US" sz="700">
                          <a:effectLst/>
                        </a:rPr>
                        <a:t>2014</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85</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9</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2.33</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extLst>
                  <a:ext uri="{0D108BD9-81ED-4DB2-BD59-A6C34878D82A}">
                    <a16:rowId xmlns:a16="http://schemas.microsoft.com/office/drawing/2014/main" val="495308841"/>
                  </a:ext>
                </a:extLst>
              </a:tr>
              <a:tr h="114300">
                <a:tc>
                  <a:txBody>
                    <a:bodyPr/>
                    <a:lstStyle/>
                    <a:p>
                      <a:pPr marL="0" marR="0" algn="ctr">
                        <a:spcBef>
                          <a:spcPts val="450"/>
                        </a:spcBef>
                        <a:spcAft>
                          <a:spcPts val="450"/>
                        </a:spcAft>
                      </a:pPr>
                      <a:r>
                        <a:rPr lang="en-US" sz="700">
                          <a:effectLst/>
                        </a:rPr>
                        <a:t>2016</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75</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11</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1.91</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extLst>
                  <a:ext uri="{0D108BD9-81ED-4DB2-BD59-A6C34878D82A}">
                    <a16:rowId xmlns:a16="http://schemas.microsoft.com/office/drawing/2014/main" val="941347378"/>
                  </a:ext>
                </a:extLst>
              </a:tr>
              <a:tr h="114300">
                <a:tc>
                  <a:txBody>
                    <a:bodyPr/>
                    <a:lstStyle/>
                    <a:p>
                      <a:pPr marL="0" marR="0" algn="ctr">
                        <a:spcBef>
                          <a:spcPts val="450"/>
                        </a:spcBef>
                        <a:spcAft>
                          <a:spcPts val="450"/>
                        </a:spcAft>
                      </a:pPr>
                      <a:r>
                        <a:rPr lang="en-US" sz="700">
                          <a:effectLst/>
                        </a:rPr>
                        <a:t>2017</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115</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a:effectLst/>
                        </a:rPr>
                        <a:t>4</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tc>
                  <a:txBody>
                    <a:bodyPr/>
                    <a:lstStyle/>
                    <a:p>
                      <a:pPr marL="0" marR="0" algn="ctr">
                        <a:spcBef>
                          <a:spcPts val="450"/>
                        </a:spcBef>
                        <a:spcAft>
                          <a:spcPts val="450"/>
                        </a:spcAft>
                      </a:pPr>
                      <a:r>
                        <a:rPr lang="en-US" sz="700" dirty="0">
                          <a:effectLst/>
                        </a:rPr>
                        <a:t>5.25</a:t>
                      </a:r>
                      <a:endParaRPr lang="en-US" sz="700" dirty="0">
                        <a:effectLst/>
                        <a:latin typeface="Calibri" panose="020F0502020204030204" pitchFamily="34" charset="0"/>
                        <a:ea typeface="Calibri" panose="020F0502020204030204" pitchFamily="34" charset="0"/>
                        <a:cs typeface="Times New Roman" panose="02020603050405020304" pitchFamily="18" charset="0"/>
                      </a:endParaRPr>
                    </a:p>
                  </a:txBody>
                  <a:tcPr marL="6350" marR="6350" marT="6350" marB="6350" anchor="ctr"/>
                </a:tc>
                <a:extLst>
                  <a:ext uri="{0D108BD9-81ED-4DB2-BD59-A6C34878D82A}">
                    <a16:rowId xmlns:a16="http://schemas.microsoft.com/office/drawing/2014/main" val="2478385997"/>
                  </a:ext>
                </a:extLst>
              </a:tr>
            </a:tbl>
          </a:graphicData>
        </a:graphic>
      </p:graphicFrame>
    </p:spTree>
    <p:extLst>
      <p:ext uri="{BB962C8B-B14F-4D97-AF65-F5344CB8AC3E}">
        <p14:creationId xmlns:p14="http://schemas.microsoft.com/office/powerpoint/2010/main" val="427095785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Using the Historic Record for Risk</a:t>
            </a:r>
          </a:p>
        </p:txBody>
      </p:sp>
      <p:sp>
        <p:nvSpPr>
          <p:cNvPr id="3" name="Content Placeholder 2">
            <a:extLst>
              <a:ext uri="{FF2B5EF4-FFF2-40B4-BE49-F238E27FC236}">
                <a16:creationId xmlns:a16="http://schemas.microsoft.com/office/drawing/2014/main" id="{3EDAF313-AB66-4108-AA63-9F159F75DB86}"/>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n-US" kern="1200" dirty="0">
                <a:sym typeface="Arial"/>
              </a:rPr>
              <a:t>Potential Problems:</a:t>
            </a:r>
          </a:p>
          <a:p>
            <a:pPr marL="254000" lvl="1" indent="-254000" fontAlgn="auto">
              <a:spcBef>
                <a:spcPct val="100000"/>
              </a:spcBef>
              <a:buSzPct val="99000"/>
              <a:buFont typeface="Arial"/>
              <a:buChar char="•"/>
              <a:tabLst/>
            </a:pPr>
            <a:r>
              <a:rPr lang="en-US" kern="1200" dirty="0">
                <a:ea typeface="+mn-ea"/>
                <a:sym typeface="Arial"/>
              </a:rPr>
              <a:t>The historic record has a short timescale (e.g. Atlantic hurricane records collected from 1851-2019 and Northeast and North Central Pacific hurricane records collected from 1949-2019).</a:t>
            </a:r>
          </a:p>
          <a:p>
            <a:pPr marL="635000" lvl="2" indent="-254000" fontAlgn="auto">
              <a:spcBef>
                <a:spcPct val="100000"/>
              </a:spcBef>
              <a:buSzPct val="99000"/>
              <a:buFont typeface="Wingdings"/>
              <a:buChar char="§"/>
              <a:tabLst/>
            </a:pPr>
            <a:r>
              <a:rPr lang="en-US" kern="1200" dirty="0">
                <a:ea typeface="+mn-ea"/>
                <a:sym typeface="Arial"/>
              </a:rPr>
              <a:t>This map shows the total number of hurricane strikes by county from 1900-2010. </a:t>
            </a:r>
          </a:p>
          <a:p>
            <a:pPr marL="254000" lvl="1" indent="-254000" fontAlgn="auto">
              <a:spcBef>
                <a:spcPct val="100000"/>
              </a:spcBef>
              <a:buSzPct val="99000"/>
              <a:buFont typeface="Arial"/>
              <a:buChar char="•"/>
              <a:tabLst/>
            </a:pPr>
            <a:r>
              <a:rPr lang="en-US" kern="1200" dirty="0">
                <a:ea typeface="+mn-ea"/>
                <a:sym typeface="Arial"/>
              </a:rPr>
              <a:t>Some hazards have wide geographic variations.</a:t>
            </a:r>
          </a:p>
          <a:p>
            <a:pPr marL="635000" lvl="2" indent="-254000">
              <a:spcBef>
                <a:spcPct val="100000"/>
              </a:spcBef>
              <a:buSzPct val="99000"/>
            </a:pPr>
            <a:r>
              <a:rPr lang="en-US" kern="1200" dirty="0">
                <a:sym typeface="Arial"/>
              </a:rPr>
              <a:t>EX: County X has been missed by landfalling hurricanes since 1900, but adjacent County Y has had 14.</a:t>
            </a:r>
            <a:endParaRPr lang="en-US" dirty="0"/>
          </a:p>
        </p:txBody>
      </p:sp>
      <p:pic>
        <p:nvPicPr>
          <p:cNvPr id="8" name="Content Placeholder 7" descr="An image of the map of Florida and the gulf coast showing the hurricane landfall strikes by county from 1900-2010. The two arrows point to counties that have the fewest and most strike counts in Florida. Taylor County on the panhandle only has 2 and Monroe County at the southwestern tip has 32 strikes.">
            <a:extLst>
              <a:ext uri="{FF2B5EF4-FFF2-40B4-BE49-F238E27FC236}">
                <a16:creationId xmlns:a16="http://schemas.microsoft.com/office/drawing/2014/main" id="{ADAF0FD7-6893-4A85-A9F3-59E91E19640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526997"/>
            <a:ext cx="4114800" cy="3813531"/>
          </a:xfrm>
          <a:prstGeom prst="rect">
            <a:avLst/>
          </a:prstGeom>
        </p:spPr>
      </p:pic>
      <p:sp>
        <p:nvSpPr>
          <p:cNvPr id="9" name="Slide Number Placeholder 8">
            <a:extLst>
              <a:ext uri="{FF2B5EF4-FFF2-40B4-BE49-F238E27FC236}">
                <a16:creationId xmlns:a16="http://schemas.microsoft.com/office/drawing/2014/main" id="{B6E3BEBD-690D-4C3C-8C65-48E1D7171D3C}"/>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7</a:t>
            </a:fld>
            <a:endParaRPr lang="en-US"/>
          </a:p>
        </p:txBody>
      </p:sp>
    </p:spTree>
    <p:extLst>
      <p:ext uri="{BB962C8B-B14F-4D97-AF65-F5344CB8AC3E}">
        <p14:creationId xmlns:p14="http://schemas.microsoft.com/office/powerpoint/2010/main" val="340188748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Historic Storm Scenario</a:t>
            </a:r>
          </a:p>
        </p:txBody>
      </p:sp>
      <p:sp>
        <p:nvSpPr>
          <p:cNvPr id="3" name="Content Placeholder 2">
            <a:extLst>
              <a:ext uri="{FF2B5EF4-FFF2-40B4-BE49-F238E27FC236}">
                <a16:creationId xmlns:a16="http://schemas.microsoft.com/office/drawing/2014/main" id="{6F98B0A7-C4B6-4FCF-AC4B-A816D78A9B20}"/>
              </a:ext>
            </a:extLst>
          </p:cNvPr>
          <p:cNvSpPr>
            <a:spLocks noGrp="1"/>
          </p:cNvSpPr>
          <p:nvPr>
            <p:ph sz="quarter" idx="13"/>
          </p:nvPr>
        </p:nvSpPr>
        <p:spPr/>
        <p:txBody>
          <a:bodyPr/>
          <a:lstStyle/>
          <a:p>
            <a:pPr fontAlgn="auto">
              <a:spcBef>
                <a:spcPct val="100000"/>
              </a:spcBef>
              <a:spcAft>
                <a:spcPts val="0"/>
              </a:spcAft>
              <a:buSzPct val="99000"/>
              <a:tabLst/>
            </a:pPr>
            <a:r>
              <a:rPr lang="en-US" kern="1200" dirty="0">
                <a:sym typeface="Arial"/>
              </a:rPr>
              <a:t>Potential Problems:</a:t>
            </a:r>
          </a:p>
          <a:p>
            <a:pPr marL="254000" lvl="1" indent="-254000" fontAlgn="auto">
              <a:spcBef>
                <a:spcPct val="100000"/>
              </a:spcBef>
              <a:spcAft>
                <a:spcPts val="0"/>
              </a:spcAft>
              <a:buSzPct val="99000"/>
              <a:buFont typeface="Arial"/>
              <a:buChar char="•"/>
              <a:tabLst/>
            </a:pPr>
            <a:r>
              <a:rPr lang="en-US" kern="1200" dirty="0">
                <a:ea typeface="+mn-ea"/>
                <a:sym typeface="Arial"/>
              </a:rPr>
              <a:t>Pre-computed wind fields and storm tracks</a:t>
            </a:r>
          </a:p>
          <a:p>
            <a:pPr marL="254000" lvl="1" indent="-254000" fontAlgn="auto">
              <a:spcBef>
                <a:spcPct val="100000"/>
              </a:spcBef>
              <a:spcAft>
                <a:spcPts val="0"/>
              </a:spcAft>
              <a:buSzPct val="99000"/>
              <a:buFont typeface="Arial"/>
              <a:buChar char="•"/>
              <a:tabLst/>
            </a:pPr>
            <a:r>
              <a:rPr lang="en-US" kern="1200" dirty="0">
                <a:ea typeface="+mn-ea"/>
                <a:sym typeface="Arial"/>
              </a:rPr>
              <a:t>Only storms that affected the study region can be selected</a:t>
            </a:r>
            <a:endParaRPr lang="en-US" dirty="0"/>
          </a:p>
        </p:txBody>
      </p:sp>
      <p:pic>
        <p:nvPicPr>
          <p:cNvPr id="8" name="Content Placeholder 7" descr="Screen shot of the Scenario Wizard Scenario Operation window with Historic selected under Hurricane Scenarios.">
            <a:extLst>
              <a:ext uri="{FF2B5EF4-FFF2-40B4-BE49-F238E27FC236}">
                <a16:creationId xmlns:a16="http://schemas.microsoft.com/office/drawing/2014/main" id="{09F0CEEF-720C-435F-92B9-B919996EC4F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940488"/>
            <a:ext cx="4114800" cy="2986548"/>
          </a:xfrm>
          <a:prstGeom prst="rect">
            <a:avLst/>
          </a:prstGeom>
        </p:spPr>
      </p:pic>
      <p:sp>
        <p:nvSpPr>
          <p:cNvPr id="9" name="Slide Number Placeholder 8">
            <a:extLst>
              <a:ext uri="{FF2B5EF4-FFF2-40B4-BE49-F238E27FC236}">
                <a16:creationId xmlns:a16="http://schemas.microsoft.com/office/drawing/2014/main" id="{EB8CEA42-0218-45BF-81FC-B74C26EAD2F8}"/>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8</a:t>
            </a:fld>
            <a:endParaRPr lang="en-US"/>
          </a:p>
        </p:txBody>
      </p:sp>
    </p:spTree>
    <p:extLst>
      <p:ext uri="{BB962C8B-B14F-4D97-AF65-F5344CB8AC3E}">
        <p14:creationId xmlns:p14="http://schemas.microsoft.com/office/powerpoint/2010/main" val="28709381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Historic Storm Region Filter</a:t>
            </a:r>
          </a:p>
        </p:txBody>
      </p:sp>
      <p:sp>
        <p:nvSpPr>
          <p:cNvPr id="3" name="Content Placeholder 2">
            <a:extLst>
              <a:ext uri="{FF2B5EF4-FFF2-40B4-BE49-F238E27FC236}">
                <a16:creationId xmlns:a16="http://schemas.microsoft.com/office/drawing/2014/main" id="{C02AE598-D41C-4C5F-9403-8C36744F7A42}"/>
              </a:ext>
            </a:extLst>
          </p:cNvPr>
          <p:cNvSpPr>
            <a:spLocks noGrp="1"/>
          </p:cNvSpPr>
          <p:nvPr>
            <p:ph sz="quarter" idx="13"/>
          </p:nvPr>
        </p:nvSpPr>
        <p:spPr/>
        <p:txBody>
          <a:bodyPr>
            <a:normAutofit/>
          </a:bodyPr>
          <a:lstStyle/>
          <a:p>
            <a:pPr marL="254000" lvl="1" indent="-254000" fontAlgn="auto">
              <a:spcBef>
                <a:spcPct val="100000"/>
              </a:spcBef>
              <a:spcAft>
                <a:spcPts val="0"/>
              </a:spcAft>
              <a:buSzPct val="99000"/>
              <a:buFont typeface="Arial"/>
              <a:buChar char="•"/>
              <a:tabLst/>
            </a:pPr>
            <a:r>
              <a:rPr lang="en-US" kern="1200" dirty="0">
                <a:ea typeface="+mn-ea"/>
                <a:sym typeface="Arial"/>
              </a:rPr>
              <a:t>Region Filter button: Filters to select only the storms in which the storm track intersects the study region.</a:t>
            </a:r>
          </a:p>
          <a:p>
            <a:pPr marL="254000" lvl="1" indent="-254000" fontAlgn="auto">
              <a:spcBef>
                <a:spcPct val="100000"/>
              </a:spcBef>
              <a:spcAft>
                <a:spcPts val="0"/>
              </a:spcAft>
              <a:buSzPct val="99000"/>
              <a:buFont typeface="Arial"/>
              <a:buChar char="•"/>
              <a:tabLst/>
            </a:pPr>
            <a:r>
              <a:rPr lang="en-US" kern="1200" dirty="0">
                <a:ea typeface="+mn-ea"/>
                <a:sym typeface="Arial"/>
              </a:rPr>
              <a:t>Peak Gust: Largest modeled gust speed over land anywhere in US.</a:t>
            </a:r>
            <a:endParaRPr lang="en-US" dirty="0"/>
          </a:p>
        </p:txBody>
      </p:sp>
      <p:pic>
        <p:nvPicPr>
          <p:cNvPr id="8" name="Content Placeholder 7" descr="Screen shot of the Scenario Wizard Select Historic Storm Scenario window.">
            <a:extLst>
              <a:ext uri="{FF2B5EF4-FFF2-40B4-BE49-F238E27FC236}">
                <a16:creationId xmlns:a16="http://schemas.microsoft.com/office/drawing/2014/main" id="{062C59B5-A2B5-4846-9750-A739CCB3D72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930505"/>
            <a:ext cx="4114800" cy="3006515"/>
          </a:xfrm>
          <a:prstGeom prst="rect">
            <a:avLst/>
          </a:prstGeom>
        </p:spPr>
      </p:pic>
      <p:sp>
        <p:nvSpPr>
          <p:cNvPr id="9" name="Slide Number Placeholder 8">
            <a:extLst>
              <a:ext uri="{FF2B5EF4-FFF2-40B4-BE49-F238E27FC236}">
                <a16:creationId xmlns:a16="http://schemas.microsoft.com/office/drawing/2014/main" id="{A8FEB19B-DC77-4BEE-BED2-1EC6BF991720}"/>
              </a:ext>
            </a:extLst>
          </p:cNvPr>
          <p:cNvSpPr>
            <a:spLocks noGrp="1"/>
          </p:cNvSpPr>
          <p:nvPr>
            <p:ph type="sldNum" sz="quarter" idx="12"/>
          </p:nvPr>
        </p:nvSpPr>
        <p:spPr/>
        <p:txBody>
          <a:bodyPr/>
          <a:lstStyle/>
          <a:p>
            <a:pPr>
              <a:spcBef>
                <a:spcPts val="100"/>
              </a:spcBef>
              <a:buSzPct val="99000"/>
            </a:pPr>
            <a:fld id="{62D21997-EE26-401D-B605-B00618B5BE6A}" type="slidenum">
              <a:rPr lang="en-US" smtClean="0"/>
              <a:pPr>
                <a:spcBef>
                  <a:spcPts val="100"/>
                </a:spcBef>
                <a:buSzPct val="99000"/>
              </a:pPr>
              <a:t>9</a:t>
            </a:fld>
            <a:endParaRPr lang="en-US"/>
          </a:p>
        </p:txBody>
      </p:sp>
    </p:spTree>
    <p:extLst>
      <p:ext uri="{BB962C8B-B14F-4D97-AF65-F5344CB8AC3E}">
        <p14:creationId xmlns:p14="http://schemas.microsoft.com/office/powerpoint/2010/main" val="479857266"/>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13" ma:contentTypeDescription="Create a new document." ma:contentTypeScope="" ma:versionID="47f857fb9e5e284ddb4e42aaee36b7e9">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06df62747b6182848483a39f8e4ae622"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568ddf3f-b77f-46a0-9295-2b9495b51427"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1BC8AECE-7E3F-4497-9CBD-A8C8F3F6AE91}"/>
</file>

<file path=customXml/itemProps2.xml><?xml version="1.0" encoding="utf-8"?>
<ds:datastoreItem xmlns:ds="http://schemas.openxmlformats.org/officeDocument/2006/customXml" ds:itemID="{2EB3499A-200B-4A40-BA0E-528C37284906}"/>
</file>

<file path=customXml/itemProps3.xml><?xml version="1.0" encoding="utf-8"?>
<ds:datastoreItem xmlns:ds="http://schemas.openxmlformats.org/officeDocument/2006/customXml" ds:itemID="{2D0B42E5-739F-4559-9C7B-1027809A5F33}"/>
</file>

<file path=customXml/itemProps4.xml><?xml version="1.0" encoding="utf-8"?>
<ds:datastoreItem xmlns:ds="http://schemas.openxmlformats.org/officeDocument/2006/customXml" ds:itemID="{4DD5C6B1-2E74-424E-86CE-21AE9BE4CB0C}"/>
</file>

<file path=docProps/app.xml><?xml version="1.0" encoding="utf-8"?>
<Properties xmlns="http://schemas.openxmlformats.org/officeDocument/2006/extended-properties" xmlns:vt="http://schemas.openxmlformats.org/officeDocument/2006/docPropsVTypes">
  <Template>EMI_PPT_V7</Template>
  <TotalTime>0</TotalTime>
  <Words>1328</Words>
  <Application>Microsoft Office PowerPoint</Application>
  <PresentationFormat>On-screen Show (4:3)</PresentationFormat>
  <Paragraphs>355</Paragraphs>
  <Slides>35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Calibri</vt:lpstr>
      <vt:lpstr>Times New Roman</vt:lpstr>
      <vt:lpstr>Wingdings</vt:lpstr>
      <vt:lpstr>EMI_PPT</vt:lpstr>
      <vt:lpstr>Lesson 4: Deterministic Storm Parameters</vt:lpstr>
      <vt:lpstr>Goal and Objectives</vt:lpstr>
      <vt:lpstr>Scenario Operations</vt:lpstr>
      <vt:lpstr>Hurricane Scenario Definition Options</vt:lpstr>
      <vt:lpstr>Determining Risk</vt:lpstr>
      <vt:lpstr>Using the Historic Record for Risk</vt:lpstr>
      <vt:lpstr>Using the Historic Record for Risk</vt:lpstr>
      <vt:lpstr>Historic Storm Scenario</vt:lpstr>
      <vt:lpstr>Historic Storm Region Filter</vt:lpstr>
      <vt:lpstr>Exercise 4.1: Historic Scenarios</vt:lpstr>
      <vt:lpstr>Exercise 4.1: Tasks</vt:lpstr>
      <vt:lpstr>User-Defined Scenario</vt:lpstr>
      <vt:lpstr>Hurricane Data Sources: Hurrevac</vt:lpstr>
      <vt:lpstr>Hurrevac Import</vt:lpstr>
      <vt:lpstr>Hurrevac Download</vt:lpstr>
      <vt:lpstr>Activity 4.2: HURREVAC Scenario – Hurricane Harvey</vt:lpstr>
      <vt:lpstr>Activity 4.2: Tasks</vt:lpstr>
      <vt:lpstr>Import Census Tract Data File</vt:lpstr>
      <vt:lpstr>Exercise 4.3: Harvey .dat Model</vt:lpstr>
      <vt:lpstr>Exercise 4.3: Tasks</vt:lpstr>
      <vt:lpstr>Import from Exported File</vt:lpstr>
      <vt:lpstr>Exercise 4.4: Importing .bin Files</vt:lpstr>
      <vt:lpstr>Exercise 4.4: Tasks</vt:lpstr>
      <vt:lpstr>Define Storm Track Manually</vt:lpstr>
      <vt:lpstr>Parameters - Translation Speed</vt:lpstr>
      <vt:lpstr>Translation and Rotation Speeds</vt:lpstr>
      <vt:lpstr>Converted Wind Speeds</vt:lpstr>
      <vt:lpstr>Parameters: Storm Size </vt:lpstr>
      <vt:lpstr>Parameters: Storm Intensity</vt:lpstr>
      <vt:lpstr>Typical Storm Parameters</vt:lpstr>
      <vt:lpstr>Storm Track Definition</vt:lpstr>
      <vt:lpstr>Hurricane Data Sources: Hurdat</vt:lpstr>
      <vt:lpstr>Show Current Scenario</vt:lpstr>
      <vt:lpstr>Lesson 4: 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2020-08-06T12:46:20Z</dcterms:created>
  <dcterms:modified xsi:type="dcterms:W3CDTF">2020-08-07T16:39:49Z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