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7CVhvrLEADMVhWsO6GL0MA==" hashData="WYQaRhxMTKgq4E2ChlvcecGQULccpoI3ncH9AeybdxmJsK2baeaUFolP64+tpnSlk4yDc6xHA+gi/4PU0bHU4Q=="/>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35" Type="http://schemas.openxmlformats.org/officeDocument/2006/relationships/customXml" Target="../customXml/item4.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69E0BF34-7929-4B8C-8C7D-C7DB5E8194FC}" type="datetimeFigureOut">
              <a:rPr lang="en-US" smtClean="0"/>
              <a:t>8/7/2020</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E0BF34-7929-4B8C-8C7D-C7DB5E8194FC}" type="datetimeFigureOut">
              <a:rPr lang="en-US" smtClean="0"/>
              <a:t>8/7/2020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71F0E7-3751-4FBA-A643-F05A5C6D742C}"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69E0BF34-7929-4B8C-8C7D-C7DB5E8194FC}" type="datetimeFigureOut">
              <a:rPr lang="en-US" smtClean="0"/>
              <a:t>8/7/2020</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671F0E7-3751-4FBA-A643-F05A5C6D742C}"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69E0BF34-7929-4B8C-8C7D-C7DB5E8194FC}" type="datetimeFigureOut">
              <a:rPr lang="en-US" smtClean="0"/>
              <a:t>8/7/2020</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C671F0E7-3751-4FBA-A643-F05A5C6D742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8: Economic Loss Methodology</a:t>
            </a:r>
          </a:p>
        </p:txBody>
      </p:sp>
      <p:sp>
        <p:nvSpPr>
          <p:cNvPr id="5" name="TextBox 4"/>
          <p:cNvSpPr txBox="1"/>
          <p:nvPr/>
        </p:nvSpPr>
        <p:spPr>
          <a:xfrm>
            <a:off x="457200" y="1841500"/>
            <a:ext cx="7620000" cy="7694414"/>
          </a:xfrm>
          <a:prstGeom prst="rect">
            <a:avLst/>
          </a:prstGeom>
          <a:noFill/>
        </p:spPr>
        <p:txBody>
          <a:bodyPr vert="horz" rtlCol="0">
            <a:spAutoFit/>
          </a:bodyPr>
          <a:lstStyle/>
          <a:p>
            <a:pPr>
              <a:spcBef>
                <a:spcPct val="100000"/>
              </a:spcBef>
              <a:buSzPct val="99000"/>
            </a:pPr>
            <a:r>
              <a:rPr lang="en-US" sz="2800">
                <a:latin typeface="Arial"/>
                <a:cs typeface="Arial"/>
                <a:sym typeface="Arial"/>
              </a:rPr>
              <a:t> </a:t>
            </a:r>
            <a:r>
              <a:rPr lang="en-US" sz="2800">
                <a:effectLst/>
                <a:latin typeface="Arial"/>
                <a:cs typeface="Arial"/>
                <a:sym typeface="Arial"/>
              </a:rPr>
              <a:t> </a:t>
            </a:r>
            <a:endParaRPr lang="en-US" sz="2800">
              <a:latin typeface="Arial"/>
              <a:cs typeface="Arial"/>
              <a:sym typeface="Arial"/>
            </a:endParaRP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p>
          <a:p>
            <a:pPr>
              <a:spcBef>
                <a:spcPct val="100000"/>
              </a:spcBef>
              <a:buSzPct val="99000"/>
            </a:pPr>
            <a:r>
              <a:rPr lang="en-US" sz="2800">
                <a:latin typeface="Arial"/>
                <a:cs typeface="Arial"/>
                <a:sym typeface="Arial"/>
              </a:rPr>
              <a:t> </a:t>
            </a:r>
            <a:endParaRPr lang="en-US"/>
          </a:p>
        </p:txBody>
      </p:sp>
      <p:pic>
        <p:nvPicPr>
          <p:cNvPr id="7" name="Content Placeholder 6" descr="The Hazus logo in blue lettering on a white background. The name Hazus is dominant with the words Earthquake, Wind, Flood, and Tsunami side-by-side underneath.">
            <a:extLst>
              <a:ext uri="{FF2B5EF4-FFF2-40B4-BE49-F238E27FC236}">
                <a16:creationId xmlns:a16="http://schemas.microsoft.com/office/drawing/2014/main" id="{35EB8A55-AA5D-44DF-A8BF-538CBD0869E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43428" y="2967884"/>
            <a:ext cx="2857143" cy="847619"/>
          </a:xfrm>
          <a:prstGeom prst="rect">
            <a:avLst/>
          </a:prstGeom>
        </p:spPr>
      </p:pic>
      <p:sp>
        <p:nvSpPr>
          <p:cNvPr id="8" name="Slide Number Placeholder 7">
            <a:extLst>
              <a:ext uri="{FF2B5EF4-FFF2-40B4-BE49-F238E27FC236}">
                <a16:creationId xmlns:a16="http://schemas.microsoft.com/office/drawing/2014/main" id="{119FBFA6-3F52-4D2B-A462-E9F8781AF97C}"/>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a:t>
            </a:fld>
            <a:endParaRPr lang="en-US"/>
          </a:p>
        </p:txBody>
      </p:sp>
    </p:spTree>
    <p:extLst>
      <p:ext uri="{BB962C8B-B14F-4D97-AF65-F5344CB8AC3E}">
        <p14:creationId xmlns:p14="http://schemas.microsoft.com/office/powerpoint/2010/main" val="25681766"/>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Business Inventory Losses</a:t>
            </a:r>
          </a:p>
        </p:txBody>
      </p:sp>
      <p:sp>
        <p:nvSpPr>
          <p:cNvPr id="3" name="Content Placeholder 2">
            <a:extLst>
              <a:ext uri="{FF2B5EF4-FFF2-40B4-BE49-F238E27FC236}">
                <a16:creationId xmlns:a16="http://schemas.microsoft.com/office/drawing/2014/main" id="{C250C0A2-EAE5-43DA-8194-11A871D7A2B9}"/>
              </a:ext>
            </a:extLst>
          </p:cNvPr>
          <p:cNvSpPr>
            <a:spLocks noGrp="1"/>
          </p:cNvSpPr>
          <p:nvPr>
            <p:ph idx="1"/>
          </p:nvPr>
        </p:nvSpPr>
        <p:spPr/>
        <p:txBody>
          <a:bodyPr>
            <a:normAutofit fontScale="3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Function of contents loss ratio and square footage</a:t>
            </a:r>
          </a:p>
          <a:p>
            <a:pPr marL="254000" lvl="1" indent="-254000" fontAlgn="auto">
              <a:spcBef>
                <a:spcPct val="100000"/>
              </a:spcBef>
              <a:spcAft>
                <a:spcPts val="0"/>
              </a:spcAft>
              <a:buSzPct val="99000"/>
              <a:buFont typeface="Arial"/>
              <a:buChar char="•"/>
              <a:tabLst/>
            </a:pPr>
            <a:r>
              <a:rPr lang="en-US" kern="1200">
                <a:ea typeface="+mn-ea"/>
                <a:sym typeface="Arial"/>
              </a:rPr>
              <a:t>Estimated for following occupancies:</a:t>
            </a:r>
          </a:p>
          <a:p>
            <a:pPr marL="635000" lvl="2" indent="-254000" fontAlgn="auto">
              <a:spcBef>
                <a:spcPct val="100000"/>
              </a:spcBef>
              <a:spcAft>
                <a:spcPts val="0"/>
              </a:spcAft>
              <a:buSzPct val="99000"/>
              <a:buFont typeface="Wingdings"/>
              <a:buChar char="§"/>
              <a:tabLst/>
            </a:pPr>
            <a:r>
              <a:rPr lang="en-US" kern="1200">
                <a:ea typeface="+mn-ea"/>
                <a:sym typeface="Arial"/>
              </a:rPr>
              <a:t>COM1: Retail Trade</a:t>
            </a:r>
          </a:p>
          <a:p>
            <a:pPr marL="635000" lvl="2" indent="-254000" fontAlgn="auto">
              <a:spcBef>
                <a:spcPct val="100000"/>
              </a:spcBef>
              <a:spcAft>
                <a:spcPts val="0"/>
              </a:spcAft>
              <a:buSzPct val="99000"/>
              <a:buFont typeface="Wingdings"/>
              <a:buChar char="§"/>
              <a:tabLst/>
            </a:pPr>
            <a:r>
              <a:rPr lang="en-US" kern="1200">
                <a:ea typeface="+mn-ea"/>
                <a:sym typeface="Arial"/>
              </a:rPr>
              <a:t>COM2: Wholesale Trade</a:t>
            </a:r>
          </a:p>
          <a:p>
            <a:pPr marL="635000" lvl="2" indent="-254000" fontAlgn="auto">
              <a:spcBef>
                <a:spcPct val="100000"/>
              </a:spcBef>
              <a:spcAft>
                <a:spcPts val="0"/>
              </a:spcAft>
              <a:buSzPct val="99000"/>
              <a:buFont typeface="Wingdings"/>
              <a:buChar char="§"/>
              <a:tabLst/>
            </a:pPr>
            <a:r>
              <a:rPr lang="en-US" kern="1200">
                <a:ea typeface="+mn-ea"/>
                <a:sym typeface="Arial"/>
              </a:rPr>
              <a:t>IND1: Heavy</a:t>
            </a:r>
          </a:p>
          <a:p>
            <a:pPr marL="635000" lvl="2" indent="-254000" fontAlgn="auto">
              <a:spcBef>
                <a:spcPct val="100000"/>
              </a:spcBef>
              <a:spcAft>
                <a:spcPts val="0"/>
              </a:spcAft>
              <a:buSzPct val="99000"/>
              <a:buFont typeface="Wingdings"/>
              <a:buChar char="§"/>
              <a:tabLst/>
            </a:pPr>
            <a:r>
              <a:rPr lang="en-US" kern="1200">
                <a:ea typeface="+mn-ea"/>
                <a:sym typeface="Arial"/>
              </a:rPr>
              <a:t>IND2: Light</a:t>
            </a:r>
          </a:p>
          <a:p>
            <a:pPr marL="635000" lvl="2" indent="-254000" fontAlgn="auto">
              <a:spcBef>
                <a:spcPct val="100000"/>
              </a:spcBef>
              <a:spcAft>
                <a:spcPts val="0"/>
              </a:spcAft>
              <a:buSzPct val="99000"/>
              <a:buFont typeface="Wingdings"/>
              <a:buChar char="§"/>
              <a:tabLst/>
            </a:pPr>
            <a:r>
              <a:rPr lang="en-US" kern="1200">
                <a:ea typeface="+mn-ea"/>
                <a:sym typeface="Arial"/>
              </a:rPr>
              <a:t>IND3: Food/Drugs/Chemicals</a:t>
            </a:r>
          </a:p>
          <a:p>
            <a:pPr marL="635000" lvl="2" indent="-254000" fontAlgn="auto">
              <a:spcBef>
                <a:spcPct val="100000"/>
              </a:spcBef>
              <a:spcAft>
                <a:spcPts val="0"/>
              </a:spcAft>
              <a:buSzPct val="99000"/>
              <a:buFont typeface="Wingdings"/>
              <a:buChar char="§"/>
              <a:tabLst/>
            </a:pPr>
            <a:r>
              <a:rPr lang="en-US" kern="1200">
                <a:ea typeface="+mn-ea"/>
                <a:sym typeface="Arial"/>
              </a:rPr>
              <a:t>IND4: Metals/Minerals Processing</a:t>
            </a:r>
          </a:p>
          <a:p>
            <a:pPr marL="635000" lvl="2" indent="-254000" fontAlgn="auto">
              <a:spcBef>
                <a:spcPct val="100000"/>
              </a:spcBef>
              <a:spcAft>
                <a:spcPts val="0"/>
              </a:spcAft>
              <a:buSzPct val="99000"/>
              <a:buFont typeface="Wingdings"/>
              <a:buChar char="§"/>
              <a:tabLst/>
            </a:pPr>
            <a:r>
              <a:rPr lang="en-US" kern="1200">
                <a:ea typeface="+mn-ea"/>
                <a:sym typeface="Arial"/>
              </a:rPr>
              <a:t>IND5: High Technology</a:t>
            </a:r>
          </a:p>
          <a:p>
            <a:pPr marL="635000" lvl="2" indent="-254000" fontAlgn="auto">
              <a:spcBef>
                <a:spcPct val="100000"/>
              </a:spcBef>
              <a:spcAft>
                <a:spcPts val="0"/>
              </a:spcAft>
              <a:buSzPct val="99000"/>
              <a:buFont typeface="Wingdings"/>
              <a:buChar char="§"/>
              <a:tabLst/>
            </a:pPr>
            <a:r>
              <a:rPr lang="en-US" kern="1200">
                <a:ea typeface="+mn-ea"/>
                <a:sym typeface="Arial"/>
              </a:rPr>
              <a:t>IND6: Construction</a:t>
            </a:r>
          </a:p>
          <a:p>
            <a:pPr marL="635000" lvl="2" indent="-254000" fontAlgn="auto">
              <a:spcBef>
                <a:spcPct val="100000"/>
              </a:spcBef>
              <a:spcAft>
                <a:spcPts val="0"/>
              </a:spcAft>
              <a:buSzPct val="99000"/>
              <a:buFont typeface="Wingdings"/>
              <a:buChar char="§"/>
              <a:tabLst/>
            </a:pPr>
            <a:r>
              <a:rPr lang="en-US" kern="1200">
                <a:ea typeface="+mn-ea"/>
                <a:sym typeface="Arial"/>
              </a:rPr>
              <a:t>AGR1: Agriculture</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b="1" i="1" kern="1200">
                <a:sym typeface="Arial"/>
              </a:rPr>
              <a:t>INV = FA x SALES x BI x CL</a:t>
            </a:r>
            <a:endParaRPr lang="en-US" kern="1200">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FA: Floor Area</a:t>
            </a:r>
          </a:p>
          <a:p>
            <a:pPr marL="254000" lvl="1" indent="-254000" fontAlgn="auto">
              <a:spcBef>
                <a:spcPct val="100000"/>
              </a:spcBef>
              <a:spcAft>
                <a:spcPts val="0"/>
              </a:spcAft>
              <a:buSzPct val="99000"/>
              <a:buFont typeface="Arial"/>
              <a:buChar char="•"/>
              <a:tabLst/>
            </a:pPr>
            <a:r>
              <a:rPr lang="en-US" kern="1200">
                <a:ea typeface="+mn-ea"/>
                <a:sym typeface="Arial"/>
              </a:rPr>
              <a:t>SALES: Annual gross sales per square foot</a:t>
            </a:r>
          </a:p>
          <a:p>
            <a:pPr marL="254000" lvl="1" indent="-254000" fontAlgn="auto">
              <a:spcBef>
                <a:spcPct val="100000"/>
              </a:spcBef>
              <a:spcAft>
                <a:spcPts val="0"/>
              </a:spcAft>
              <a:buSzPct val="99000"/>
              <a:buFont typeface="Arial"/>
              <a:buChar char="•"/>
              <a:tabLst/>
            </a:pPr>
            <a:r>
              <a:rPr lang="en-US" kern="1200">
                <a:ea typeface="+mn-ea"/>
                <a:sym typeface="Arial"/>
              </a:rPr>
              <a:t>BI: Business Inventory %</a:t>
            </a:r>
          </a:p>
          <a:p>
            <a:pPr marL="254000" lvl="1" indent="-254000" fontAlgn="auto">
              <a:spcBef>
                <a:spcPct val="100000"/>
              </a:spcBef>
              <a:spcAft>
                <a:spcPts val="0"/>
              </a:spcAft>
              <a:buSzPct val="99000"/>
              <a:buFont typeface="Arial"/>
              <a:buChar char="•"/>
              <a:tabLst/>
            </a:pPr>
            <a:r>
              <a:rPr lang="en-US" kern="1200">
                <a:ea typeface="+mn-ea"/>
                <a:sym typeface="Arial"/>
              </a:rPr>
              <a:t>CL: Content Loss Ration (0-1)</a:t>
            </a:r>
            <a:endParaRPr lang="en-US"/>
          </a:p>
        </p:txBody>
      </p:sp>
      <p:sp>
        <p:nvSpPr>
          <p:cNvPr id="6" name="Slide Number Placeholder 5">
            <a:extLst>
              <a:ext uri="{FF2B5EF4-FFF2-40B4-BE49-F238E27FC236}">
                <a16:creationId xmlns:a16="http://schemas.microsoft.com/office/drawing/2014/main" id="{584BBE8F-F05F-407A-9BC9-BC547BBF2FB5}"/>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10</a:t>
            </a:fld>
            <a:endParaRPr lang="en-US"/>
          </a:p>
        </p:txBody>
      </p:sp>
    </p:spTree>
    <p:extLst>
      <p:ext uri="{BB962C8B-B14F-4D97-AF65-F5344CB8AC3E}">
        <p14:creationId xmlns:p14="http://schemas.microsoft.com/office/powerpoint/2010/main" val="166051466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Business Inventory Losses </a:t>
            </a:r>
          </a:p>
        </p:txBody>
      </p:sp>
      <p:sp>
        <p:nvSpPr>
          <p:cNvPr id="3" name="Content Placeholder 2">
            <a:extLst>
              <a:ext uri="{FF2B5EF4-FFF2-40B4-BE49-F238E27FC236}">
                <a16:creationId xmlns:a16="http://schemas.microsoft.com/office/drawing/2014/main" id="{D6D943B3-C191-48E1-9907-597BBF28B3BC}"/>
              </a:ext>
            </a:extLst>
          </p:cNvPr>
          <p:cNvSpPr>
            <a:spLocks noGrp="1"/>
          </p:cNvSpPr>
          <p:nvPr>
            <p:ph sz="quarter" idx="13"/>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National Averages </a:t>
            </a:r>
          </a:p>
          <a:p>
            <a:pPr marL="635000" lvl="2" indent="-254000" fontAlgn="auto">
              <a:spcBef>
                <a:spcPct val="100000"/>
              </a:spcBef>
              <a:spcAft>
                <a:spcPts val="0"/>
              </a:spcAft>
              <a:buSzPct val="99000"/>
              <a:buFont typeface="Wingdings"/>
              <a:buChar char="§"/>
              <a:tabLst/>
            </a:pPr>
            <a:r>
              <a:rPr lang="en-US" kern="1200">
                <a:ea typeface="+mn-ea"/>
                <a:sym typeface="Arial"/>
              </a:rPr>
              <a:t>May not apply to your community</a:t>
            </a:r>
          </a:p>
          <a:p>
            <a:pPr marL="635000" lvl="2" indent="-254000" fontAlgn="auto">
              <a:spcBef>
                <a:spcPct val="100000"/>
              </a:spcBef>
              <a:spcAft>
                <a:spcPts val="0"/>
              </a:spcAft>
              <a:buSzPct val="99000"/>
              <a:buFont typeface="Wingdings"/>
              <a:buChar char="§"/>
              <a:tabLst/>
            </a:pPr>
            <a:r>
              <a:rPr lang="en-US" kern="1200">
                <a:ea typeface="+mn-ea"/>
                <a:sym typeface="Arial"/>
              </a:rPr>
              <a:t>Updates can be obtained from U.S. Department of Commerce’s Bureau of Economic Analysis or local state.</a:t>
            </a:r>
            <a:r>
              <a:rPr lang="en-US" kern="1200">
                <a:sym typeface="Arial"/>
              </a:rPr>
              <a:t> </a:t>
            </a:r>
            <a:endParaRPr lang="en-US"/>
          </a:p>
        </p:txBody>
      </p:sp>
      <p:pic>
        <p:nvPicPr>
          <p:cNvPr id="8" name="Content Placeholder 7" descr="Two screen shots of Building Economic Data windows in Hazus. The left image shows the value of annual gross sales in dollar per square foot for different occupancy types. The right image  shows the percent of gross annual sales that the business inventory accounts for.">
            <a:extLst>
              <a:ext uri="{FF2B5EF4-FFF2-40B4-BE49-F238E27FC236}">
                <a16:creationId xmlns:a16="http://schemas.microsoft.com/office/drawing/2014/main" id="{BD264218-2CB6-402F-B13A-285DC74FD58B}"/>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1769002" y="3471863"/>
            <a:ext cx="5605995" cy="2233612"/>
          </a:xfrm>
          <a:prstGeom prst="rect">
            <a:avLst/>
          </a:prstGeom>
        </p:spPr>
      </p:pic>
      <p:sp>
        <p:nvSpPr>
          <p:cNvPr id="9" name="Slide Number Placeholder 8">
            <a:extLst>
              <a:ext uri="{FF2B5EF4-FFF2-40B4-BE49-F238E27FC236}">
                <a16:creationId xmlns:a16="http://schemas.microsoft.com/office/drawing/2014/main" id="{4A3D1C73-1E7B-47CC-89C5-A9C0046DE5FF}"/>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11</a:t>
            </a:fld>
            <a:endParaRPr lang="en-US"/>
          </a:p>
        </p:txBody>
      </p:sp>
    </p:spTree>
    <p:extLst>
      <p:ext uri="{BB962C8B-B14F-4D97-AF65-F5344CB8AC3E}">
        <p14:creationId xmlns:p14="http://schemas.microsoft.com/office/powerpoint/2010/main" val="8735592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8.1: Loss Estimates </a:t>
            </a:r>
          </a:p>
        </p:txBody>
      </p:sp>
      <p:sp>
        <p:nvSpPr>
          <p:cNvPr id="3" name="Content Placeholder 2">
            <a:extLst>
              <a:ext uri="{FF2B5EF4-FFF2-40B4-BE49-F238E27FC236}">
                <a16:creationId xmlns:a16="http://schemas.microsoft.com/office/drawing/2014/main" id="{9D6E384E-A5E9-4F28-B976-A43ADC3961D0}"/>
              </a:ext>
            </a:extLst>
          </p:cNvPr>
          <p:cNvSpPr>
            <a:spLocks noGrp="1"/>
          </p:cNvSpPr>
          <p:nvPr>
            <p:ph idx="1"/>
          </p:nvPr>
        </p:nvSpPr>
        <p:spPr/>
        <p:txBody>
          <a:bodyPr>
            <a:normAutofit fontScale="92500" lnSpcReduction="20000"/>
          </a:bodyPr>
          <a:lstStyle/>
          <a:p>
            <a:pPr fontAlgn="auto">
              <a:spcBef>
                <a:spcPct val="100000"/>
              </a:spcBef>
              <a:spcAft>
                <a:spcPts val="0"/>
              </a:spcAft>
              <a:buSzPct val="99000"/>
              <a:tabLst/>
            </a:pPr>
            <a:r>
              <a:rPr lang="en-US" kern="1200">
                <a:sym typeface="Arial"/>
              </a:rPr>
              <a:t> Goal: Participate in a class discussion about loss estimates. </a:t>
            </a:r>
          </a:p>
          <a:p>
            <a:pPr fontAlgn="auto">
              <a:spcBef>
                <a:spcPct val="100000"/>
              </a:spcBef>
              <a:spcAft>
                <a:spcPts val="0"/>
              </a:spcAft>
              <a:buSzPct val="99000"/>
              <a:tabLst/>
            </a:pPr>
            <a:r>
              <a:rPr lang="en-US" kern="1200">
                <a:sym typeface="Arial"/>
              </a:rPr>
              <a:t>Time: 10 minutes </a:t>
            </a:r>
          </a:p>
          <a:p>
            <a:pPr fontAlgn="auto">
              <a:spcBef>
                <a:spcPct val="100000"/>
              </a:spcBef>
              <a:spcAft>
                <a:spcPts val="0"/>
              </a:spcAft>
              <a:buSzPct val="99000"/>
              <a:tabLst/>
            </a:pPr>
            <a:r>
              <a:rPr lang="en-US" kern="1200">
                <a:sym typeface="Arial"/>
              </a:rPr>
              <a:t>Questions: </a:t>
            </a:r>
          </a:p>
          <a:p>
            <a:pPr fontAlgn="auto">
              <a:spcBef>
                <a:spcPct val="100000"/>
              </a:spcBef>
              <a:spcAft>
                <a:spcPts val="0"/>
              </a:spcAft>
              <a:buSzPct val="99000"/>
              <a:tabLst/>
            </a:pPr>
            <a:r>
              <a:rPr lang="en-US" kern="1200">
                <a:sym typeface="Arial"/>
              </a:rPr>
              <a:t>1. How are loss of use estimates and business inventory losses used in mitigation planning or response and recovery planning? </a:t>
            </a:r>
          </a:p>
          <a:p>
            <a:pPr fontAlgn="auto">
              <a:spcBef>
                <a:spcPct val="100000"/>
              </a:spcBef>
              <a:spcAft>
                <a:spcPts val="0"/>
              </a:spcAft>
              <a:buSzPct val="99000"/>
              <a:tabLst/>
            </a:pPr>
            <a:r>
              <a:rPr lang="en-US" kern="1200">
                <a:sym typeface="Arial"/>
              </a:rPr>
              <a:t>2. Where are potential sources from which we might obtain credible values to put in the analysis tables? </a:t>
            </a:r>
            <a:endParaRPr lang="en-US"/>
          </a:p>
        </p:txBody>
      </p:sp>
      <p:sp>
        <p:nvSpPr>
          <p:cNvPr id="6" name="Slide Number Placeholder 5">
            <a:extLst>
              <a:ext uri="{FF2B5EF4-FFF2-40B4-BE49-F238E27FC236}">
                <a16:creationId xmlns:a16="http://schemas.microsoft.com/office/drawing/2014/main" id="{53BBBC0D-3EEC-4615-BE77-166E32AA4923}"/>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12</a:t>
            </a:fld>
            <a:endParaRPr lang="en-US"/>
          </a:p>
        </p:txBody>
      </p:sp>
    </p:spTree>
    <p:extLst>
      <p:ext uri="{BB962C8B-B14F-4D97-AF65-F5344CB8AC3E}">
        <p14:creationId xmlns:p14="http://schemas.microsoft.com/office/powerpoint/2010/main" val="354329082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Rental Income Loss</a:t>
            </a:r>
          </a:p>
        </p:txBody>
      </p:sp>
      <p:sp>
        <p:nvSpPr>
          <p:cNvPr id="3" name="Content Placeholder 2">
            <a:extLst>
              <a:ext uri="{FF2B5EF4-FFF2-40B4-BE49-F238E27FC236}">
                <a16:creationId xmlns:a16="http://schemas.microsoft.com/office/drawing/2014/main" id="{49DA04FA-35AB-4105-8052-99EDE6956F56}"/>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Addresses the remainder of population in census tract that is not owner-occupied. </a:t>
            </a:r>
          </a:p>
          <a:p>
            <a:pPr fontAlgn="auto">
              <a:spcBef>
                <a:spcPct val="100000"/>
              </a:spcBef>
              <a:spcAft>
                <a:spcPts val="0"/>
              </a:spcAft>
              <a:buSzPct val="99000"/>
              <a:tabLst/>
            </a:pPr>
            <a:r>
              <a:rPr lang="en-US" kern="1200">
                <a:sym typeface="Arial"/>
              </a:rPr>
              <a:t>RY</a:t>
            </a:r>
            <a:r>
              <a:rPr lang="en-US" kern="1200" baseline="-25000">
                <a:sym typeface="Arial"/>
              </a:rPr>
              <a:t>i</a:t>
            </a:r>
            <a:r>
              <a:rPr lang="en-US" kern="1200">
                <a:sym typeface="Arial"/>
              </a:rPr>
              <a:t> = FA</a:t>
            </a:r>
            <a:r>
              <a:rPr lang="en-US" kern="1200" baseline="-25000">
                <a:sym typeface="Arial"/>
              </a:rPr>
              <a:t>i</a:t>
            </a:r>
            <a:r>
              <a:rPr lang="en-US" kern="1200">
                <a:sym typeface="Arial"/>
              </a:rPr>
              <a:t> x (1-00%</a:t>
            </a:r>
            <a:r>
              <a:rPr lang="en-US" kern="1200" baseline="-25000">
                <a:sym typeface="Arial"/>
              </a:rPr>
              <a:t>i</a:t>
            </a:r>
            <a:r>
              <a:rPr lang="en-US" kern="1200">
                <a:sym typeface="Arial"/>
              </a:rPr>
              <a:t>) x RENT</a:t>
            </a:r>
            <a:r>
              <a:rPr lang="en-US" kern="1200" baseline="-25000">
                <a:sym typeface="Arial"/>
              </a:rPr>
              <a:t>i</a:t>
            </a:r>
            <a:r>
              <a:rPr lang="en-US" kern="1200">
                <a:sym typeface="Arial"/>
              </a:rPr>
              <a:t> x LOU</a:t>
            </a:r>
            <a:r>
              <a:rPr lang="en-US" kern="1200" baseline="-25000">
                <a:sym typeface="Arial"/>
              </a:rPr>
              <a:t>i</a:t>
            </a:r>
            <a:r>
              <a:rPr lang="en-US" kern="1200">
                <a:sym typeface="Arial"/>
              </a:rPr>
              <a:t> </a:t>
            </a:r>
          </a:p>
          <a:p>
            <a:pPr fontAlgn="auto">
              <a:spcBef>
                <a:spcPct val="100000"/>
              </a:spcBef>
              <a:spcAft>
                <a:spcPts val="0"/>
              </a:spcAft>
              <a:buSzPct val="99000"/>
              <a:tabLst/>
            </a:pPr>
            <a:r>
              <a:rPr lang="en-US" kern="1200">
                <a:sym typeface="Arial"/>
              </a:rPr>
              <a:t>FA</a:t>
            </a:r>
            <a:r>
              <a:rPr lang="en-US" kern="1200" baseline="-25000">
                <a:sym typeface="Arial"/>
              </a:rPr>
              <a:t>i</a:t>
            </a:r>
            <a:r>
              <a:rPr lang="en-US" kern="1200">
                <a:sym typeface="Arial"/>
              </a:rPr>
              <a:t> = Floor Area </a:t>
            </a:r>
            <a:br>
              <a:rPr lang="en-US" kern="1200">
                <a:sym typeface="Arial"/>
              </a:rPr>
            </a:br>
            <a:r>
              <a:rPr lang="en-US" kern="1200">
                <a:sym typeface="Arial"/>
              </a:rPr>
              <a:t>1-00%</a:t>
            </a:r>
            <a:r>
              <a:rPr lang="en-US" kern="1200" baseline="-25000">
                <a:sym typeface="Arial"/>
              </a:rPr>
              <a:t>i</a:t>
            </a:r>
            <a:r>
              <a:rPr lang="en-US" kern="1200">
                <a:sym typeface="Arial"/>
              </a:rPr>
              <a:t> = % of Renter-Occupied </a:t>
            </a:r>
            <a:br>
              <a:rPr lang="en-US" kern="1200">
                <a:sym typeface="Arial"/>
              </a:rPr>
            </a:br>
            <a:r>
              <a:rPr lang="en-US" kern="1200">
                <a:sym typeface="Arial"/>
              </a:rPr>
              <a:t>RENT</a:t>
            </a:r>
            <a:r>
              <a:rPr lang="en-US" kern="1200" baseline="-25000">
                <a:sym typeface="Arial"/>
              </a:rPr>
              <a:t>i</a:t>
            </a:r>
            <a:r>
              <a:rPr lang="en-US" kern="1200">
                <a:sym typeface="Arial"/>
              </a:rPr>
              <a:t> = RENT (sq.ft/day) </a:t>
            </a:r>
            <a:br>
              <a:rPr lang="en-US" kern="1200">
                <a:sym typeface="Arial"/>
              </a:rPr>
            </a:br>
            <a:r>
              <a:rPr lang="en-US" kern="1200">
                <a:sym typeface="Arial"/>
              </a:rPr>
              <a:t>LOU</a:t>
            </a:r>
            <a:r>
              <a:rPr lang="en-US" kern="1200" baseline="-25000">
                <a:sym typeface="Arial"/>
              </a:rPr>
              <a:t>i</a:t>
            </a:r>
            <a:r>
              <a:rPr lang="en-US" kern="1200">
                <a:sym typeface="Arial"/>
              </a:rPr>
              <a:t> = Loss of Use in Days</a:t>
            </a:r>
            <a:endParaRPr lang="en-US"/>
          </a:p>
        </p:txBody>
      </p:sp>
      <p:sp>
        <p:nvSpPr>
          <p:cNvPr id="6" name="Slide Number Placeholder 5">
            <a:extLst>
              <a:ext uri="{FF2B5EF4-FFF2-40B4-BE49-F238E27FC236}">
                <a16:creationId xmlns:a16="http://schemas.microsoft.com/office/drawing/2014/main" id="{B1FBD743-4373-485C-8226-1F0D54649186}"/>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13</a:t>
            </a:fld>
            <a:endParaRPr lang="en-US"/>
          </a:p>
        </p:txBody>
      </p:sp>
    </p:spTree>
    <p:extLst>
      <p:ext uri="{BB962C8B-B14F-4D97-AF65-F5344CB8AC3E}">
        <p14:creationId xmlns:p14="http://schemas.microsoft.com/office/powerpoint/2010/main" val="33927542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Relocation Loss</a:t>
            </a:r>
            <a:endParaRPr lang="en-US"/>
          </a:p>
        </p:txBody>
      </p:sp>
      <p:sp>
        <p:nvSpPr>
          <p:cNvPr id="3" name="Content Placeholder 2">
            <a:extLst>
              <a:ext uri="{FF2B5EF4-FFF2-40B4-BE49-F238E27FC236}">
                <a16:creationId xmlns:a16="http://schemas.microsoft.com/office/drawing/2014/main" id="{BFD1953B-D892-4EAD-8101-8025CD116467}"/>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 Costs associated with moving out of an unusable building: </a:t>
            </a:r>
          </a:p>
          <a:p>
            <a:pPr marL="254000" lvl="1" indent="-254000" fontAlgn="auto">
              <a:spcBef>
                <a:spcPct val="100000"/>
              </a:spcBef>
              <a:spcAft>
                <a:spcPts val="0"/>
              </a:spcAft>
              <a:buSzPct val="99000"/>
              <a:buFont typeface="Arial"/>
              <a:buChar char="•"/>
              <a:tabLst/>
            </a:pPr>
            <a:r>
              <a:rPr lang="en-US" kern="1200">
                <a:ea typeface="+mn-ea"/>
                <a:sym typeface="Arial"/>
              </a:rPr>
              <a:t>Disruption costs: cost of shifting business to new facility </a:t>
            </a:r>
          </a:p>
          <a:p>
            <a:pPr marL="254000" lvl="1" indent="-254000" fontAlgn="auto">
              <a:spcBef>
                <a:spcPct val="100000"/>
              </a:spcBef>
              <a:spcAft>
                <a:spcPts val="0"/>
              </a:spcAft>
              <a:buSzPct val="99000"/>
              <a:buFont typeface="Arial"/>
              <a:buChar char="•"/>
              <a:tabLst/>
            </a:pPr>
            <a:r>
              <a:rPr lang="en-US" kern="1200">
                <a:ea typeface="+mn-ea"/>
                <a:sym typeface="Arial"/>
              </a:rPr>
              <a:t>Rental costs: cost of renting new facility while old facility is repaired </a:t>
            </a:r>
          </a:p>
          <a:p>
            <a:pPr fontAlgn="auto">
              <a:spcBef>
                <a:spcPct val="100000"/>
              </a:spcBef>
              <a:spcAft>
                <a:spcPts val="0"/>
              </a:spcAft>
              <a:buSzPct val="99000"/>
              <a:tabLst/>
            </a:pPr>
            <a:r>
              <a:rPr lang="en-US" kern="1200">
                <a:sym typeface="Arial"/>
              </a:rPr>
              <a:t>Assumptions:</a:t>
            </a:r>
          </a:p>
          <a:p>
            <a:pPr marL="254000" lvl="1" indent="-254000" fontAlgn="auto">
              <a:spcBef>
                <a:spcPct val="100000"/>
              </a:spcBef>
              <a:spcAft>
                <a:spcPts val="0"/>
              </a:spcAft>
              <a:buSzPct val="99000"/>
              <a:buFont typeface="Arial"/>
              <a:buChar char="•"/>
              <a:tabLst/>
            </a:pPr>
            <a:r>
              <a:rPr lang="en-US" kern="1200">
                <a:ea typeface="+mn-ea"/>
                <a:sym typeface="Arial"/>
              </a:rPr>
              <a:t>Building owners incur expense of moving tenants </a:t>
            </a:r>
          </a:p>
          <a:p>
            <a:pPr marL="254000" lvl="1" indent="-254000" fontAlgn="auto">
              <a:spcBef>
                <a:spcPct val="100000"/>
              </a:spcBef>
              <a:spcAft>
                <a:spcPts val="0"/>
              </a:spcAft>
              <a:buSzPct val="99000"/>
              <a:buFont typeface="Arial"/>
              <a:buChar char="•"/>
              <a:tabLst/>
            </a:pPr>
            <a:r>
              <a:rPr lang="en-US" kern="1200">
                <a:ea typeface="+mn-ea"/>
                <a:sym typeface="Arial"/>
              </a:rPr>
              <a:t>Renter has no new rental expenses </a:t>
            </a:r>
          </a:p>
          <a:p>
            <a:pPr marL="254000" lvl="1" indent="-254000" fontAlgn="auto">
              <a:spcBef>
                <a:spcPct val="100000"/>
              </a:spcBef>
              <a:spcAft>
                <a:spcPts val="0"/>
              </a:spcAft>
              <a:buSzPct val="99000"/>
              <a:buFont typeface="Arial"/>
              <a:buChar char="•"/>
              <a:tabLst/>
            </a:pPr>
            <a:r>
              <a:rPr lang="en-US" kern="1200">
                <a:ea typeface="+mn-ea"/>
                <a:sym typeface="Arial"/>
              </a:rPr>
              <a:t>The following occupancies will not relocate </a:t>
            </a:r>
          </a:p>
          <a:p>
            <a:pPr marL="635000" lvl="2" indent="-254000" fontAlgn="auto">
              <a:spcBef>
                <a:spcPct val="100000"/>
              </a:spcBef>
              <a:spcAft>
                <a:spcPts val="0"/>
              </a:spcAft>
              <a:buSzPct val="99000"/>
              <a:buFont typeface="Wingdings"/>
              <a:buChar char="§"/>
              <a:tabLst/>
            </a:pPr>
            <a:r>
              <a:rPr lang="en-US" kern="1200">
                <a:ea typeface="+mn-ea"/>
                <a:sym typeface="Arial"/>
              </a:rPr>
              <a:t>COM8: Entertainment &amp; Recreation </a:t>
            </a:r>
          </a:p>
          <a:p>
            <a:pPr marL="635000" lvl="2" indent="-254000" fontAlgn="auto">
              <a:spcBef>
                <a:spcPct val="100000"/>
              </a:spcBef>
              <a:spcAft>
                <a:spcPts val="0"/>
              </a:spcAft>
              <a:buSzPct val="99000"/>
              <a:buFont typeface="Wingdings"/>
              <a:buChar char="§"/>
              <a:tabLst/>
            </a:pPr>
            <a:r>
              <a:rPr lang="en-US" kern="1200">
                <a:ea typeface="+mn-ea"/>
                <a:sym typeface="Arial"/>
              </a:rPr>
              <a:t>COM9: Theaters </a:t>
            </a:r>
          </a:p>
          <a:p>
            <a:pPr marL="635000" lvl="2" indent="-254000" fontAlgn="auto">
              <a:spcBef>
                <a:spcPct val="100000"/>
              </a:spcBef>
              <a:spcAft>
                <a:spcPts val="0"/>
              </a:spcAft>
              <a:buSzPct val="99000"/>
              <a:buFont typeface="Wingdings"/>
              <a:buChar char="§"/>
              <a:tabLst/>
            </a:pPr>
            <a:r>
              <a:rPr lang="en-US" kern="1200">
                <a:ea typeface="+mn-ea"/>
                <a:sym typeface="Arial"/>
              </a:rPr>
              <a:t>COM10: Parking </a:t>
            </a:r>
          </a:p>
          <a:p>
            <a:pPr marL="635000" lvl="2" indent="-254000" fontAlgn="auto">
              <a:spcBef>
                <a:spcPct val="100000"/>
              </a:spcBef>
              <a:spcAft>
                <a:spcPts val="0"/>
              </a:spcAft>
              <a:buSzPct val="99000"/>
              <a:buFont typeface="Wingdings"/>
              <a:buChar char="§"/>
              <a:tabLst/>
            </a:pPr>
            <a:r>
              <a:rPr lang="en-US" kern="1200">
                <a:ea typeface="+mn-ea"/>
                <a:sym typeface="Arial"/>
              </a:rPr>
              <a:t>IND1: Heavy Industry</a:t>
            </a:r>
            <a:endParaRPr lang="en-US"/>
          </a:p>
        </p:txBody>
      </p:sp>
      <p:sp>
        <p:nvSpPr>
          <p:cNvPr id="6" name="Slide Number Placeholder 5">
            <a:extLst>
              <a:ext uri="{FF2B5EF4-FFF2-40B4-BE49-F238E27FC236}">
                <a16:creationId xmlns:a16="http://schemas.microsoft.com/office/drawing/2014/main" id="{F8E3F282-BC36-4255-BA61-AC4A5A406BED}"/>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14</a:t>
            </a:fld>
            <a:endParaRPr lang="en-US"/>
          </a:p>
        </p:txBody>
      </p:sp>
    </p:spTree>
    <p:extLst>
      <p:ext uri="{BB962C8B-B14F-4D97-AF65-F5344CB8AC3E}">
        <p14:creationId xmlns:p14="http://schemas.microsoft.com/office/powerpoint/2010/main" val="398842818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Relocation Loss </a:t>
            </a:r>
            <a:endParaRPr lang="en-US"/>
          </a:p>
        </p:txBody>
      </p:sp>
      <p:sp>
        <p:nvSpPr>
          <p:cNvPr id="3" name="Content Placeholder 2">
            <a:extLst>
              <a:ext uri="{FF2B5EF4-FFF2-40B4-BE49-F238E27FC236}">
                <a16:creationId xmlns:a16="http://schemas.microsoft.com/office/drawing/2014/main" id="{265C415F-1A7D-43C2-8401-AB3C14B00590}"/>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REL</a:t>
            </a:r>
            <a:r>
              <a:rPr lang="en-US" kern="1200" baseline="-25000">
                <a:sym typeface="Arial"/>
              </a:rPr>
              <a:t>i</a:t>
            </a:r>
            <a:r>
              <a:rPr lang="en-US" kern="1200">
                <a:sym typeface="Arial"/>
              </a:rPr>
              <a:t> = FA</a:t>
            </a:r>
            <a:r>
              <a:rPr lang="en-US" kern="1200" baseline="-25000">
                <a:sym typeface="Arial"/>
              </a:rPr>
              <a:t>i</a:t>
            </a:r>
            <a:r>
              <a:rPr lang="en-US" kern="1200">
                <a:sym typeface="Arial"/>
              </a:rPr>
              <a:t> x DC</a:t>
            </a:r>
            <a:r>
              <a:rPr lang="en-US" kern="1200" baseline="-25000">
                <a:sym typeface="Arial"/>
              </a:rPr>
              <a:t>i</a:t>
            </a:r>
            <a:r>
              <a:rPr lang="en-US" kern="1200">
                <a:sym typeface="Arial"/>
              </a:rPr>
              <a:t> x p</a:t>
            </a:r>
            <a:r>
              <a:rPr lang="en-US" kern="1200" baseline="-25000">
                <a:sym typeface="Arial"/>
              </a:rPr>
              <a:t>i</a:t>
            </a:r>
            <a:r>
              <a:rPr lang="en-US" kern="1200">
                <a:sym typeface="Arial"/>
              </a:rPr>
              <a:t>(damage &gt; Minor) + FA</a:t>
            </a:r>
            <a:r>
              <a:rPr lang="en-US" kern="1200" baseline="-25000">
                <a:sym typeface="Arial"/>
              </a:rPr>
              <a:t>i</a:t>
            </a:r>
            <a:r>
              <a:rPr lang="en-US" kern="1200">
                <a:sym typeface="Arial"/>
              </a:rPr>
              <a:t> x 00%</a:t>
            </a:r>
            <a:r>
              <a:rPr lang="en-US" kern="1200" baseline="-25000">
                <a:sym typeface="Arial"/>
              </a:rPr>
              <a:t>i</a:t>
            </a:r>
            <a:r>
              <a:rPr lang="en-US" kern="1200">
                <a:sym typeface="Arial"/>
              </a:rPr>
              <a:t> x RENT</a:t>
            </a:r>
            <a:r>
              <a:rPr lang="en-US" kern="1200" baseline="-25000">
                <a:sym typeface="Arial"/>
              </a:rPr>
              <a:t>i</a:t>
            </a:r>
            <a:r>
              <a:rPr lang="en-US" kern="1200">
                <a:sym typeface="Arial"/>
              </a:rPr>
              <a:t> x LOU</a:t>
            </a:r>
            <a:r>
              <a:rPr lang="en-US" kern="1200" baseline="-25000">
                <a:sym typeface="Arial"/>
              </a:rPr>
              <a:t>i</a:t>
            </a:r>
            <a:r>
              <a:rPr lang="en-US" kern="1200">
                <a:sym typeface="Arial"/>
              </a:rPr>
              <a:t> </a:t>
            </a:r>
          </a:p>
          <a:p>
            <a:pPr fontAlgn="auto">
              <a:spcBef>
                <a:spcPct val="100000"/>
              </a:spcBef>
              <a:spcAft>
                <a:spcPts val="0"/>
              </a:spcAft>
              <a:buSzPct val="99000"/>
              <a:tabLst/>
            </a:pPr>
            <a:r>
              <a:rPr lang="en-US" kern="1200">
                <a:sym typeface="Arial"/>
              </a:rPr>
              <a:t>FA</a:t>
            </a:r>
            <a:r>
              <a:rPr lang="en-US" kern="1200" baseline="-25000">
                <a:sym typeface="Arial"/>
              </a:rPr>
              <a:t>i</a:t>
            </a:r>
            <a:r>
              <a:rPr lang="en-US" kern="1200">
                <a:sym typeface="Arial"/>
              </a:rPr>
              <a:t> = Floor Area</a:t>
            </a:r>
            <a:br>
              <a:rPr lang="en-US" kern="1200">
                <a:sym typeface="Arial"/>
              </a:rPr>
            </a:br>
            <a:r>
              <a:rPr lang="en-US" kern="1200">
                <a:sym typeface="Arial"/>
              </a:rPr>
              <a:t>DC</a:t>
            </a:r>
            <a:r>
              <a:rPr lang="en-US" kern="1200" baseline="-25000">
                <a:sym typeface="Arial"/>
              </a:rPr>
              <a:t>i</a:t>
            </a:r>
            <a:r>
              <a:rPr lang="en-US" kern="1200">
                <a:sym typeface="Arial"/>
              </a:rPr>
              <a:t> = Disruption cost per square foot</a:t>
            </a:r>
            <a:br>
              <a:rPr lang="en-US" kern="1200">
                <a:sym typeface="Arial"/>
              </a:rPr>
            </a:br>
            <a:r>
              <a:rPr lang="en-US" kern="1200">
                <a:sym typeface="Arial"/>
              </a:rPr>
              <a:t>p</a:t>
            </a:r>
            <a:r>
              <a:rPr lang="en-US" kern="1200" baseline="-25000">
                <a:sym typeface="Arial"/>
              </a:rPr>
              <a:t>i</a:t>
            </a:r>
            <a:r>
              <a:rPr lang="en-US" kern="1200">
                <a:sym typeface="Arial"/>
              </a:rPr>
              <a:t>(damage &gt; Minor) = Fractino of buildings with damage state of at least moderate</a:t>
            </a:r>
            <a:br>
              <a:rPr lang="en-US" kern="1200">
                <a:sym typeface="Arial"/>
              </a:rPr>
            </a:br>
            <a:r>
              <a:rPr lang="en-US" kern="1200">
                <a:sym typeface="Arial"/>
              </a:rPr>
              <a:t>00%</a:t>
            </a:r>
            <a:r>
              <a:rPr lang="en-US" kern="1200" baseline="-25000">
                <a:sym typeface="Arial"/>
              </a:rPr>
              <a:t>i</a:t>
            </a:r>
            <a:r>
              <a:rPr lang="en-US" kern="1200">
                <a:sym typeface="Arial"/>
              </a:rPr>
              <a:t> = % of Owner-Occupied </a:t>
            </a:r>
            <a:br>
              <a:rPr lang="en-US" kern="1200">
                <a:sym typeface="Arial"/>
              </a:rPr>
            </a:br>
            <a:r>
              <a:rPr lang="en-US" kern="1200">
                <a:sym typeface="Arial"/>
              </a:rPr>
              <a:t>RENT</a:t>
            </a:r>
            <a:r>
              <a:rPr lang="en-US" kern="1200" baseline="-25000">
                <a:sym typeface="Arial"/>
              </a:rPr>
              <a:t>i</a:t>
            </a:r>
            <a:r>
              <a:rPr lang="en-US" kern="1200">
                <a:sym typeface="Arial"/>
              </a:rPr>
              <a:t> = RENT (sq.ft/day) </a:t>
            </a:r>
            <a:br>
              <a:rPr lang="en-US" kern="1200">
                <a:sym typeface="Arial"/>
              </a:rPr>
            </a:br>
            <a:r>
              <a:rPr lang="en-US" kern="1200">
                <a:sym typeface="Arial"/>
              </a:rPr>
              <a:t>LOU</a:t>
            </a:r>
            <a:r>
              <a:rPr lang="en-US" kern="1200" baseline="-25000">
                <a:sym typeface="Arial"/>
              </a:rPr>
              <a:t>i</a:t>
            </a:r>
            <a:r>
              <a:rPr lang="en-US" kern="1200">
                <a:sym typeface="Arial"/>
              </a:rPr>
              <a:t> = Loss of Use in Days</a:t>
            </a:r>
            <a:endParaRPr lang="en-US"/>
          </a:p>
        </p:txBody>
      </p:sp>
      <p:sp>
        <p:nvSpPr>
          <p:cNvPr id="6" name="Slide Number Placeholder 5">
            <a:extLst>
              <a:ext uri="{FF2B5EF4-FFF2-40B4-BE49-F238E27FC236}">
                <a16:creationId xmlns:a16="http://schemas.microsoft.com/office/drawing/2014/main" id="{94F0AEAA-A667-4CF6-B102-68C566EB51A9}"/>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15</a:t>
            </a:fld>
            <a:endParaRPr lang="en-US"/>
          </a:p>
        </p:txBody>
      </p:sp>
    </p:spTree>
    <p:extLst>
      <p:ext uri="{BB962C8B-B14F-4D97-AF65-F5344CB8AC3E}">
        <p14:creationId xmlns:p14="http://schemas.microsoft.com/office/powerpoint/2010/main" val="27349515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of Income</a:t>
            </a:r>
          </a:p>
        </p:txBody>
      </p:sp>
      <p:sp>
        <p:nvSpPr>
          <p:cNvPr id="3" name="Content Placeholder 2">
            <a:extLst>
              <a:ext uri="{FF2B5EF4-FFF2-40B4-BE49-F238E27FC236}">
                <a16:creationId xmlns:a16="http://schemas.microsoft.com/office/drawing/2014/main" id="{5A797047-48B3-4AC0-8DBA-E8BC717BEB59}"/>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 Business income (profit) loss occurs when building damage disrupts economic activity. </a:t>
            </a:r>
          </a:p>
          <a:p>
            <a:pPr marL="254000" lvl="1" indent="-254000" fontAlgn="auto">
              <a:spcBef>
                <a:spcPct val="100000"/>
              </a:spcBef>
              <a:spcAft>
                <a:spcPts val="0"/>
              </a:spcAft>
              <a:buSzPct val="99000"/>
              <a:buFont typeface="Arial"/>
              <a:buChar char="•"/>
              <a:tabLst/>
            </a:pPr>
            <a:r>
              <a:rPr lang="en-US" kern="1200">
                <a:ea typeface="+mn-ea"/>
                <a:sym typeface="Arial"/>
              </a:rPr>
              <a:t>Data is based on IMPLAN system from U.S. Department of Commerce Bureau of Analysis. </a:t>
            </a:r>
          </a:p>
          <a:p>
            <a:pPr fontAlgn="auto">
              <a:spcBef>
                <a:spcPct val="100000"/>
              </a:spcBef>
              <a:spcAft>
                <a:spcPts val="0"/>
              </a:spcAft>
              <a:buSzPct val="99000"/>
              <a:tabLst/>
            </a:pPr>
            <a:r>
              <a:rPr lang="en-US" kern="1200">
                <a:sym typeface="Arial"/>
              </a:rPr>
              <a:t> </a:t>
            </a:r>
          </a:p>
          <a:p>
            <a:pPr fontAlgn="auto">
              <a:spcBef>
                <a:spcPct val="100000"/>
              </a:spcBef>
              <a:spcAft>
                <a:spcPts val="0"/>
              </a:spcAft>
              <a:buSzPct val="99000"/>
              <a:tabLst/>
            </a:pPr>
            <a:r>
              <a:rPr lang="en-US" kern="1200">
                <a:sym typeface="Arial"/>
              </a:rPr>
              <a:t>YLOS</a:t>
            </a:r>
            <a:r>
              <a:rPr lang="en-US" kern="1200" baseline="-25000">
                <a:sym typeface="Arial"/>
              </a:rPr>
              <a:t>i</a:t>
            </a:r>
            <a:r>
              <a:rPr lang="en-US" kern="1200">
                <a:sym typeface="Arial"/>
              </a:rPr>
              <a:t> = (1-RF</a:t>
            </a:r>
            <a:r>
              <a:rPr lang="en-US" kern="1200" baseline="-25000">
                <a:sym typeface="Arial"/>
              </a:rPr>
              <a:t>i</a:t>
            </a:r>
            <a:r>
              <a:rPr lang="en-US" kern="1200">
                <a:sym typeface="Arial"/>
              </a:rPr>
              <a:t>) x FA</a:t>
            </a:r>
            <a:r>
              <a:rPr lang="en-US" kern="1200" baseline="-25000">
                <a:sym typeface="Arial"/>
              </a:rPr>
              <a:t>i</a:t>
            </a:r>
            <a:r>
              <a:rPr lang="en-US" kern="1200">
                <a:sym typeface="Arial"/>
              </a:rPr>
              <a:t> x INC</a:t>
            </a:r>
            <a:r>
              <a:rPr lang="en-US" kern="1200" baseline="-25000">
                <a:sym typeface="Arial"/>
              </a:rPr>
              <a:t>i</a:t>
            </a:r>
            <a:r>
              <a:rPr lang="en-US" kern="1200">
                <a:sym typeface="Arial"/>
              </a:rPr>
              <a:t> x LOU</a:t>
            </a:r>
            <a:r>
              <a:rPr lang="en-US" kern="1200" baseline="-25000">
                <a:sym typeface="Arial"/>
              </a:rPr>
              <a:t>i</a:t>
            </a:r>
            <a:r>
              <a:rPr lang="en-US" kern="1200">
                <a:sym typeface="Arial"/>
              </a:rPr>
              <a:t> x MOD</a:t>
            </a:r>
            <a:r>
              <a:rPr lang="en-US" kern="1200" baseline="-25000">
                <a:sym typeface="Arial"/>
              </a:rPr>
              <a:t>i</a:t>
            </a:r>
            <a:endParaRPr lang="en-US" kern="1200">
              <a:sym typeface="Arial"/>
            </a:endParaRPr>
          </a:p>
          <a:p>
            <a:pPr fontAlgn="auto">
              <a:spcBef>
                <a:spcPct val="100000"/>
              </a:spcBef>
              <a:spcAft>
                <a:spcPts val="0"/>
              </a:spcAft>
              <a:buSzPct val="99000"/>
              <a:tabLst/>
            </a:pPr>
            <a:r>
              <a:rPr lang="en-US" kern="1200">
                <a:sym typeface="Arial"/>
              </a:rPr>
              <a:t>RF</a:t>
            </a:r>
            <a:r>
              <a:rPr lang="en-US" kern="1200" baseline="-25000">
                <a:sym typeface="Arial"/>
              </a:rPr>
              <a:t>i</a:t>
            </a:r>
            <a:r>
              <a:rPr lang="en-US" kern="1200">
                <a:sym typeface="Arial"/>
              </a:rPr>
              <a:t> = Recapture Factor</a:t>
            </a:r>
            <a:br>
              <a:rPr lang="en-US" kern="1200">
                <a:sym typeface="Arial"/>
              </a:rPr>
            </a:br>
            <a:r>
              <a:rPr lang="en-US" kern="1200">
                <a:sym typeface="Arial"/>
              </a:rPr>
              <a:t>FA</a:t>
            </a:r>
            <a:r>
              <a:rPr lang="en-US" kern="1200" baseline="-25000">
                <a:sym typeface="Arial"/>
              </a:rPr>
              <a:t>i</a:t>
            </a:r>
            <a:r>
              <a:rPr lang="en-US" kern="1200">
                <a:sym typeface="Arial"/>
              </a:rPr>
              <a:t> = Floor Area</a:t>
            </a:r>
            <a:br>
              <a:rPr lang="en-US" kern="1200">
                <a:sym typeface="Arial"/>
              </a:rPr>
            </a:br>
            <a:r>
              <a:rPr lang="en-US" kern="1200">
                <a:sym typeface="Arial"/>
              </a:rPr>
              <a:t>INC</a:t>
            </a:r>
            <a:r>
              <a:rPr lang="en-US" kern="1200" baseline="-25000">
                <a:sym typeface="Arial"/>
              </a:rPr>
              <a:t>i</a:t>
            </a:r>
            <a:r>
              <a:rPr lang="en-US" kern="1200">
                <a:sym typeface="Arial"/>
              </a:rPr>
              <a:t> = Income per day (per sq. ft.)</a:t>
            </a:r>
            <a:br>
              <a:rPr lang="en-US" kern="1200">
                <a:sym typeface="Arial"/>
              </a:rPr>
            </a:br>
            <a:r>
              <a:rPr lang="en-US" kern="1200">
                <a:sym typeface="Arial"/>
              </a:rPr>
              <a:t>LOU</a:t>
            </a:r>
            <a:r>
              <a:rPr lang="en-US" kern="1200" baseline="-25000">
                <a:sym typeface="Arial"/>
              </a:rPr>
              <a:t>i</a:t>
            </a:r>
            <a:r>
              <a:rPr lang="en-US" kern="1200">
                <a:sym typeface="Arial"/>
              </a:rPr>
              <a:t> = Loss in Use in Days</a:t>
            </a:r>
            <a:br>
              <a:rPr lang="en-US" kern="1200">
                <a:sym typeface="Arial"/>
              </a:rPr>
            </a:br>
            <a:r>
              <a:rPr lang="en-US" kern="1200">
                <a:sym typeface="Arial"/>
              </a:rPr>
              <a:t>MOD</a:t>
            </a:r>
            <a:r>
              <a:rPr lang="en-US" kern="1200" baseline="-25000">
                <a:sym typeface="Arial"/>
              </a:rPr>
              <a:t>i</a:t>
            </a:r>
            <a:r>
              <a:rPr lang="en-US" kern="1200">
                <a:sym typeface="Arial"/>
              </a:rPr>
              <a:t> = Loss of Use Multiplier</a:t>
            </a:r>
            <a:endParaRPr lang="en-US"/>
          </a:p>
        </p:txBody>
      </p:sp>
      <p:sp>
        <p:nvSpPr>
          <p:cNvPr id="6" name="Slide Number Placeholder 5">
            <a:extLst>
              <a:ext uri="{FF2B5EF4-FFF2-40B4-BE49-F238E27FC236}">
                <a16:creationId xmlns:a16="http://schemas.microsoft.com/office/drawing/2014/main" id="{DEA2BD1F-5453-4E6E-929A-17C1203D6AD0}"/>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16</a:t>
            </a:fld>
            <a:endParaRPr lang="en-US"/>
          </a:p>
        </p:txBody>
      </p:sp>
    </p:spTree>
    <p:extLst>
      <p:ext uri="{BB962C8B-B14F-4D97-AF65-F5344CB8AC3E}">
        <p14:creationId xmlns:p14="http://schemas.microsoft.com/office/powerpoint/2010/main" val="158423911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of Income</a:t>
            </a:r>
          </a:p>
        </p:txBody>
      </p:sp>
      <p:graphicFrame>
        <p:nvGraphicFramePr>
          <p:cNvPr id="5" name="Table 4"/>
          <p:cNvGraphicFramePr>
            <a:graphicFrameLocks noGrp="1"/>
          </p:cNvGraphicFramePr>
          <p:nvPr>
            <p:extLst>
              <p:ext uri="{D42A27DB-BD31-4B8C-83A1-F6EECF244321}">
                <p14:modId xmlns:p14="http://schemas.microsoft.com/office/powerpoint/2010/main" val="768278090"/>
              </p:ext>
            </p:extLst>
          </p:nvPr>
        </p:nvGraphicFramePr>
        <p:xfrm>
          <a:off x="457199" y="1016000"/>
          <a:ext cx="8229600" cy="4168434"/>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277458">
                <a:tc>
                  <a:txBody>
                    <a:bodyPr/>
                    <a:lstStyle/>
                    <a:p>
                      <a:pPr lvl="0" algn="l">
                        <a:spcBef>
                          <a:spcPct val="100000"/>
                        </a:spcBef>
                        <a:buClrTx/>
                      </a:pPr>
                      <a:r>
                        <a:rPr lang="en-US" sz="1100">
                          <a:solidFill>
                            <a:srgbClr val="000066"/>
                          </a:solidFill>
                          <a:latin typeface="Arial"/>
                          <a:ea typeface="+mn-ea"/>
                          <a:cs typeface="Arial"/>
                          <a:sym typeface="Arial"/>
                        </a:rPr>
                        <a:t> Occupancy</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 Description</a:t>
                      </a:r>
                    </a:p>
                  </a:txBody>
                  <a:tcPr>
                    <a:solidFill>
                      <a:srgbClr val="C0C0C0"/>
                    </a:solidFill>
                  </a:tcPr>
                </a:tc>
                <a:tc>
                  <a:txBody>
                    <a:bodyPr/>
                    <a:lstStyle/>
                    <a:p>
                      <a:pPr lvl="0" algn="l">
                        <a:spcBef>
                          <a:spcPct val="100000"/>
                        </a:spcBef>
                        <a:buClrTx/>
                      </a:pPr>
                      <a:r>
                        <a:rPr lang="en-US" sz="1100">
                          <a:solidFill>
                            <a:srgbClr val="000066"/>
                          </a:solidFill>
                          <a:latin typeface="Arial"/>
                          <a:ea typeface="+mn-ea"/>
                          <a:cs typeface="Arial"/>
                          <a:sym typeface="Arial"/>
                        </a:rPr>
                        <a:t> Recapture Factor</a:t>
                      </a:r>
                    </a:p>
                  </a:txBody>
                  <a:tcPr>
                    <a:solidFill>
                      <a:srgbClr val="C0C0C0"/>
                    </a:solidFill>
                  </a:tcPr>
                </a:tc>
                <a:extLst>
                  <a:ext uri="{0D108BD9-81ED-4DB2-BD59-A6C34878D82A}">
                    <a16:rowId xmlns:a16="http://schemas.microsoft.com/office/drawing/2014/main" val="10000"/>
                  </a:ext>
                </a:extLst>
              </a:tr>
              <a:tr h="277458">
                <a:tc>
                  <a:txBody>
                    <a:bodyPr/>
                    <a:lstStyle/>
                    <a:p>
                      <a:pPr lvl="0" algn="l">
                        <a:spcBef>
                          <a:spcPct val="100000"/>
                        </a:spcBef>
                        <a:buClrTx/>
                      </a:pPr>
                      <a:r>
                        <a:rPr lang="en-US" sz="1100">
                          <a:solidFill>
                            <a:srgbClr val="000066"/>
                          </a:solidFill>
                          <a:latin typeface="Arial"/>
                          <a:ea typeface="+mn-ea"/>
                          <a:cs typeface="Arial"/>
                          <a:sym typeface="Arial"/>
                        </a:rPr>
                        <a:t> RES1 -3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Private Residences</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a:t>
                      </a:r>
                      <a:endParaRPr lang="en-US" sz="1100">
                        <a:solidFill>
                          <a:srgbClr val="000066"/>
                        </a:solidFill>
                      </a:endParaRPr>
                    </a:p>
                  </a:txBody>
                  <a:tcPr/>
                </a:tc>
                <a:extLst>
                  <a:ext uri="{0D108BD9-81ED-4DB2-BD59-A6C34878D82A}">
                    <a16:rowId xmlns:a16="http://schemas.microsoft.com/office/drawing/2014/main" val="10001"/>
                  </a:ext>
                </a:extLst>
              </a:tr>
              <a:tr h="277458">
                <a:tc>
                  <a:txBody>
                    <a:bodyPr/>
                    <a:lstStyle/>
                    <a:p>
                      <a:pPr lvl="0" algn="l">
                        <a:spcBef>
                          <a:spcPct val="100000"/>
                        </a:spcBef>
                        <a:buClrTx/>
                      </a:pPr>
                      <a:r>
                        <a:rPr lang="en-US" sz="1100">
                          <a:solidFill>
                            <a:srgbClr val="000066"/>
                          </a:solidFill>
                          <a:latin typeface="Arial"/>
                          <a:ea typeface="+mn-ea"/>
                          <a:cs typeface="Arial"/>
                          <a:sym typeface="Arial"/>
                        </a:rPr>
                        <a:t> RES4 -6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Hotel/Motel Institutions</a:t>
                      </a:r>
                      <a:endParaRPr lang="en-US" sz="110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 0.6</a:t>
                      </a:r>
                      <a:endParaRPr lang="en-US" sz="1100" dirty="0">
                        <a:solidFill>
                          <a:srgbClr val="000066"/>
                        </a:solidFill>
                      </a:endParaRPr>
                    </a:p>
                  </a:txBody>
                  <a:tcPr/>
                </a:tc>
                <a:extLst>
                  <a:ext uri="{0D108BD9-81ED-4DB2-BD59-A6C34878D82A}">
                    <a16:rowId xmlns:a16="http://schemas.microsoft.com/office/drawing/2014/main" val="10002"/>
                  </a:ext>
                </a:extLst>
              </a:tr>
              <a:tr h="402762">
                <a:tc>
                  <a:txBody>
                    <a:bodyPr/>
                    <a:lstStyle/>
                    <a:p>
                      <a:pPr lvl="0" algn="l">
                        <a:spcBef>
                          <a:spcPct val="100000"/>
                        </a:spcBef>
                        <a:buClrTx/>
                      </a:pPr>
                      <a:r>
                        <a:rPr lang="en-US" sz="1100">
                          <a:solidFill>
                            <a:srgbClr val="000066"/>
                          </a:solidFill>
                          <a:latin typeface="Arial"/>
                          <a:ea typeface="+mn-ea"/>
                          <a:cs typeface="Arial"/>
                          <a:sym typeface="Arial"/>
                        </a:rPr>
                        <a:t> COM1 -2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Retail/Wholesale Trade</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0.87</a:t>
                      </a:r>
                      <a:endParaRPr lang="en-US" sz="1100">
                        <a:solidFill>
                          <a:srgbClr val="000066"/>
                        </a:solidFill>
                      </a:endParaRPr>
                    </a:p>
                  </a:txBody>
                  <a:tcPr/>
                </a:tc>
                <a:extLst>
                  <a:ext uri="{0D108BD9-81ED-4DB2-BD59-A6C34878D82A}">
                    <a16:rowId xmlns:a16="http://schemas.microsoft.com/office/drawing/2014/main" val="10003"/>
                  </a:ext>
                </a:extLst>
              </a:tr>
              <a:tr h="277458">
                <a:tc>
                  <a:txBody>
                    <a:bodyPr/>
                    <a:lstStyle/>
                    <a:p>
                      <a:pPr lvl="0" algn="l">
                        <a:spcBef>
                          <a:spcPct val="100000"/>
                        </a:spcBef>
                        <a:buClrTx/>
                      </a:pPr>
                      <a:r>
                        <a:rPr lang="en-US" sz="1100">
                          <a:solidFill>
                            <a:srgbClr val="000066"/>
                          </a:solidFill>
                          <a:latin typeface="Arial"/>
                          <a:ea typeface="+mn-ea"/>
                          <a:cs typeface="Arial"/>
                          <a:sym typeface="Arial"/>
                        </a:rPr>
                        <a:t> COM3</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Personal &amp; Repair Service</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0.51</a:t>
                      </a:r>
                      <a:endParaRPr lang="en-US" sz="1100">
                        <a:solidFill>
                          <a:srgbClr val="000066"/>
                        </a:solidFill>
                      </a:endParaRPr>
                    </a:p>
                  </a:txBody>
                  <a:tcPr/>
                </a:tc>
                <a:extLst>
                  <a:ext uri="{0D108BD9-81ED-4DB2-BD59-A6C34878D82A}">
                    <a16:rowId xmlns:a16="http://schemas.microsoft.com/office/drawing/2014/main" val="10004"/>
                  </a:ext>
                </a:extLst>
              </a:tr>
              <a:tr h="203095">
                <a:tc>
                  <a:txBody>
                    <a:bodyPr/>
                    <a:lstStyle/>
                    <a:p>
                      <a:pPr lvl="0" algn="l">
                        <a:spcBef>
                          <a:spcPct val="100000"/>
                        </a:spcBef>
                        <a:buClrTx/>
                      </a:pPr>
                      <a:r>
                        <a:rPr lang="en-US" sz="1100">
                          <a:solidFill>
                            <a:srgbClr val="000066"/>
                          </a:solidFill>
                          <a:latin typeface="Arial"/>
                          <a:ea typeface="+mn-ea"/>
                          <a:cs typeface="Arial"/>
                          <a:sym typeface="Arial"/>
                        </a:rPr>
                        <a:t> COM4 -5</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Financial</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0.9</a:t>
                      </a:r>
                      <a:endParaRPr lang="en-US" sz="1100">
                        <a:solidFill>
                          <a:srgbClr val="000066"/>
                        </a:solidFill>
                      </a:endParaRPr>
                    </a:p>
                  </a:txBody>
                  <a:tcPr/>
                </a:tc>
                <a:extLst>
                  <a:ext uri="{0D108BD9-81ED-4DB2-BD59-A6C34878D82A}">
                    <a16:rowId xmlns:a16="http://schemas.microsoft.com/office/drawing/2014/main" val="10005"/>
                  </a:ext>
                </a:extLst>
              </a:tr>
              <a:tr h="402762">
                <a:tc>
                  <a:txBody>
                    <a:bodyPr/>
                    <a:lstStyle/>
                    <a:p>
                      <a:pPr lvl="0" algn="l">
                        <a:spcBef>
                          <a:spcPct val="100000"/>
                        </a:spcBef>
                        <a:buClrTx/>
                      </a:pPr>
                      <a:r>
                        <a:rPr lang="en-US" sz="1100">
                          <a:solidFill>
                            <a:srgbClr val="000066"/>
                          </a:solidFill>
                          <a:latin typeface="Arial"/>
                          <a:ea typeface="+mn-ea"/>
                          <a:cs typeface="Arial"/>
                          <a:sym typeface="Arial"/>
                        </a:rPr>
                        <a:t> COM6 -10</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Hospital, Entertainment, Parking</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0.6</a:t>
                      </a:r>
                      <a:endParaRPr lang="en-US" sz="1100">
                        <a:solidFill>
                          <a:srgbClr val="000066"/>
                        </a:solidFill>
                      </a:endParaRPr>
                    </a:p>
                  </a:txBody>
                  <a:tcPr/>
                </a:tc>
                <a:extLst>
                  <a:ext uri="{0D108BD9-81ED-4DB2-BD59-A6C34878D82A}">
                    <a16:rowId xmlns:a16="http://schemas.microsoft.com/office/drawing/2014/main" val="10006"/>
                  </a:ext>
                </a:extLst>
              </a:tr>
              <a:tr h="203095">
                <a:tc>
                  <a:txBody>
                    <a:bodyPr/>
                    <a:lstStyle/>
                    <a:p>
                      <a:pPr lvl="0" algn="l">
                        <a:spcBef>
                          <a:spcPct val="100000"/>
                        </a:spcBef>
                        <a:buClrTx/>
                      </a:pPr>
                      <a:r>
                        <a:rPr lang="en-US" sz="1100">
                          <a:solidFill>
                            <a:srgbClr val="000066"/>
                          </a:solidFill>
                          <a:latin typeface="Arial"/>
                          <a:ea typeface="+mn-ea"/>
                          <a:cs typeface="Arial"/>
                          <a:sym typeface="Arial"/>
                        </a:rPr>
                        <a:t> IND1 -6</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Industrial</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0.98</a:t>
                      </a:r>
                      <a:endParaRPr lang="en-US" sz="1100">
                        <a:solidFill>
                          <a:srgbClr val="000066"/>
                        </a:solidFill>
                      </a:endParaRPr>
                    </a:p>
                  </a:txBody>
                  <a:tcPr/>
                </a:tc>
                <a:extLst>
                  <a:ext uri="{0D108BD9-81ED-4DB2-BD59-A6C34878D82A}">
                    <a16:rowId xmlns:a16="http://schemas.microsoft.com/office/drawing/2014/main" val="10007"/>
                  </a:ext>
                </a:extLst>
              </a:tr>
              <a:tr h="203095">
                <a:tc>
                  <a:txBody>
                    <a:bodyPr/>
                    <a:lstStyle/>
                    <a:p>
                      <a:pPr lvl="0" algn="l">
                        <a:spcBef>
                          <a:spcPct val="100000"/>
                        </a:spcBef>
                        <a:buClrTx/>
                      </a:pPr>
                      <a:r>
                        <a:rPr lang="en-US" sz="1100">
                          <a:solidFill>
                            <a:srgbClr val="000066"/>
                          </a:solidFill>
                          <a:latin typeface="Arial"/>
                          <a:ea typeface="+mn-ea"/>
                          <a:cs typeface="Arial"/>
                          <a:sym typeface="Arial"/>
                        </a:rPr>
                        <a:t> AGR1</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Agricultural</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0.75</a:t>
                      </a:r>
                      <a:endParaRPr lang="en-US" sz="1100">
                        <a:solidFill>
                          <a:srgbClr val="000066"/>
                        </a:solidFill>
                      </a:endParaRPr>
                    </a:p>
                  </a:txBody>
                  <a:tcPr/>
                </a:tc>
                <a:extLst>
                  <a:ext uri="{0D108BD9-81ED-4DB2-BD59-A6C34878D82A}">
                    <a16:rowId xmlns:a16="http://schemas.microsoft.com/office/drawing/2014/main" val="10008"/>
                  </a:ext>
                </a:extLst>
              </a:tr>
              <a:tr h="203095">
                <a:tc>
                  <a:txBody>
                    <a:bodyPr/>
                    <a:lstStyle/>
                    <a:p>
                      <a:pPr lvl="0" algn="l">
                        <a:spcBef>
                          <a:spcPct val="100000"/>
                        </a:spcBef>
                        <a:buClrTx/>
                      </a:pPr>
                      <a:r>
                        <a:rPr lang="en-US" sz="1100">
                          <a:solidFill>
                            <a:srgbClr val="000066"/>
                          </a:solidFill>
                          <a:latin typeface="Arial"/>
                          <a:ea typeface="+mn-ea"/>
                          <a:cs typeface="Arial"/>
                          <a:sym typeface="Arial"/>
                        </a:rPr>
                        <a:t> EDU1</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Education</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0.6</a:t>
                      </a:r>
                      <a:endParaRPr lang="en-US" sz="1100">
                        <a:solidFill>
                          <a:srgbClr val="000066"/>
                        </a:solidFill>
                      </a:endParaRPr>
                    </a:p>
                  </a:txBody>
                  <a:tcPr/>
                </a:tc>
                <a:extLst>
                  <a:ext uri="{0D108BD9-81ED-4DB2-BD59-A6C34878D82A}">
                    <a16:rowId xmlns:a16="http://schemas.microsoft.com/office/drawing/2014/main" val="10009"/>
                  </a:ext>
                </a:extLst>
              </a:tr>
              <a:tr h="402762">
                <a:tc>
                  <a:txBody>
                    <a:bodyPr/>
                    <a:lstStyle/>
                    <a:p>
                      <a:pPr lvl="0" algn="l">
                        <a:spcBef>
                          <a:spcPct val="100000"/>
                        </a:spcBef>
                        <a:buClrTx/>
                      </a:pPr>
                      <a:r>
                        <a:rPr lang="en-US" sz="1100">
                          <a:solidFill>
                            <a:srgbClr val="000066"/>
                          </a:solidFill>
                          <a:latin typeface="Arial"/>
                          <a:ea typeface="+mn-ea"/>
                          <a:cs typeface="Arial"/>
                          <a:sym typeface="Arial"/>
                        </a:rPr>
                        <a:t> EDU2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College/university</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0.6</a:t>
                      </a:r>
                      <a:endParaRPr lang="en-US" sz="1100">
                        <a:solidFill>
                          <a:srgbClr val="000066"/>
                        </a:solidFill>
                      </a:endParaRPr>
                    </a:p>
                  </a:txBody>
                  <a:tcPr/>
                </a:tc>
                <a:extLst>
                  <a:ext uri="{0D108BD9-81ED-4DB2-BD59-A6C34878D82A}">
                    <a16:rowId xmlns:a16="http://schemas.microsoft.com/office/drawing/2014/main" val="10010"/>
                  </a:ext>
                </a:extLst>
              </a:tr>
              <a:tr h="277458">
                <a:tc>
                  <a:txBody>
                    <a:bodyPr/>
                    <a:lstStyle/>
                    <a:p>
                      <a:pPr lvl="0" algn="l">
                        <a:spcBef>
                          <a:spcPct val="100000"/>
                        </a:spcBef>
                        <a:buClrTx/>
                      </a:pPr>
                      <a:r>
                        <a:rPr lang="en-US" sz="1100">
                          <a:solidFill>
                            <a:srgbClr val="000066"/>
                          </a:solidFill>
                          <a:latin typeface="Arial"/>
                          <a:ea typeface="+mn-ea"/>
                          <a:cs typeface="Arial"/>
                          <a:sym typeface="Arial"/>
                        </a:rPr>
                        <a:t> GOV1</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General Service</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0.8</a:t>
                      </a:r>
                      <a:endParaRPr lang="en-US" sz="1100">
                        <a:solidFill>
                          <a:srgbClr val="000066"/>
                        </a:solidFill>
                      </a:endParaRPr>
                    </a:p>
                  </a:txBody>
                  <a:tcPr/>
                </a:tc>
                <a:extLst>
                  <a:ext uri="{0D108BD9-81ED-4DB2-BD59-A6C34878D82A}">
                    <a16:rowId xmlns:a16="http://schemas.microsoft.com/office/drawing/2014/main" val="10011"/>
                  </a:ext>
                </a:extLst>
              </a:tr>
              <a:tr h="277458">
                <a:tc>
                  <a:txBody>
                    <a:bodyPr/>
                    <a:lstStyle/>
                    <a:p>
                      <a:pPr lvl="0" algn="l">
                        <a:spcBef>
                          <a:spcPct val="100000"/>
                        </a:spcBef>
                        <a:buClrTx/>
                      </a:pPr>
                      <a:r>
                        <a:rPr lang="en-US" sz="1100">
                          <a:solidFill>
                            <a:srgbClr val="000066"/>
                          </a:solidFill>
                          <a:latin typeface="Arial"/>
                          <a:ea typeface="+mn-ea"/>
                          <a:cs typeface="Arial"/>
                          <a:sym typeface="Arial"/>
                        </a:rPr>
                        <a:t> GOV2</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Emergency Response</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0</a:t>
                      </a:r>
                      <a:endParaRPr lang="en-US" sz="1100">
                        <a:solidFill>
                          <a:srgbClr val="000066"/>
                        </a:solidFill>
                      </a:endParaRPr>
                    </a:p>
                  </a:txBody>
                  <a:tcPr/>
                </a:tc>
                <a:extLst>
                  <a:ext uri="{0D108BD9-81ED-4DB2-BD59-A6C34878D82A}">
                    <a16:rowId xmlns:a16="http://schemas.microsoft.com/office/drawing/2014/main" val="10012"/>
                  </a:ext>
                </a:extLst>
              </a:tr>
              <a:tr h="203095">
                <a:tc>
                  <a:txBody>
                    <a:bodyPr/>
                    <a:lstStyle/>
                    <a:p>
                      <a:pPr lvl="0" algn="l">
                        <a:spcBef>
                          <a:spcPct val="100000"/>
                        </a:spcBef>
                        <a:buClrTx/>
                      </a:pPr>
                      <a:r>
                        <a:rPr lang="en-US" sz="1100">
                          <a:solidFill>
                            <a:srgbClr val="000066"/>
                          </a:solidFill>
                          <a:latin typeface="Arial"/>
                          <a:ea typeface="+mn-ea"/>
                          <a:cs typeface="Arial"/>
                          <a:sym typeface="Arial"/>
                        </a:rPr>
                        <a:t> REL1</a:t>
                      </a:r>
                      <a:endParaRPr lang="en-US" sz="1100">
                        <a:solidFill>
                          <a:srgbClr val="000066"/>
                        </a:solidFill>
                      </a:endParaRPr>
                    </a:p>
                  </a:txBody>
                  <a:tcPr/>
                </a:tc>
                <a:tc>
                  <a:txBody>
                    <a:bodyPr/>
                    <a:lstStyle/>
                    <a:p>
                      <a:pPr lvl="0" algn="l">
                        <a:spcBef>
                          <a:spcPct val="100000"/>
                        </a:spcBef>
                        <a:buClrTx/>
                      </a:pPr>
                      <a:r>
                        <a:rPr lang="en-US" sz="1100">
                          <a:solidFill>
                            <a:srgbClr val="000066"/>
                          </a:solidFill>
                          <a:latin typeface="Arial"/>
                          <a:ea typeface="+mn-ea"/>
                          <a:cs typeface="Arial"/>
                          <a:sym typeface="Arial"/>
                        </a:rPr>
                        <a:t> Churches</a:t>
                      </a:r>
                      <a:endParaRPr lang="en-US" sz="110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 0.6</a:t>
                      </a:r>
                      <a:endParaRPr lang="en-US" sz="1100" dirty="0">
                        <a:solidFill>
                          <a:srgbClr val="000066"/>
                        </a:solidFill>
                      </a:endParaRPr>
                    </a:p>
                  </a:txBody>
                  <a:tcPr/>
                </a:tc>
                <a:extLst>
                  <a:ext uri="{0D108BD9-81ED-4DB2-BD59-A6C34878D82A}">
                    <a16:rowId xmlns:a16="http://schemas.microsoft.com/office/drawing/2014/main" val="10013"/>
                  </a:ext>
                </a:extLst>
              </a:tr>
            </a:tbl>
          </a:graphicData>
        </a:graphic>
      </p:graphicFrame>
      <p:sp>
        <p:nvSpPr>
          <p:cNvPr id="6" name="Slide Number Placeholder 5">
            <a:extLst>
              <a:ext uri="{FF2B5EF4-FFF2-40B4-BE49-F238E27FC236}">
                <a16:creationId xmlns:a16="http://schemas.microsoft.com/office/drawing/2014/main" id="{0BDA618B-D1B0-4FD3-91CC-275B3FBBBA2F}"/>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17</a:t>
            </a:fld>
            <a:endParaRPr lang="en-US"/>
          </a:p>
        </p:txBody>
      </p:sp>
    </p:spTree>
    <p:extLst>
      <p:ext uri="{BB962C8B-B14F-4D97-AF65-F5344CB8AC3E}">
        <p14:creationId xmlns:p14="http://schemas.microsoft.com/office/powerpoint/2010/main" val="402276313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Wage, Employment, and Output Losses</a:t>
            </a:r>
          </a:p>
        </p:txBody>
      </p:sp>
      <p:sp>
        <p:nvSpPr>
          <p:cNvPr id="3" name="Content Placeholder 2">
            <a:extLst>
              <a:ext uri="{FF2B5EF4-FFF2-40B4-BE49-F238E27FC236}">
                <a16:creationId xmlns:a16="http://schemas.microsoft.com/office/drawing/2014/main" id="{04024365-83AA-4442-86FE-841CB40628AE}"/>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 Same as business income loss:</a:t>
            </a:r>
          </a:p>
          <a:p>
            <a:pPr fontAlgn="auto">
              <a:spcBef>
                <a:spcPct val="100000"/>
              </a:spcBef>
              <a:spcAft>
                <a:spcPts val="0"/>
              </a:spcAft>
              <a:buSzPct val="99000"/>
              <a:tabLst/>
            </a:pPr>
            <a:r>
              <a:rPr lang="en-US" kern="1200">
                <a:sym typeface="Arial"/>
              </a:rPr>
              <a:t>LOSS</a:t>
            </a:r>
            <a:r>
              <a:rPr lang="en-US" kern="1200" baseline="-25000">
                <a:sym typeface="Arial"/>
              </a:rPr>
              <a:t>i,n</a:t>
            </a:r>
            <a:r>
              <a:rPr lang="en-US" kern="1200">
                <a:sym typeface="Arial"/>
              </a:rPr>
              <a:t> = (1-RF</a:t>
            </a:r>
            <a:r>
              <a:rPr lang="en-US" kern="1200" baseline="-25000">
                <a:sym typeface="Arial"/>
              </a:rPr>
              <a:t>i</a:t>
            </a:r>
            <a:r>
              <a:rPr lang="en-US" kern="1200">
                <a:sym typeface="Arial"/>
              </a:rPr>
              <a:t>) x FA</a:t>
            </a:r>
            <a:r>
              <a:rPr lang="en-US" kern="1200" baseline="-25000">
                <a:sym typeface="Arial"/>
              </a:rPr>
              <a:t>i</a:t>
            </a:r>
            <a:r>
              <a:rPr lang="en-US" kern="1200">
                <a:sym typeface="Arial"/>
              </a:rPr>
              <a:t> x INC</a:t>
            </a:r>
            <a:r>
              <a:rPr lang="en-US" kern="1200" baseline="-25000">
                <a:sym typeface="Arial"/>
              </a:rPr>
              <a:t>i</a:t>
            </a:r>
            <a:r>
              <a:rPr lang="en-US" kern="1200">
                <a:sym typeface="Arial"/>
              </a:rPr>
              <a:t> x LOU</a:t>
            </a:r>
            <a:r>
              <a:rPr lang="en-US" kern="1200" baseline="-25000">
                <a:sym typeface="Arial"/>
              </a:rPr>
              <a:t>i</a:t>
            </a:r>
            <a:r>
              <a:rPr lang="en-US" kern="1200">
                <a:sym typeface="Arial"/>
              </a:rPr>
              <a:t> x MOD</a:t>
            </a:r>
            <a:r>
              <a:rPr lang="en-US" kern="1200" baseline="-25000">
                <a:sym typeface="Arial"/>
              </a:rPr>
              <a:t>i</a:t>
            </a:r>
            <a:endParaRPr lang="en-US" kern="1200">
              <a:sym typeface="Arial"/>
            </a:endParaRPr>
          </a:p>
          <a:p>
            <a:pPr fontAlgn="auto">
              <a:spcBef>
                <a:spcPct val="100000"/>
              </a:spcBef>
              <a:spcAft>
                <a:spcPts val="0"/>
              </a:spcAft>
              <a:buSzPct val="99000"/>
              <a:tabLst/>
            </a:pPr>
            <a:r>
              <a:rPr lang="en-US" kern="1200">
                <a:sym typeface="Arial"/>
              </a:rPr>
              <a:t>Replace INCi with:</a:t>
            </a:r>
          </a:p>
          <a:p>
            <a:pPr fontAlgn="auto">
              <a:spcBef>
                <a:spcPct val="100000"/>
              </a:spcBef>
              <a:spcAft>
                <a:spcPts val="0"/>
              </a:spcAft>
              <a:buSzPct val="99000"/>
              <a:tabLst/>
            </a:pPr>
            <a:r>
              <a:rPr lang="en-US" kern="1200">
                <a:sym typeface="Arial"/>
              </a:rPr>
              <a:t>Wage Losses: WAGE</a:t>
            </a:r>
            <a:r>
              <a:rPr lang="en-US" kern="1200" baseline="-25000">
                <a:sym typeface="Arial"/>
              </a:rPr>
              <a:t>i</a:t>
            </a:r>
            <a:r>
              <a:rPr lang="en-US" kern="1200">
                <a:sym typeface="Arial"/>
              </a:rPr>
              <a:t> = $/SF/day</a:t>
            </a:r>
            <a:br>
              <a:rPr lang="en-US" kern="1200">
                <a:sym typeface="Arial"/>
              </a:rPr>
            </a:br>
            <a:r>
              <a:rPr lang="en-US" kern="1200">
                <a:sym typeface="Arial"/>
              </a:rPr>
              <a:t>Employment Losses: EMPLOY</a:t>
            </a:r>
            <a:r>
              <a:rPr lang="en-US" kern="1200" baseline="-25000">
                <a:sym typeface="Arial"/>
              </a:rPr>
              <a:t>i</a:t>
            </a:r>
            <a:r>
              <a:rPr lang="en-US" kern="1200">
                <a:sym typeface="Arial"/>
              </a:rPr>
              <a:t> = work day/SF/day</a:t>
            </a:r>
            <a:br>
              <a:rPr lang="en-US" kern="1200">
                <a:sym typeface="Arial"/>
              </a:rPr>
            </a:br>
            <a:r>
              <a:rPr lang="en-US" kern="1200">
                <a:sym typeface="Arial"/>
              </a:rPr>
              <a:t>Output Losses: OUTPUT</a:t>
            </a:r>
            <a:r>
              <a:rPr lang="en-US" kern="1200" baseline="-25000">
                <a:sym typeface="Arial"/>
              </a:rPr>
              <a:t>i</a:t>
            </a:r>
            <a:r>
              <a:rPr lang="en-US" kern="1200">
                <a:sym typeface="Arial"/>
              </a:rPr>
              <a:t> = $/SF/day</a:t>
            </a:r>
            <a:endParaRPr lang="en-US"/>
          </a:p>
        </p:txBody>
      </p:sp>
      <p:sp>
        <p:nvSpPr>
          <p:cNvPr id="6" name="Slide Number Placeholder 5">
            <a:extLst>
              <a:ext uri="{FF2B5EF4-FFF2-40B4-BE49-F238E27FC236}">
                <a16:creationId xmlns:a16="http://schemas.microsoft.com/office/drawing/2014/main" id="{770868B5-32F3-482A-9236-5497E361384C}"/>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18</a:t>
            </a:fld>
            <a:endParaRPr lang="en-US"/>
          </a:p>
        </p:txBody>
      </p:sp>
    </p:spTree>
    <p:extLst>
      <p:ext uri="{BB962C8B-B14F-4D97-AF65-F5344CB8AC3E}">
        <p14:creationId xmlns:p14="http://schemas.microsoft.com/office/powerpoint/2010/main" val="223587318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Model Validation</a:t>
            </a:r>
          </a:p>
        </p:txBody>
      </p:sp>
      <p:sp>
        <p:nvSpPr>
          <p:cNvPr id="3" name="Content Placeholder 2">
            <a:extLst>
              <a:ext uri="{FF2B5EF4-FFF2-40B4-BE49-F238E27FC236}">
                <a16:creationId xmlns:a16="http://schemas.microsoft.com/office/drawing/2014/main" id="{991F2ADE-6424-4BF7-B433-542F3B0CF874}"/>
              </a:ext>
            </a:extLst>
          </p:cNvPr>
          <p:cNvSpPr>
            <a:spLocks noGrp="1"/>
          </p:cNvSpPr>
          <p:nvPr>
            <p:ph sz="quarter" idx="13"/>
          </p:nvPr>
        </p:nvSpPr>
        <p:spPr/>
        <p:txBody>
          <a:bodyPr>
            <a:normAutofit lnSpcReduction="10000"/>
          </a:bodyPr>
          <a:lstStyle/>
          <a:p>
            <a:pPr marL="254000" lvl="1" indent="-254000" fontAlgn="auto">
              <a:spcBef>
                <a:spcPct val="100000"/>
              </a:spcBef>
              <a:spcAft>
                <a:spcPts val="0"/>
              </a:spcAft>
              <a:buSzPct val="99000"/>
              <a:buFont typeface="Arial"/>
              <a:buChar char="•"/>
              <a:tabLst/>
            </a:pPr>
            <a:r>
              <a:rPr lang="en-US" kern="1200" dirty="0">
                <a:ea typeface="+mn-ea"/>
                <a:sym typeface="Arial"/>
              </a:rPr>
              <a:t>Comparison to insurance claim data </a:t>
            </a:r>
          </a:p>
          <a:p>
            <a:pPr marL="254000" lvl="1" indent="-254000" fontAlgn="auto">
              <a:spcBef>
                <a:spcPct val="100000"/>
              </a:spcBef>
              <a:spcAft>
                <a:spcPts val="0"/>
              </a:spcAft>
              <a:buSzPct val="99000"/>
              <a:buFont typeface="Arial"/>
              <a:buChar char="•"/>
              <a:tabLst/>
            </a:pPr>
            <a:r>
              <a:rPr lang="en-US" kern="1200" dirty="0">
                <a:ea typeface="+mn-ea"/>
                <a:sym typeface="Arial"/>
              </a:rPr>
              <a:t>Five sets of insurance loss data from three insurance companies </a:t>
            </a:r>
          </a:p>
          <a:p>
            <a:pPr marL="635000" lvl="2" indent="-254000" fontAlgn="auto">
              <a:spcBef>
                <a:spcPct val="100000"/>
              </a:spcBef>
              <a:spcAft>
                <a:spcPts val="0"/>
              </a:spcAft>
              <a:buSzPct val="99000"/>
              <a:buFont typeface="Wingdings"/>
              <a:buChar char="§"/>
              <a:tabLst/>
            </a:pPr>
            <a:r>
              <a:rPr lang="en-US" kern="1200" dirty="0" err="1">
                <a:ea typeface="+mn-ea"/>
                <a:sym typeface="Arial"/>
              </a:rPr>
              <a:t>Bhinderwala</a:t>
            </a:r>
            <a:r>
              <a:rPr lang="en-US" kern="1200" dirty="0">
                <a:ea typeface="+mn-ea"/>
                <a:sym typeface="Arial"/>
              </a:rPr>
              <a:t> (1995) </a:t>
            </a:r>
          </a:p>
          <a:p>
            <a:pPr marL="635000" lvl="2" indent="-254000" fontAlgn="auto">
              <a:spcBef>
                <a:spcPct val="100000"/>
              </a:spcBef>
              <a:spcAft>
                <a:spcPts val="0"/>
              </a:spcAft>
              <a:buSzPct val="99000"/>
              <a:buFont typeface="Wingdings"/>
              <a:buChar char="§"/>
              <a:tabLst/>
            </a:pPr>
            <a:r>
              <a:rPr lang="en-US" kern="1200" dirty="0">
                <a:ea typeface="+mn-ea"/>
                <a:sym typeface="Arial"/>
              </a:rPr>
              <a:t>Two proprietary data sets</a:t>
            </a:r>
            <a:endParaRPr lang="en-US" dirty="0"/>
          </a:p>
        </p:txBody>
      </p:sp>
      <p:pic>
        <p:nvPicPr>
          <p:cNvPr id="8" name="Content Placeholder 7" descr="A compound image of two maps showing observed and modeled loss ratios from Hurricane Hugo at the counties around its point of landfall. The top image shows the observed losses with strong losses on the coast at the front-right of the storm, with mid-range losses equally distributed on both sides of the hurricane track further inland. The lower image shows the same map, but with the modeled losses, which shows heavier losses along the right-front of the storm, but almost no effect on the left side of the storm track.">
            <a:extLst>
              <a:ext uri="{FF2B5EF4-FFF2-40B4-BE49-F238E27FC236}">
                <a16:creationId xmlns:a16="http://schemas.microsoft.com/office/drawing/2014/main" id="{8205BF0D-D9B3-46E0-9A72-5D8E358E5B8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187374"/>
            <a:ext cx="4114800" cy="4492777"/>
          </a:xfrm>
          <a:prstGeom prst="rect">
            <a:avLst/>
          </a:prstGeom>
        </p:spPr>
      </p:pic>
      <p:sp>
        <p:nvSpPr>
          <p:cNvPr id="9" name="Slide Number Placeholder 8">
            <a:extLst>
              <a:ext uri="{FF2B5EF4-FFF2-40B4-BE49-F238E27FC236}">
                <a16:creationId xmlns:a16="http://schemas.microsoft.com/office/drawing/2014/main" id="{6CFB7F54-104B-4CE2-8604-32D1903299D3}"/>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19</a:t>
            </a:fld>
            <a:endParaRPr lang="en-US"/>
          </a:p>
        </p:txBody>
      </p:sp>
    </p:spTree>
    <p:extLst>
      <p:ext uri="{BB962C8B-B14F-4D97-AF65-F5344CB8AC3E}">
        <p14:creationId xmlns:p14="http://schemas.microsoft.com/office/powerpoint/2010/main" val="139912741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8: Goal and Objectives</a:t>
            </a:r>
          </a:p>
        </p:txBody>
      </p:sp>
      <p:sp>
        <p:nvSpPr>
          <p:cNvPr id="3" name="Content Placeholder 2">
            <a:extLst>
              <a:ext uri="{FF2B5EF4-FFF2-40B4-BE49-F238E27FC236}">
                <a16:creationId xmlns:a16="http://schemas.microsoft.com/office/drawing/2014/main" id="{A2AA4FDD-9085-47E1-8DA3-77646557B455}"/>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n-US" kern="1200">
                <a:sym typeface="Arial"/>
              </a:rPr>
              <a:t> Goal: To provide an overview of the economic loss methodology in the hurricane wind model. </a:t>
            </a:r>
          </a:p>
          <a:p>
            <a:pPr fontAlgn="auto">
              <a:spcBef>
                <a:spcPct val="100000"/>
              </a:spcBef>
              <a:spcAft>
                <a:spcPts val="0"/>
              </a:spcAft>
              <a:buSzPct val="99000"/>
              <a:tabLst/>
            </a:pPr>
            <a:r>
              <a:rPr lang="en-US" kern="1200">
                <a:sym typeface="Arial"/>
              </a:rPr>
              <a:t>After completing this lesson you will be able to: </a:t>
            </a:r>
          </a:p>
          <a:p>
            <a:pPr marL="254000" lvl="1" indent="-254000" fontAlgn="auto">
              <a:spcBef>
                <a:spcPct val="100000"/>
              </a:spcBef>
              <a:spcAft>
                <a:spcPts val="0"/>
              </a:spcAft>
              <a:buSzPct val="99000"/>
              <a:buFont typeface="Arial"/>
              <a:buChar char="•"/>
              <a:tabLst/>
            </a:pPr>
            <a:r>
              <a:rPr lang="en-US" kern="1200">
                <a:ea typeface="+mn-ea"/>
                <a:sym typeface="Arial"/>
              </a:rPr>
              <a:t>Discuss the economic loss outputs. </a:t>
            </a:r>
          </a:p>
          <a:p>
            <a:pPr marL="254000" lvl="1" indent="-254000" fontAlgn="auto">
              <a:spcBef>
                <a:spcPct val="100000"/>
              </a:spcBef>
              <a:spcAft>
                <a:spcPts val="0"/>
              </a:spcAft>
              <a:buSzPct val="99000"/>
              <a:buFont typeface="Arial"/>
              <a:buChar char="•"/>
              <a:tabLst/>
            </a:pPr>
            <a:r>
              <a:rPr lang="en-US" kern="1200">
                <a:ea typeface="+mn-ea"/>
                <a:sym typeface="Arial"/>
              </a:rPr>
              <a:t>Understand the parameters associated with this methodology. </a:t>
            </a:r>
          </a:p>
          <a:p>
            <a:pPr marL="254000" lvl="1" indent="-254000" fontAlgn="auto">
              <a:spcBef>
                <a:spcPct val="100000"/>
              </a:spcBef>
              <a:spcAft>
                <a:spcPts val="0"/>
              </a:spcAft>
              <a:buSzPct val="99000"/>
              <a:buFont typeface="Arial"/>
              <a:buChar char="•"/>
              <a:tabLst/>
            </a:pPr>
            <a:r>
              <a:rPr lang="en-US" kern="1200">
                <a:ea typeface="+mn-ea"/>
                <a:sym typeface="Arial"/>
              </a:rPr>
              <a:t>Describe the appropriate use of these outputs. </a:t>
            </a:r>
            <a:endParaRPr lang="en-US"/>
          </a:p>
        </p:txBody>
      </p:sp>
      <p:sp>
        <p:nvSpPr>
          <p:cNvPr id="6" name="Slide Number Placeholder 5">
            <a:extLst>
              <a:ext uri="{FF2B5EF4-FFF2-40B4-BE49-F238E27FC236}">
                <a16:creationId xmlns:a16="http://schemas.microsoft.com/office/drawing/2014/main" id="{59F35E0D-7929-4BCD-8849-D66F49C9DF23}"/>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a:t>
            </a:fld>
            <a:endParaRPr lang="en-US"/>
          </a:p>
        </p:txBody>
      </p:sp>
    </p:spTree>
    <p:extLst>
      <p:ext uri="{BB962C8B-B14F-4D97-AF65-F5344CB8AC3E}">
        <p14:creationId xmlns:p14="http://schemas.microsoft.com/office/powerpoint/2010/main" val="230025507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Model Validation</a:t>
            </a:r>
          </a:p>
        </p:txBody>
      </p:sp>
      <p:pic>
        <p:nvPicPr>
          <p:cNvPr id="6" name="Content Placeholder 5" descr="Graph showing loss ratio (%) by peak gust wind speed (mph) in open terrain for Hurricane Andrew (1995) made by 4 different models: Model_FWMD, Model_MRLC, Bhinderwala, and Other Insurer. The loss ratios progress from 0 to 100 % and the peak gust wind speed has data for 74 mph to 170 mph. All four models show a roughly exponential progression of data.">
            <a:extLst>
              <a:ext uri="{FF2B5EF4-FFF2-40B4-BE49-F238E27FC236}">
                <a16:creationId xmlns:a16="http://schemas.microsoft.com/office/drawing/2014/main" id="{8C462652-4E15-4B99-847A-A050E41E57F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6125" y="1068388"/>
            <a:ext cx="7671750" cy="4646612"/>
          </a:xfrm>
          <a:prstGeom prst="rect">
            <a:avLst/>
          </a:prstGeom>
        </p:spPr>
      </p:pic>
      <p:sp>
        <p:nvSpPr>
          <p:cNvPr id="7" name="Slide Number Placeholder 6">
            <a:extLst>
              <a:ext uri="{FF2B5EF4-FFF2-40B4-BE49-F238E27FC236}">
                <a16:creationId xmlns:a16="http://schemas.microsoft.com/office/drawing/2014/main" id="{55F828E1-86BD-4A17-AF97-F86E5A30A66C}"/>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20</a:t>
            </a:fld>
            <a:endParaRPr lang="en-US"/>
          </a:p>
        </p:txBody>
      </p:sp>
    </p:spTree>
    <p:extLst>
      <p:ext uri="{BB962C8B-B14F-4D97-AF65-F5344CB8AC3E}">
        <p14:creationId xmlns:p14="http://schemas.microsoft.com/office/powerpoint/2010/main" val="101242708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Loss Model Validation: Comparison </a:t>
            </a:r>
            <a:endParaRPr lang="en-US"/>
          </a:p>
        </p:txBody>
      </p:sp>
      <p:sp>
        <p:nvSpPr>
          <p:cNvPr id="3" name="Content Placeholder 2">
            <a:extLst>
              <a:ext uri="{FF2B5EF4-FFF2-40B4-BE49-F238E27FC236}">
                <a16:creationId xmlns:a16="http://schemas.microsoft.com/office/drawing/2014/main" id="{F3B648ED-7E04-4199-96A1-93EFAC083234}"/>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dirty="0">
                <a:sym typeface="Arial"/>
              </a:rPr>
              <a:t>Validation completed by performing analysis of specific storms:</a:t>
            </a:r>
          </a:p>
          <a:p>
            <a:pPr marL="254000" lvl="1" indent="-254000" fontAlgn="auto">
              <a:spcBef>
                <a:spcPct val="100000"/>
              </a:spcBef>
              <a:spcAft>
                <a:spcPts val="0"/>
              </a:spcAft>
              <a:buSzPct val="99000"/>
              <a:buFont typeface="Arial"/>
              <a:buChar char="•"/>
              <a:tabLst/>
            </a:pPr>
            <a:r>
              <a:rPr lang="en-US" kern="1200" dirty="0">
                <a:ea typeface="+mn-ea"/>
                <a:sym typeface="Arial"/>
              </a:rPr>
              <a:t>Hurricane Andrew</a:t>
            </a:r>
          </a:p>
          <a:p>
            <a:pPr marL="254000" lvl="1" indent="-254000" fontAlgn="auto">
              <a:spcBef>
                <a:spcPct val="100000"/>
              </a:spcBef>
              <a:spcAft>
                <a:spcPts val="0"/>
              </a:spcAft>
              <a:buSzPct val="99000"/>
              <a:buFont typeface="Arial"/>
              <a:buChar char="•"/>
              <a:tabLst/>
            </a:pPr>
            <a:r>
              <a:rPr lang="en-US" kern="1200" dirty="0">
                <a:ea typeface="+mn-ea"/>
                <a:sym typeface="Arial"/>
              </a:rPr>
              <a:t>Hurricane Hugo</a:t>
            </a:r>
          </a:p>
          <a:p>
            <a:pPr marL="254000" lvl="1" indent="-254000" fontAlgn="auto">
              <a:spcBef>
                <a:spcPct val="100000"/>
              </a:spcBef>
              <a:spcAft>
                <a:spcPts val="0"/>
              </a:spcAft>
              <a:buSzPct val="99000"/>
              <a:buFont typeface="Arial"/>
              <a:buChar char="•"/>
              <a:tabLst/>
            </a:pPr>
            <a:r>
              <a:rPr lang="en-US" kern="1200" dirty="0">
                <a:ea typeface="+mn-ea"/>
                <a:sym typeface="Arial"/>
              </a:rPr>
              <a:t>Hurricane Erin</a:t>
            </a:r>
          </a:p>
          <a:p>
            <a:pPr marL="254000" lvl="1" indent="-254000" fontAlgn="auto">
              <a:spcBef>
                <a:spcPct val="100000"/>
              </a:spcBef>
              <a:spcAft>
                <a:spcPts val="0"/>
              </a:spcAft>
              <a:buSzPct val="99000"/>
              <a:buFont typeface="Arial"/>
              <a:buChar char="•"/>
              <a:tabLst/>
            </a:pPr>
            <a:r>
              <a:rPr lang="en-US" kern="1200" dirty="0">
                <a:ea typeface="+mn-ea"/>
                <a:sym typeface="Arial"/>
              </a:rPr>
              <a:t>Hurricane Opal</a:t>
            </a:r>
          </a:p>
          <a:p>
            <a:pPr fontAlgn="auto">
              <a:spcBef>
                <a:spcPct val="100000"/>
              </a:spcBef>
              <a:spcAft>
                <a:spcPts val="0"/>
              </a:spcAft>
              <a:buSzPct val="99000"/>
              <a:tabLst/>
            </a:pPr>
            <a:r>
              <a:rPr lang="en-US" kern="1200" dirty="0">
                <a:sym typeface="Arial"/>
              </a:rPr>
              <a:t>Simulation:</a:t>
            </a:r>
          </a:p>
          <a:p>
            <a:pPr marL="254000" lvl="1" indent="-254000" fontAlgn="auto">
              <a:spcBef>
                <a:spcPct val="100000"/>
              </a:spcBef>
              <a:spcAft>
                <a:spcPts val="0"/>
              </a:spcAft>
              <a:buSzPct val="99000"/>
              <a:buFont typeface="Arial"/>
              <a:buChar char="•"/>
              <a:tabLst/>
            </a:pPr>
            <a:r>
              <a:rPr lang="en-US" kern="1200" dirty="0">
                <a:ea typeface="+mn-ea"/>
                <a:sym typeface="Arial"/>
              </a:rPr>
              <a:t>Wind field and wind loads</a:t>
            </a:r>
          </a:p>
          <a:p>
            <a:pPr marL="254000" lvl="1" indent="-254000" fontAlgn="auto">
              <a:spcBef>
                <a:spcPct val="100000"/>
              </a:spcBef>
              <a:spcAft>
                <a:spcPts val="0"/>
              </a:spcAft>
              <a:buSzPct val="99000"/>
              <a:buFont typeface="Arial"/>
              <a:buChar char="•"/>
              <a:tabLst/>
            </a:pPr>
            <a:r>
              <a:rPr lang="en-US" kern="1200" dirty="0">
                <a:ea typeface="+mn-ea"/>
                <a:sym typeface="Arial"/>
              </a:rPr>
              <a:t>Terrain model</a:t>
            </a:r>
          </a:p>
          <a:p>
            <a:pPr marL="254000" lvl="1" indent="-254000" fontAlgn="auto">
              <a:spcBef>
                <a:spcPct val="100000"/>
              </a:spcBef>
              <a:spcAft>
                <a:spcPts val="0"/>
              </a:spcAft>
              <a:buSzPct val="99000"/>
              <a:buFont typeface="Arial"/>
              <a:buChar char="•"/>
              <a:tabLst/>
            </a:pPr>
            <a:r>
              <a:rPr lang="en-US" kern="1200" dirty="0">
                <a:ea typeface="+mn-ea"/>
                <a:sym typeface="Arial"/>
              </a:rPr>
              <a:t>Damage, loss models</a:t>
            </a:r>
          </a:p>
          <a:p>
            <a:pPr marL="254000" lvl="1" indent="-254000" fontAlgn="auto">
              <a:spcBef>
                <a:spcPct val="100000"/>
              </a:spcBef>
              <a:spcAft>
                <a:spcPts val="0"/>
              </a:spcAft>
              <a:buSzPct val="99000"/>
              <a:buFont typeface="Arial"/>
              <a:buChar char="•"/>
              <a:tabLst/>
            </a:pPr>
            <a:r>
              <a:rPr lang="en-US" kern="1200" dirty="0">
                <a:ea typeface="+mn-ea"/>
                <a:sym typeface="Arial"/>
              </a:rPr>
              <a:t>Inventory</a:t>
            </a:r>
            <a:endParaRPr lang="en-US" dirty="0"/>
          </a:p>
        </p:txBody>
      </p:sp>
      <p:pic>
        <p:nvPicPr>
          <p:cNvPr id="8" name="Content Placeholder 7" descr="Map showing modeled wind fields for Hurricane Andrew. Map showing modeled wind fields for Hurricane Erin.">
            <a:extLst>
              <a:ext uri="{FF2B5EF4-FFF2-40B4-BE49-F238E27FC236}">
                <a16:creationId xmlns:a16="http://schemas.microsoft.com/office/drawing/2014/main" id="{77EA602D-4F73-4A64-9E71-BE26D4CCDEC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13594" y="1152525"/>
            <a:ext cx="3031611" cy="4562475"/>
          </a:xfrm>
          <a:prstGeom prst="rect">
            <a:avLst/>
          </a:prstGeom>
        </p:spPr>
      </p:pic>
      <p:sp>
        <p:nvSpPr>
          <p:cNvPr id="9" name="Slide Number Placeholder 8">
            <a:extLst>
              <a:ext uri="{FF2B5EF4-FFF2-40B4-BE49-F238E27FC236}">
                <a16:creationId xmlns:a16="http://schemas.microsoft.com/office/drawing/2014/main" id="{E8E2233A-A656-4C2E-A1F2-8225B62A45FB}"/>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21</a:t>
            </a:fld>
            <a:endParaRPr lang="en-US"/>
          </a:p>
        </p:txBody>
      </p:sp>
    </p:spTree>
    <p:extLst>
      <p:ext uri="{BB962C8B-B14F-4D97-AF65-F5344CB8AC3E}">
        <p14:creationId xmlns:p14="http://schemas.microsoft.com/office/powerpoint/2010/main" val="172200723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Function Viewer</a:t>
            </a:r>
          </a:p>
        </p:txBody>
      </p:sp>
      <p:pic>
        <p:nvPicPr>
          <p:cNvPr id="6" name="Content Placeholder 5" descr="A screen shot of the Building Loss Function Viewer dialog box in Hazus showing loss curves for single family homes. A drop down menu in the lower left &quot;Characteristics&quot; box is highlighted to demonstrate its ability to change the visible damage curve between building damage and content damage curves.">
            <a:extLst>
              <a:ext uri="{FF2B5EF4-FFF2-40B4-BE49-F238E27FC236}">
                <a16:creationId xmlns:a16="http://schemas.microsoft.com/office/drawing/2014/main" id="{BB56A7B6-38A7-44CA-941B-3D39DBC17AE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6350" y="1524794"/>
            <a:ext cx="6591300" cy="3733800"/>
          </a:xfrm>
          <a:prstGeom prst="rect">
            <a:avLst/>
          </a:prstGeom>
        </p:spPr>
      </p:pic>
      <p:sp>
        <p:nvSpPr>
          <p:cNvPr id="7" name="Slide Number Placeholder 6">
            <a:extLst>
              <a:ext uri="{FF2B5EF4-FFF2-40B4-BE49-F238E27FC236}">
                <a16:creationId xmlns:a16="http://schemas.microsoft.com/office/drawing/2014/main" id="{018DE222-87C2-492E-B7ED-43456DFD98FE}"/>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22</a:t>
            </a:fld>
            <a:endParaRPr lang="en-US"/>
          </a:p>
        </p:txBody>
      </p:sp>
    </p:spTree>
    <p:extLst>
      <p:ext uri="{BB962C8B-B14F-4D97-AF65-F5344CB8AC3E}">
        <p14:creationId xmlns:p14="http://schemas.microsoft.com/office/powerpoint/2010/main" val="350615110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8.2: Economic Loss Parameter</a:t>
            </a:r>
          </a:p>
        </p:txBody>
      </p:sp>
      <p:sp>
        <p:nvSpPr>
          <p:cNvPr id="3" name="Content Placeholder 2">
            <a:extLst>
              <a:ext uri="{FF2B5EF4-FFF2-40B4-BE49-F238E27FC236}">
                <a16:creationId xmlns:a16="http://schemas.microsoft.com/office/drawing/2014/main" id="{BD4FBE5D-2310-43DD-8910-31E6C20A104C}"/>
              </a:ext>
            </a:extLst>
          </p:cNvPr>
          <p:cNvSpPr>
            <a:spLocks noGrp="1"/>
          </p:cNvSpPr>
          <p:nvPr>
            <p:ph idx="1"/>
          </p:nvPr>
        </p:nvSpPr>
        <p:spPr/>
        <p:txBody>
          <a:bodyPr/>
          <a:lstStyle/>
          <a:p>
            <a:pPr fontAlgn="auto">
              <a:spcBef>
                <a:spcPct val="100000"/>
              </a:spcBef>
              <a:buSzPct val="99000"/>
              <a:tabLst/>
            </a:pPr>
            <a:r>
              <a:rPr lang="en-US" kern="1200">
                <a:sym typeface="Arial"/>
              </a:rPr>
              <a:t> Goals: </a:t>
            </a:r>
          </a:p>
          <a:p>
            <a:pPr marL="254000" lvl="1" indent="-254000" fontAlgn="auto">
              <a:spcBef>
                <a:spcPct val="100000"/>
              </a:spcBef>
              <a:buSzPct val="99000"/>
              <a:buFont typeface="Arial"/>
              <a:buChar char="•"/>
              <a:tabLst/>
            </a:pPr>
            <a:r>
              <a:rPr lang="en-US" kern="1200">
                <a:ea typeface="+mn-ea"/>
                <a:sym typeface="Arial"/>
              </a:rPr>
              <a:t>Run a historical scenario. </a:t>
            </a:r>
          </a:p>
          <a:p>
            <a:pPr marL="254000" lvl="1" indent="-254000" fontAlgn="auto">
              <a:spcBef>
                <a:spcPct val="100000"/>
              </a:spcBef>
              <a:buSzPct val="99000"/>
              <a:buFont typeface="Arial"/>
              <a:buChar char="•"/>
              <a:tabLst/>
            </a:pPr>
            <a:r>
              <a:rPr lang="en-US" kern="1200">
                <a:ea typeface="+mn-ea"/>
                <a:sym typeface="Arial"/>
              </a:rPr>
              <a:t>Modify the economic loss parameters. </a:t>
            </a:r>
          </a:p>
          <a:p>
            <a:pPr>
              <a:spcBef>
                <a:spcPct val="100000"/>
              </a:spcBef>
              <a:buSzPct val="99000"/>
            </a:pPr>
            <a:r>
              <a:rPr lang="en-US" kern="1200">
                <a:sym typeface="Arial"/>
              </a:rPr>
              <a:t>Time: 60 minutes</a:t>
            </a:r>
            <a:endParaRPr lang="en-US"/>
          </a:p>
        </p:txBody>
      </p:sp>
      <p:sp>
        <p:nvSpPr>
          <p:cNvPr id="6" name="Slide Number Placeholder 5">
            <a:extLst>
              <a:ext uri="{FF2B5EF4-FFF2-40B4-BE49-F238E27FC236}">
                <a16:creationId xmlns:a16="http://schemas.microsoft.com/office/drawing/2014/main" id="{97CC8299-F512-4A8C-935F-C797C223B86B}"/>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23</a:t>
            </a:fld>
            <a:endParaRPr lang="en-US"/>
          </a:p>
        </p:txBody>
      </p:sp>
    </p:spTree>
    <p:extLst>
      <p:ext uri="{BB962C8B-B14F-4D97-AF65-F5344CB8AC3E}">
        <p14:creationId xmlns:p14="http://schemas.microsoft.com/office/powerpoint/2010/main" val="216178955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Exercise 8.2: Tasks </a:t>
            </a:r>
          </a:p>
        </p:txBody>
      </p:sp>
      <p:sp>
        <p:nvSpPr>
          <p:cNvPr id="3" name="Content Placeholder 2">
            <a:extLst>
              <a:ext uri="{FF2B5EF4-FFF2-40B4-BE49-F238E27FC236}">
                <a16:creationId xmlns:a16="http://schemas.microsoft.com/office/drawing/2014/main" id="{CB7C0D48-E18E-483E-BD2F-A16D8D3D4543}"/>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 Task 1: Run the default Historic Hurricane Michael Scenario. </a:t>
            </a:r>
          </a:p>
          <a:p>
            <a:pPr fontAlgn="auto">
              <a:spcBef>
                <a:spcPct val="100000"/>
              </a:spcBef>
              <a:spcAft>
                <a:spcPts val="0"/>
              </a:spcAft>
              <a:buSzPct val="99000"/>
              <a:tabLst/>
            </a:pPr>
            <a:r>
              <a:rPr lang="en-US" kern="1200">
                <a:sym typeface="Arial"/>
              </a:rPr>
              <a:t>Task 2: Modify Annual Gross Sales Parameter. </a:t>
            </a:r>
          </a:p>
          <a:p>
            <a:pPr fontAlgn="auto">
              <a:spcBef>
                <a:spcPct val="100000"/>
              </a:spcBef>
              <a:spcAft>
                <a:spcPts val="0"/>
              </a:spcAft>
              <a:buSzPct val="99000"/>
              <a:tabLst/>
            </a:pPr>
            <a:r>
              <a:rPr lang="en-US" kern="1200">
                <a:sym typeface="Arial"/>
              </a:rPr>
              <a:t>Task 3: Modify the Business Inventory Parameter.</a:t>
            </a:r>
          </a:p>
          <a:p>
            <a:pPr fontAlgn="auto">
              <a:spcBef>
                <a:spcPct val="100000"/>
              </a:spcBef>
              <a:spcAft>
                <a:spcPts val="0"/>
              </a:spcAft>
              <a:buSzPct val="99000"/>
              <a:tabLst/>
            </a:pPr>
            <a:r>
              <a:rPr lang="en-US" kern="1200">
                <a:sym typeface="Arial"/>
              </a:rPr>
              <a:t>Task 4: Modify the Rental and Disruption Costs Parameter.</a:t>
            </a:r>
          </a:p>
          <a:p>
            <a:pPr fontAlgn="auto">
              <a:spcBef>
                <a:spcPct val="100000"/>
              </a:spcBef>
              <a:spcAft>
                <a:spcPts val="0"/>
              </a:spcAft>
              <a:buSzPct val="99000"/>
              <a:tabLst/>
            </a:pPr>
            <a:r>
              <a:rPr lang="en-US" kern="1200">
                <a:sym typeface="Arial"/>
              </a:rPr>
              <a:t>Task 5: Modify the Percent Owner Occupied Parameter.</a:t>
            </a:r>
          </a:p>
          <a:p>
            <a:pPr fontAlgn="auto">
              <a:spcBef>
                <a:spcPct val="100000"/>
              </a:spcBef>
              <a:spcAft>
                <a:spcPts val="0"/>
              </a:spcAft>
              <a:buSzPct val="99000"/>
              <a:tabLst/>
            </a:pPr>
            <a:r>
              <a:rPr lang="en-US" kern="1200">
                <a:sym typeface="Arial"/>
              </a:rPr>
              <a:t>Task 6: Modify the Wages and Capital Related Income Parameter.</a:t>
            </a:r>
          </a:p>
          <a:p>
            <a:pPr fontAlgn="auto">
              <a:spcBef>
                <a:spcPct val="100000"/>
              </a:spcBef>
              <a:spcAft>
                <a:spcPts val="0"/>
              </a:spcAft>
              <a:buSzPct val="99000"/>
              <a:tabLst/>
            </a:pPr>
            <a:r>
              <a:rPr lang="en-US" kern="1200">
                <a:sym typeface="Arial"/>
              </a:rPr>
              <a:t>Task 7: Compare the Results of Modifying the Economic Loss Parameters. </a:t>
            </a:r>
            <a:endParaRPr lang="en-US"/>
          </a:p>
        </p:txBody>
      </p:sp>
      <p:sp>
        <p:nvSpPr>
          <p:cNvPr id="6" name="Slide Number Placeholder 5">
            <a:extLst>
              <a:ext uri="{FF2B5EF4-FFF2-40B4-BE49-F238E27FC236}">
                <a16:creationId xmlns:a16="http://schemas.microsoft.com/office/drawing/2014/main" id="{F5703FC5-BC06-414A-9E01-BDF523F23108}"/>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24</a:t>
            </a:fld>
            <a:endParaRPr lang="en-US"/>
          </a:p>
        </p:txBody>
      </p:sp>
    </p:spTree>
    <p:extLst>
      <p:ext uri="{BB962C8B-B14F-4D97-AF65-F5344CB8AC3E}">
        <p14:creationId xmlns:p14="http://schemas.microsoft.com/office/powerpoint/2010/main" val="263853444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8: Review</a:t>
            </a:r>
          </a:p>
        </p:txBody>
      </p:sp>
      <p:sp>
        <p:nvSpPr>
          <p:cNvPr id="3" name="Content Placeholder 2">
            <a:extLst>
              <a:ext uri="{FF2B5EF4-FFF2-40B4-BE49-F238E27FC236}">
                <a16:creationId xmlns:a16="http://schemas.microsoft.com/office/drawing/2014/main" id="{0A3D95C7-7177-4EF0-8347-D10779626B46}"/>
              </a:ext>
            </a:extLst>
          </p:cNvPr>
          <p:cNvSpPr>
            <a:spLocks noGrp="1"/>
          </p:cNvSpPr>
          <p:nvPr>
            <p:ph idx="1"/>
          </p:nvPr>
        </p:nvSpPr>
        <p:spPr/>
        <p:txBody>
          <a:bodyPr/>
          <a:lstStyle/>
          <a:p>
            <a:pPr marL="254000" lvl="1" indent="-254000" fontAlgn="auto">
              <a:spcBef>
                <a:spcPct val="100000"/>
              </a:spcBef>
              <a:spcAft>
                <a:spcPts val="0"/>
              </a:spcAft>
              <a:buSzPct val="99000"/>
              <a:buFont typeface="Arial"/>
              <a:buAutoNum type="arabicPeriod"/>
              <a:tabLst/>
            </a:pPr>
            <a:r>
              <a:rPr lang="en-US" kern="1200" dirty="0">
                <a:ea typeface="+mn-ea"/>
                <a:sym typeface="Arial"/>
              </a:rPr>
              <a:t> Why are the Building Loss of Use results important for planning?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Where can you find the input parameters that determine the economic loss results? </a:t>
            </a:r>
          </a:p>
          <a:p>
            <a:pPr marL="254000" lvl="1" indent="-254000" fontAlgn="auto">
              <a:spcBef>
                <a:spcPct val="100000"/>
              </a:spcBef>
              <a:spcAft>
                <a:spcPts val="0"/>
              </a:spcAft>
              <a:buSzPct val="99000"/>
              <a:buFont typeface="Arial"/>
              <a:buAutoNum type="arabicPeriod"/>
              <a:tabLst/>
            </a:pPr>
            <a:r>
              <a:rPr lang="en-US" kern="1200" dirty="0">
                <a:ea typeface="+mn-ea"/>
                <a:sym typeface="Arial"/>
              </a:rPr>
              <a:t> What confidence should you place on results that use the default inputs for economic losses? Why? </a:t>
            </a:r>
            <a:endParaRPr lang="en-US" dirty="0"/>
          </a:p>
        </p:txBody>
      </p:sp>
      <p:sp>
        <p:nvSpPr>
          <p:cNvPr id="6" name="Slide Number Placeholder 5">
            <a:extLst>
              <a:ext uri="{FF2B5EF4-FFF2-40B4-BE49-F238E27FC236}">
                <a16:creationId xmlns:a16="http://schemas.microsoft.com/office/drawing/2014/main" id="{48AE5F9D-169D-47D6-BF39-3F35A3339F1B}"/>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25</a:t>
            </a:fld>
            <a:endParaRPr lang="en-US"/>
          </a:p>
        </p:txBody>
      </p:sp>
    </p:spTree>
    <p:extLst>
      <p:ext uri="{BB962C8B-B14F-4D97-AF65-F5344CB8AC3E}">
        <p14:creationId xmlns:p14="http://schemas.microsoft.com/office/powerpoint/2010/main" val="331288985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Questions?</a:t>
            </a:r>
          </a:p>
        </p:txBody>
      </p:sp>
      <p:sp>
        <p:nvSpPr>
          <p:cNvPr id="3" name="Content Placeholder 2">
            <a:extLst>
              <a:ext uri="{FF2B5EF4-FFF2-40B4-BE49-F238E27FC236}">
                <a16:creationId xmlns:a16="http://schemas.microsoft.com/office/drawing/2014/main" id="{C5933FE5-1870-424C-B900-7B6D4E42969C}"/>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3A079E89-FD8F-4452-994E-26F366C3B1AF}"/>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26</a:t>
            </a:fld>
            <a:endParaRPr lang="en-US"/>
          </a:p>
        </p:txBody>
      </p:sp>
    </p:spTree>
    <p:extLst>
      <p:ext uri="{BB962C8B-B14F-4D97-AF65-F5344CB8AC3E}">
        <p14:creationId xmlns:p14="http://schemas.microsoft.com/office/powerpoint/2010/main" val="253343627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Direct Economic Loss Outputs</a:t>
            </a:r>
          </a:p>
        </p:txBody>
      </p:sp>
      <p:graphicFrame>
        <p:nvGraphicFramePr>
          <p:cNvPr id="5" name="Table 4"/>
          <p:cNvGraphicFramePr>
            <a:graphicFrameLocks noGrp="1"/>
          </p:cNvGraphicFramePr>
          <p:nvPr>
            <p:extLst>
              <p:ext uri="{D42A27DB-BD31-4B8C-83A1-F6EECF244321}">
                <p14:modId xmlns:p14="http://schemas.microsoft.com/office/powerpoint/2010/main" val="1931748655"/>
              </p:ext>
            </p:extLst>
          </p:nvPr>
        </p:nvGraphicFramePr>
        <p:xfrm>
          <a:off x="457200" y="1016000"/>
          <a:ext cx="7620000" cy="4635500"/>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541109">
                <a:tc>
                  <a:txBody>
                    <a:bodyPr/>
                    <a:lstStyle/>
                    <a:p>
                      <a:pPr>
                        <a:buClrTx/>
                      </a:pPr>
                      <a:endParaRPr lang="en-US" sz="1800"/>
                    </a:p>
                  </a:txBody>
                  <a:tcPr/>
                </a:tc>
                <a:tc>
                  <a:txBody>
                    <a:bodyPr/>
                    <a:lstStyle/>
                    <a:p>
                      <a:pPr>
                        <a:buClrTx/>
                      </a:pPr>
                      <a:endParaRPr lang="en-US" sz="1800"/>
                    </a:p>
                  </a:txBody>
                  <a:tcPr/>
                </a:tc>
                <a:tc>
                  <a:txBody>
                    <a:bodyPr/>
                    <a:lstStyle/>
                    <a:p>
                      <a:pPr>
                        <a:buClrTx/>
                      </a:pPr>
                      <a:endParaRPr lang="en-US" sz="1800"/>
                    </a:p>
                  </a:txBody>
                  <a:tcPr/>
                </a:tc>
                <a:extLst>
                  <a:ext uri="{0D108BD9-81ED-4DB2-BD59-A6C34878D82A}">
                    <a16:rowId xmlns:a16="http://schemas.microsoft.com/office/drawing/2014/main" val="10000"/>
                  </a:ext>
                </a:extLst>
              </a:tr>
              <a:tr h="4094391">
                <a:tc>
                  <a:txBody>
                    <a:bodyPr/>
                    <a:lstStyle/>
                    <a:p>
                      <a:pPr>
                        <a:buClrTx/>
                      </a:pPr>
                      <a:endParaRPr lang="en-US" sz="1800"/>
                    </a:p>
                  </a:txBody>
                  <a:tcPr/>
                </a:tc>
                <a:tc>
                  <a:txBody>
                    <a:bodyPr/>
                    <a:lstStyle/>
                    <a:p>
                      <a:pPr marL="457200" lvl="1" indent="-342900">
                        <a:spcBef>
                          <a:spcPct val="50000"/>
                        </a:spcBef>
                        <a:buClrTx/>
                        <a:buSzPct val="100000"/>
                        <a:buFont typeface="Arial"/>
                        <a:buChar char="•"/>
                      </a:pPr>
                      <a:r>
                        <a:rPr lang="en-US" sz="1800" dirty="0">
                          <a:solidFill>
                            <a:srgbClr val="000066"/>
                          </a:solidFill>
                          <a:sym typeface="Arial"/>
                        </a:rPr>
                        <a:t> </a:t>
                      </a:r>
                      <a:r>
                        <a:rPr lang="en-US" sz="1800" dirty="0">
                          <a:solidFill>
                            <a:srgbClr val="000066"/>
                          </a:solidFill>
                          <a:effectLst/>
                          <a:sym typeface="Arial"/>
                        </a:rPr>
                        <a:t>Building Loss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Contents Loss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Business Inventory Loss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Relocation Expense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Loss of Income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Rental Income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Wage Income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Output Loss </a:t>
                      </a:r>
                      <a:endParaRPr lang="en-US" sz="1800" dirty="0">
                        <a:solidFill>
                          <a:srgbClr val="000066"/>
                        </a:solidFill>
                        <a:sym typeface="Arial"/>
                      </a:endParaRPr>
                    </a:p>
                    <a:p>
                      <a:pPr marL="457200" lvl="1" indent="-342900">
                        <a:spcBef>
                          <a:spcPct val="50000"/>
                        </a:spcBef>
                        <a:buClrTx/>
                        <a:buSzPct val="100000"/>
                        <a:buFont typeface="Arial"/>
                        <a:buChar char="•"/>
                      </a:pPr>
                      <a:r>
                        <a:rPr lang="en-US" sz="1800" dirty="0">
                          <a:solidFill>
                            <a:srgbClr val="000066"/>
                          </a:solidFill>
                          <a:effectLst/>
                          <a:sym typeface="Arial"/>
                        </a:rPr>
                        <a:t>Employment Loss</a:t>
                      </a:r>
                      <a:endParaRPr lang="en-US" sz="1800" dirty="0">
                        <a:solidFill>
                          <a:srgbClr val="000066"/>
                        </a:solidFill>
                      </a:endParaRPr>
                    </a:p>
                  </a:txBody>
                  <a:tcPr/>
                </a:tc>
                <a:tc>
                  <a:txBody>
                    <a:bodyPr/>
                    <a:lstStyle/>
                    <a:p>
                      <a:pPr lvl="0">
                        <a:spcBef>
                          <a:spcPct val="100000"/>
                        </a:spcBef>
                        <a:buClrTx/>
                      </a:pPr>
                      <a:r>
                        <a:rPr lang="en-US" sz="1800" dirty="0">
                          <a:solidFill>
                            <a:srgbClr val="000066"/>
                          </a:solidFill>
                          <a:sym typeface="Arial"/>
                        </a:rPr>
                        <a:t>  </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6" name="Slide Number Placeholder 5">
            <a:extLst>
              <a:ext uri="{FF2B5EF4-FFF2-40B4-BE49-F238E27FC236}">
                <a16:creationId xmlns:a16="http://schemas.microsoft.com/office/drawing/2014/main" id="{8A3004AA-ACE8-4A3C-B085-4AC288FC3CF3}"/>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3</a:t>
            </a:fld>
            <a:endParaRPr lang="en-US"/>
          </a:p>
        </p:txBody>
      </p:sp>
    </p:spTree>
    <p:extLst>
      <p:ext uri="{BB962C8B-B14F-4D97-AF65-F5344CB8AC3E}">
        <p14:creationId xmlns:p14="http://schemas.microsoft.com/office/powerpoint/2010/main" val="171792765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Building/Content Loss Model: Development </a:t>
            </a:r>
          </a:p>
        </p:txBody>
      </p:sp>
      <p:sp>
        <p:nvSpPr>
          <p:cNvPr id="3" name="Content Placeholder 2">
            <a:extLst>
              <a:ext uri="{FF2B5EF4-FFF2-40B4-BE49-F238E27FC236}">
                <a16:creationId xmlns:a16="http://schemas.microsoft.com/office/drawing/2014/main" id="{813BDFDD-A362-4026-9376-A3F22A5A6383}"/>
              </a:ext>
            </a:extLst>
          </p:cNvPr>
          <p:cNvSpPr>
            <a:spLocks noGrp="1"/>
          </p:cNvSpPr>
          <p:nvPr>
            <p:ph idx="1"/>
          </p:nvPr>
        </p:nvSpPr>
        <p:spPr/>
        <p:txBody>
          <a:bodyPr>
            <a:normAutofit fontScale="77500" lnSpcReduction="20000"/>
          </a:bodyPr>
          <a:lstStyle/>
          <a:p>
            <a:pPr marL="254000" lvl="1" indent="-254000" fontAlgn="auto">
              <a:spcBef>
                <a:spcPct val="100000"/>
              </a:spcBef>
              <a:buSzPct val="99000"/>
              <a:buFont typeface="Arial"/>
              <a:buChar char="•"/>
              <a:tabLst/>
            </a:pPr>
            <a:r>
              <a:rPr lang="en-US" kern="1200">
                <a:ea typeface="+mn-ea"/>
                <a:sym typeface="Arial"/>
              </a:rPr>
              <a:t> Physically-based damage-to-loss model</a:t>
            </a:r>
          </a:p>
          <a:p>
            <a:pPr marL="254000" lvl="1" indent="-254000" fontAlgn="auto">
              <a:spcBef>
                <a:spcPct val="100000"/>
              </a:spcBef>
              <a:buSzPct val="99000"/>
              <a:buFont typeface="Arial"/>
              <a:buChar char="•"/>
              <a:tabLst/>
            </a:pPr>
            <a:r>
              <a:rPr lang="en-US" kern="1200">
                <a:ea typeface="+mn-ea"/>
                <a:sym typeface="Arial"/>
              </a:rPr>
              <a:t>Computes direct economic losses using</a:t>
            </a:r>
          </a:p>
          <a:p>
            <a:pPr marL="635000" lvl="2" indent="-254000" fontAlgn="auto">
              <a:spcBef>
                <a:spcPct val="100000"/>
              </a:spcBef>
              <a:buSzPct val="99000"/>
              <a:buFont typeface="Wingdings"/>
              <a:buChar char="§"/>
              <a:tabLst/>
            </a:pPr>
            <a:r>
              <a:rPr lang="en-US" kern="1200">
                <a:ea typeface="+mn-ea"/>
                <a:sym typeface="Arial"/>
              </a:rPr>
              <a:t>Explicit costing </a:t>
            </a:r>
          </a:p>
          <a:p>
            <a:pPr lvl="3" indent="-457200" fontAlgn="auto">
              <a:spcBef>
                <a:spcPct val="100000"/>
              </a:spcBef>
              <a:buSzPct val="99000"/>
              <a:buFont typeface="Wingdings"/>
              <a:buChar char="§"/>
              <a:tabLst/>
            </a:pPr>
            <a:r>
              <a:rPr lang="en-US" kern="1200">
                <a:ea typeface="+mn-ea"/>
                <a:sym typeface="Arial"/>
              </a:rPr>
              <a:t>Windows, doors, sheathing, roof cover, etc. </a:t>
            </a:r>
          </a:p>
          <a:p>
            <a:pPr marL="635000" lvl="2" indent="-254000" fontAlgn="auto">
              <a:spcBef>
                <a:spcPct val="100000"/>
              </a:spcBef>
              <a:buSzPct val="99000"/>
              <a:buFont typeface="Wingdings"/>
              <a:buChar char="§"/>
              <a:tabLst/>
            </a:pPr>
            <a:r>
              <a:rPr lang="en-US" kern="1200">
                <a:ea typeface="+mn-ea"/>
                <a:sym typeface="Arial"/>
              </a:rPr>
              <a:t>Implicit costing </a:t>
            </a:r>
          </a:p>
          <a:p>
            <a:pPr lvl="3" indent="-457200" fontAlgn="auto">
              <a:spcBef>
                <a:spcPct val="100000"/>
              </a:spcBef>
              <a:buSzPct val="99000"/>
              <a:buFont typeface="Wingdings"/>
              <a:buChar char="§"/>
              <a:tabLst/>
            </a:pPr>
            <a:r>
              <a:rPr lang="en-US" kern="1200">
                <a:ea typeface="+mn-ea"/>
                <a:sym typeface="Arial"/>
              </a:rPr>
              <a:t>Estimates of volume of water entering through failed windows, doors, etc.</a:t>
            </a:r>
          </a:p>
          <a:p>
            <a:pPr marL="254000" lvl="1" indent="-254000">
              <a:spcBef>
                <a:spcPct val="100000"/>
              </a:spcBef>
              <a:buSzPct val="99000"/>
            </a:pPr>
            <a:r>
              <a:rPr lang="en-US" kern="1200">
                <a:sym typeface="Arial"/>
              </a:rPr>
              <a:t>Details of loss models found in Section 8 of the Hurricane Technical Manual </a:t>
            </a:r>
            <a:endParaRPr lang="en-US"/>
          </a:p>
        </p:txBody>
      </p:sp>
      <p:sp>
        <p:nvSpPr>
          <p:cNvPr id="6" name="Slide Number Placeholder 5">
            <a:extLst>
              <a:ext uri="{FF2B5EF4-FFF2-40B4-BE49-F238E27FC236}">
                <a16:creationId xmlns:a16="http://schemas.microsoft.com/office/drawing/2014/main" id="{0DE6A0DC-5511-4BCB-9976-938D9A8B1030}"/>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4</a:t>
            </a:fld>
            <a:endParaRPr lang="en-US"/>
          </a:p>
        </p:txBody>
      </p:sp>
    </p:spTree>
    <p:extLst>
      <p:ext uri="{BB962C8B-B14F-4D97-AF65-F5344CB8AC3E}">
        <p14:creationId xmlns:p14="http://schemas.microsoft.com/office/powerpoint/2010/main" val="106731346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Model</a:t>
            </a:r>
          </a:p>
        </p:txBody>
      </p:sp>
      <p:sp>
        <p:nvSpPr>
          <p:cNvPr id="3" name="Content Placeholder 2">
            <a:extLst>
              <a:ext uri="{FF2B5EF4-FFF2-40B4-BE49-F238E27FC236}">
                <a16:creationId xmlns:a16="http://schemas.microsoft.com/office/drawing/2014/main" id="{EE794BB6-ABB8-4A78-A733-A0A0D866441B}"/>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 Hazus loss models are based upon building types: </a:t>
            </a:r>
          </a:p>
          <a:p>
            <a:pPr marL="254000" lvl="1" indent="-254000" fontAlgn="auto">
              <a:spcBef>
                <a:spcPct val="100000"/>
              </a:spcBef>
              <a:spcAft>
                <a:spcPts val="0"/>
              </a:spcAft>
              <a:buSzPct val="99000"/>
              <a:buFont typeface="Arial"/>
              <a:buChar char="•"/>
              <a:tabLst/>
            </a:pPr>
            <a:r>
              <a:rPr lang="en-US" kern="1200">
                <a:ea typeface="+mn-ea"/>
                <a:sym typeface="Arial"/>
              </a:rPr>
              <a:t>Residential </a:t>
            </a:r>
          </a:p>
          <a:p>
            <a:pPr marL="635000" lvl="2" indent="-254000" fontAlgn="auto">
              <a:spcBef>
                <a:spcPct val="100000"/>
              </a:spcBef>
              <a:spcAft>
                <a:spcPts val="0"/>
              </a:spcAft>
              <a:buSzPct val="99000"/>
              <a:buFont typeface="Wingdings"/>
              <a:buChar char="§"/>
              <a:tabLst/>
            </a:pPr>
            <a:r>
              <a:rPr lang="en-US" kern="1200">
                <a:ea typeface="+mn-ea"/>
                <a:sym typeface="Arial"/>
              </a:rPr>
              <a:t>Exterior vs. interior losses </a:t>
            </a:r>
          </a:p>
          <a:p>
            <a:pPr marL="254000" lvl="1" indent="-254000" fontAlgn="auto">
              <a:spcBef>
                <a:spcPct val="100000"/>
              </a:spcBef>
              <a:spcAft>
                <a:spcPts val="0"/>
              </a:spcAft>
              <a:buSzPct val="99000"/>
              <a:buFont typeface="Arial"/>
              <a:buChar char="•"/>
              <a:tabLst/>
            </a:pPr>
            <a:r>
              <a:rPr lang="en-US" kern="1200">
                <a:ea typeface="+mn-ea"/>
                <a:sym typeface="Arial"/>
              </a:rPr>
              <a:t>Manufactured homes </a:t>
            </a:r>
          </a:p>
          <a:p>
            <a:pPr marL="635000" lvl="2" indent="-254000" fontAlgn="auto">
              <a:spcBef>
                <a:spcPct val="100000"/>
              </a:spcBef>
              <a:spcAft>
                <a:spcPts val="0"/>
              </a:spcAft>
              <a:buSzPct val="99000"/>
              <a:buFont typeface="Wingdings"/>
              <a:buChar char="§"/>
              <a:tabLst/>
            </a:pPr>
            <a:r>
              <a:rPr lang="en-US" kern="1200">
                <a:ea typeface="+mn-ea"/>
                <a:sym typeface="Arial"/>
              </a:rPr>
              <a:t>Includes damage to foundation and frame </a:t>
            </a:r>
          </a:p>
          <a:p>
            <a:pPr marL="635000" lvl="2" indent="-254000" fontAlgn="auto">
              <a:spcBef>
                <a:spcPct val="100000"/>
              </a:spcBef>
              <a:spcAft>
                <a:spcPts val="0"/>
              </a:spcAft>
              <a:buSzPct val="99000"/>
              <a:buFont typeface="Wingdings"/>
              <a:buChar char="§"/>
              <a:tabLst/>
            </a:pPr>
            <a:r>
              <a:rPr lang="en-US" kern="1200">
                <a:ea typeface="+mn-ea"/>
                <a:sym typeface="Arial"/>
              </a:rPr>
              <a:t>Includes serviceability replacements (85% of ultimate capacity) </a:t>
            </a:r>
          </a:p>
          <a:p>
            <a:pPr marL="254000" lvl="1" indent="-254000" fontAlgn="auto">
              <a:spcBef>
                <a:spcPct val="100000"/>
              </a:spcBef>
              <a:spcAft>
                <a:spcPts val="0"/>
              </a:spcAft>
              <a:buSzPct val="99000"/>
              <a:buFont typeface="Arial"/>
              <a:buChar char="•"/>
              <a:tabLst/>
            </a:pPr>
            <a:r>
              <a:rPr lang="en-US" kern="1200">
                <a:ea typeface="+mn-ea"/>
                <a:sym typeface="Arial"/>
              </a:rPr>
              <a:t>Commercial buildings </a:t>
            </a:r>
          </a:p>
          <a:p>
            <a:pPr marL="635000" lvl="2" indent="-254000" fontAlgn="auto">
              <a:spcBef>
                <a:spcPct val="100000"/>
              </a:spcBef>
              <a:spcAft>
                <a:spcPts val="0"/>
              </a:spcAft>
              <a:buSzPct val="99000"/>
              <a:buFont typeface="Wingdings"/>
              <a:buChar char="§"/>
              <a:tabLst/>
            </a:pPr>
            <a:r>
              <a:rPr lang="en-US" kern="1200">
                <a:ea typeface="+mn-ea"/>
                <a:sym typeface="Arial"/>
              </a:rPr>
              <a:t>Total cost distributed differently </a:t>
            </a:r>
          </a:p>
          <a:p>
            <a:pPr marL="635000" lvl="2" indent="-254000" fontAlgn="auto">
              <a:spcBef>
                <a:spcPct val="100000"/>
              </a:spcBef>
              <a:spcAft>
                <a:spcPts val="0"/>
              </a:spcAft>
              <a:buSzPct val="99000"/>
              <a:buFont typeface="Wingdings"/>
              <a:buChar char="§"/>
              <a:tabLst/>
            </a:pPr>
            <a:r>
              <a:rPr lang="en-US" kern="1200">
                <a:ea typeface="+mn-ea"/>
                <a:sym typeface="Arial"/>
              </a:rPr>
              <a:t>Sub-assembly costs used instead of unit costs</a:t>
            </a:r>
            <a:endParaRPr lang="en-US"/>
          </a:p>
        </p:txBody>
      </p:sp>
      <p:sp>
        <p:nvSpPr>
          <p:cNvPr id="6" name="Slide Number Placeholder 5">
            <a:extLst>
              <a:ext uri="{FF2B5EF4-FFF2-40B4-BE49-F238E27FC236}">
                <a16:creationId xmlns:a16="http://schemas.microsoft.com/office/drawing/2014/main" id="{650E56E8-7A99-4EA1-9C29-3AC4E937E621}"/>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5</a:t>
            </a:fld>
            <a:endParaRPr lang="en-US"/>
          </a:p>
        </p:txBody>
      </p:sp>
    </p:spTree>
    <p:extLst>
      <p:ext uri="{BB962C8B-B14F-4D97-AF65-F5344CB8AC3E}">
        <p14:creationId xmlns:p14="http://schemas.microsoft.com/office/powerpoint/2010/main" val="5072936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Residential Damage-to-Loss Methodology</a:t>
            </a:r>
          </a:p>
        </p:txBody>
      </p:sp>
      <p:pic>
        <p:nvPicPr>
          <p:cNvPr id="6" name="Content Placeholder 5" descr="A flowchart of the Residential Damage-to-Loss-Methodology. The value of the default sub-assembly configuration for a building is created by merging the RS Means database estimates for the following: the Framing, Roofing, Exterior Walls, Mechanical, Interior Construction, Electrical, Specialties, and Foundation Site Work. These are then paired with the building's characterization to create the Building-Specific Sub-Assembly Cost Configuration. Then, the Building Damage State as calculated by the model results in the losses costing calculations. These are broken into explicit and implicit loss calculations. Implicit calculations are those that apply the exterior damage state values to the interior components. These interior components are: Interior, Specialization, Mechanical, Electrical, Content, Loss of Use, and Repair Time. The Explicit costs are those the model will directly simulate when making its calculations. These include the roof covering, roof sheathing, exterior cladding, windows, sliding glass doors, entrance doors, garage doors, and protection. All of the explicit costing measurements and the Interior, Specialization, Mechanical, and Electrical implicit costing elements are further adjusted by the Location Cost Index, Repair and Remodeling Cost Index, and Overhead and Profit factors. All of the calculated losses are then input to create the direct economic loss result.">
            <a:extLst>
              <a:ext uri="{FF2B5EF4-FFF2-40B4-BE49-F238E27FC236}">
                <a16:creationId xmlns:a16="http://schemas.microsoft.com/office/drawing/2014/main" id="{F362B1B7-730E-44C1-9128-47889C25ABB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7393" y="1154268"/>
            <a:ext cx="7529213" cy="4474852"/>
          </a:xfrm>
          <a:prstGeom prst="rect">
            <a:avLst/>
          </a:prstGeom>
        </p:spPr>
      </p:pic>
      <p:sp>
        <p:nvSpPr>
          <p:cNvPr id="7" name="Slide Number Placeholder 6">
            <a:extLst>
              <a:ext uri="{FF2B5EF4-FFF2-40B4-BE49-F238E27FC236}">
                <a16:creationId xmlns:a16="http://schemas.microsoft.com/office/drawing/2014/main" id="{54025C93-5C47-4EC3-A927-DA5041E2216B}"/>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6</a:t>
            </a:fld>
            <a:endParaRPr lang="en-US"/>
          </a:p>
        </p:txBody>
      </p:sp>
    </p:spTree>
    <p:extLst>
      <p:ext uri="{BB962C8B-B14F-4D97-AF65-F5344CB8AC3E}">
        <p14:creationId xmlns:p14="http://schemas.microsoft.com/office/powerpoint/2010/main" val="192324342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of Use</a:t>
            </a:r>
          </a:p>
        </p:txBody>
      </p:sp>
      <p:sp>
        <p:nvSpPr>
          <p:cNvPr id="3" name="Content Placeholder 2">
            <a:extLst>
              <a:ext uri="{FF2B5EF4-FFF2-40B4-BE49-F238E27FC236}">
                <a16:creationId xmlns:a16="http://schemas.microsoft.com/office/drawing/2014/main" id="{7DF180A3-F1C8-45B7-A778-63E04977F20E}"/>
              </a:ext>
            </a:extLst>
          </p:cNvPr>
          <p:cNvSpPr>
            <a:spLocks noGrp="1"/>
          </p:cNvSpPr>
          <p:nvPr>
            <p:ph idx="1"/>
          </p:nvPr>
        </p:nvSpPr>
        <p:spPr>
          <a:xfrm>
            <a:off x="457200" y="1068388"/>
            <a:ext cx="8229600" cy="2360612"/>
          </a:xfrm>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dirty="0">
                <a:ea typeface="+mn-ea"/>
                <a:sym typeface="Arial"/>
              </a:rPr>
              <a:t> Building Loss Ratio: Loss to the building divided by the replacement cost of the building.</a:t>
            </a:r>
          </a:p>
          <a:p>
            <a:pPr marL="254000" lvl="1" indent="-254000" fontAlgn="auto">
              <a:spcBef>
                <a:spcPct val="100000"/>
              </a:spcBef>
              <a:spcAft>
                <a:spcPts val="0"/>
              </a:spcAft>
              <a:buSzPct val="99000"/>
              <a:buFont typeface="Arial"/>
              <a:buChar char="•"/>
              <a:tabLst/>
            </a:pPr>
            <a:r>
              <a:rPr lang="en-US" kern="1200" dirty="0">
                <a:ea typeface="+mn-ea"/>
                <a:sym typeface="Arial"/>
              </a:rPr>
              <a:t>Building loss ratio is used as an indicator of reconstruction time. </a:t>
            </a:r>
          </a:p>
          <a:p>
            <a:pPr marL="254000" lvl="1" indent="-254000" fontAlgn="auto">
              <a:spcBef>
                <a:spcPct val="100000"/>
              </a:spcBef>
              <a:spcAft>
                <a:spcPts val="0"/>
              </a:spcAft>
              <a:buSzPct val="99000"/>
              <a:buFont typeface="Arial"/>
              <a:buChar char="•"/>
              <a:tabLst/>
            </a:pPr>
            <a:r>
              <a:rPr lang="en-US" kern="1200" dirty="0">
                <a:ea typeface="+mn-ea"/>
                <a:sym typeface="Arial"/>
              </a:rPr>
              <a:t>A multiplier is applied to the total reconstruction time to determine the loss of use to a structure.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12845616"/>
              </p:ext>
            </p:extLst>
          </p:nvPr>
        </p:nvGraphicFramePr>
        <p:xfrm>
          <a:off x="457200" y="3357621"/>
          <a:ext cx="8229600" cy="1709780"/>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943399">
                <a:tc>
                  <a:txBody>
                    <a:bodyPr/>
                    <a:lstStyle/>
                    <a:p>
                      <a:pPr lvl="0" algn="l">
                        <a:spcBef>
                          <a:spcPct val="100000"/>
                        </a:spcBef>
                      </a:pPr>
                      <a:r>
                        <a:rPr lang="en-US" sz="1800">
                          <a:solidFill>
                            <a:srgbClr val="000066"/>
                          </a:solidFill>
                          <a:latin typeface="Arial"/>
                          <a:ea typeface="+mn-ea"/>
                          <a:cs typeface="Arial"/>
                          <a:sym typeface="Arial"/>
                        </a:rPr>
                        <a:t>Occupancy</a:t>
                      </a:r>
                    </a:p>
                  </a:txBody>
                  <a:tcPr>
                    <a:solidFill>
                      <a:srgbClr val="C0C0C0"/>
                    </a:solidFill>
                  </a:tcPr>
                </a:tc>
                <a:tc>
                  <a:txBody>
                    <a:bodyPr/>
                    <a:lstStyle/>
                    <a:p>
                      <a:pPr lvl="0" algn="l">
                        <a:spcBef>
                          <a:spcPct val="100000"/>
                        </a:spcBef>
                      </a:pPr>
                      <a:r>
                        <a:rPr lang="en-US" sz="1800">
                          <a:solidFill>
                            <a:srgbClr val="000066"/>
                          </a:solidFill>
                          <a:latin typeface="Arial"/>
                          <a:ea typeface="+mn-ea"/>
                          <a:cs typeface="Arial"/>
                          <a:sym typeface="Arial"/>
                        </a:rPr>
                        <a:t>0% Building Loss Ratio</a:t>
                      </a:r>
                    </a:p>
                  </a:txBody>
                  <a:tcPr>
                    <a:solidFill>
                      <a:srgbClr val="C0C0C0"/>
                    </a:solidFill>
                  </a:tcPr>
                </a:tc>
                <a:tc>
                  <a:txBody>
                    <a:bodyPr/>
                    <a:lstStyle/>
                    <a:p>
                      <a:pPr lvl="0" algn="l">
                        <a:spcBef>
                          <a:spcPct val="100000"/>
                        </a:spcBef>
                      </a:pPr>
                      <a:r>
                        <a:rPr lang="en-US" sz="1800" dirty="0">
                          <a:solidFill>
                            <a:srgbClr val="000066"/>
                          </a:solidFill>
                          <a:latin typeface="Arial"/>
                          <a:ea typeface="+mn-ea"/>
                          <a:cs typeface="Arial"/>
                          <a:sym typeface="Arial"/>
                        </a:rPr>
                        <a:t>2% Building Loss Ratio</a:t>
                      </a:r>
                    </a:p>
                  </a:txBody>
                  <a:tcPr>
                    <a:solidFill>
                      <a:srgbClr val="C0C0C0"/>
                    </a:solidFill>
                  </a:tcPr>
                </a:tc>
                <a:tc>
                  <a:txBody>
                    <a:bodyPr/>
                    <a:lstStyle/>
                    <a:p>
                      <a:pPr lvl="0" algn="l">
                        <a:spcBef>
                          <a:spcPct val="100000"/>
                        </a:spcBef>
                      </a:pPr>
                      <a:r>
                        <a:rPr lang="en-US" sz="1800">
                          <a:solidFill>
                            <a:srgbClr val="000066"/>
                          </a:solidFill>
                          <a:latin typeface="Arial"/>
                          <a:ea typeface="+mn-ea"/>
                          <a:cs typeface="Arial"/>
                          <a:sym typeface="Arial"/>
                        </a:rPr>
                        <a:t>10% Building Loss Ratio</a:t>
                      </a:r>
                    </a:p>
                  </a:txBody>
                  <a:tcPr>
                    <a:solidFill>
                      <a:srgbClr val="C0C0C0"/>
                    </a:solidFill>
                  </a:tcPr>
                </a:tc>
                <a:tc>
                  <a:txBody>
                    <a:bodyPr/>
                    <a:lstStyle/>
                    <a:p>
                      <a:pPr lvl="0" algn="l">
                        <a:spcBef>
                          <a:spcPct val="100000"/>
                        </a:spcBef>
                      </a:pPr>
                      <a:r>
                        <a:rPr lang="en-US" sz="1800">
                          <a:solidFill>
                            <a:srgbClr val="000066"/>
                          </a:solidFill>
                          <a:latin typeface="Arial"/>
                          <a:ea typeface="+mn-ea"/>
                          <a:cs typeface="Arial"/>
                          <a:sym typeface="Arial"/>
                        </a:rPr>
                        <a:t>50% Building Loss Ratio</a:t>
                      </a:r>
                    </a:p>
                  </a:txBody>
                  <a:tcPr>
                    <a:solidFill>
                      <a:srgbClr val="C0C0C0"/>
                    </a:solidFill>
                  </a:tcPr>
                </a:tc>
                <a:tc>
                  <a:txBody>
                    <a:bodyPr/>
                    <a:lstStyle/>
                    <a:p>
                      <a:pPr lvl="0" algn="l">
                        <a:spcBef>
                          <a:spcPct val="100000"/>
                        </a:spcBef>
                      </a:pPr>
                      <a:r>
                        <a:rPr lang="en-US" sz="1800" dirty="0">
                          <a:solidFill>
                            <a:srgbClr val="000066"/>
                          </a:solidFill>
                          <a:latin typeface="Arial"/>
                          <a:ea typeface="+mn-ea"/>
                          <a:cs typeface="Arial"/>
                          <a:sym typeface="Arial"/>
                        </a:rPr>
                        <a:t>100% Building Loss Ratio</a:t>
                      </a:r>
                    </a:p>
                  </a:txBody>
                  <a:tcPr>
                    <a:solidFill>
                      <a:srgbClr val="C0C0C0"/>
                    </a:solidFill>
                  </a:tcPr>
                </a:tc>
                <a:extLst>
                  <a:ext uri="{0D108BD9-81ED-4DB2-BD59-A6C34878D82A}">
                    <a16:rowId xmlns:a16="http://schemas.microsoft.com/office/drawing/2014/main" val="10000"/>
                  </a:ext>
                </a:extLst>
              </a:tr>
              <a:tr h="219696">
                <a:tc>
                  <a:txBody>
                    <a:bodyPr/>
                    <a:lstStyle/>
                    <a:p>
                      <a:pPr lvl="0" algn="l">
                        <a:spcBef>
                          <a:spcPct val="100000"/>
                        </a:spcBef>
                      </a:pPr>
                      <a:r>
                        <a:rPr lang="en-US" sz="1800">
                          <a:solidFill>
                            <a:srgbClr val="000066"/>
                          </a:solidFill>
                          <a:latin typeface="Arial"/>
                          <a:ea typeface="+mn-ea"/>
                          <a:cs typeface="Arial"/>
                          <a:sym typeface="Arial"/>
                        </a:rPr>
                        <a:t>RES1</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0.5</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1</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1</a:t>
                      </a:r>
                      <a:endParaRPr lang="en-US" sz="1200">
                        <a:solidFill>
                          <a:srgbClr val="000066"/>
                        </a:solidFill>
                      </a:endParaRPr>
                    </a:p>
                  </a:txBody>
                  <a:tcPr/>
                </a:tc>
                <a:extLst>
                  <a:ext uri="{0D108BD9-81ED-4DB2-BD59-A6C34878D82A}">
                    <a16:rowId xmlns:a16="http://schemas.microsoft.com/office/drawing/2014/main" val="10001"/>
                  </a:ext>
                </a:extLst>
              </a:tr>
              <a:tr h="400621">
                <a:tc>
                  <a:txBody>
                    <a:bodyPr/>
                    <a:lstStyle/>
                    <a:p>
                      <a:pPr lvl="0" algn="l">
                        <a:spcBef>
                          <a:spcPct val="100000"/>
                        </a:spcBef>
                      </a:pPr>
                      <a:r>
                        <a:rPr lang="en-US" sz="1800">
                          <a:solidFill>
                            <a:srgbClr val="000066"/>
                          </a:solidFill>
                          <a:latin typeface="Arial"/>
                          <a:ea typeface="+mn-ea"/>
                          <a:cs typeface="Arial"/>
                          <a:sym typeface="Arial"/>
                        </a:rPr>
                        <a:t>COM1</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0.05</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0.1</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0.1</a:t>
                      </a:r>
                      <a:endParaRPr lang="en-US" sz="1200">
                        <a:solidFill>
                          <a:srgbClr val="000066"/>
                        </a:solidFill>
                      </a:endParaRPr>
                    </a:p>
                  </a:txBody>
                  <a:tcPr/>
                </a:tc>
                <a:tc>
                  <a:txBody>
                    <a:bodyPr/>
                    <a:lstStyle/>
                    <a:p>
                      <a:pPr lvl="0" algn="l">
                        <a:spcBef>
                          <a:spcPct val="100000"/>
                        </a:spcBef>
                      </a:pPr>
                      <a:r>
                        <a:rPr lang="en-US" sz="1800">
                          <a:solidFill>
                            <a:srgbClr val="000066"/>
                          </a:solidFill>
                          <a:latin typeface="Arial"/>
                          <a:ea typeface="+mn-ea"/>
                          <a:cs typeface="Arial"/>
                          <a:sym typeface="Arial"/>
                        </a:rPr>
                        <a:t>0.3</a:t>
                      </a:r>
                      <a:endParaRPr lang="en-US" sz="1200">
                        <a:solidFill>
                          <a:srgbClr val="000066"/>
                        </a:solidFill>
                      </a:endParaRPr>
                    </a:p>
                  </a:txBody>
                  <a:tcPr/>
                </a:tc>
                <a:tc>
                  <a:txBody>
                    <a:bodyPr/>
                    <a:lstStyle/>
                    <a:p>
                      <a:pPr lvl="0" algn="l">
                        <a:spcBef>
                          <a:spcPct val="100000"/>
                        </a:spcBef>
                      </a:pPr>
                      <a:r>
                        <a:rPr lang="en-US" sz="1800" dirty="0">
                          <a:solidFill>
                            <a:srgbClr val="000066"/>
                          </a:solidFill>
                          <a:latin typeface="Arial"/>
                          <a:ea typeface="+mn-ea"/>
                          <a:cs typeface="Arial"/>
                          <a:sym typeface="Arial"/>
                        </a:rPr>
                        <a:t>0.4</a:t>
                      </a:r>
                      <a:endParaRPr lang="en-US" sz="12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7" name="Slide Number Placeholder 6">
            <a:extLst>
              <a:ext uri="{FF2B5EF4-FFF2-40B4-BE49-F238E27FC236}">
                <a16:creationId xmlns:a16="http://schemas.microsoft.com/office/drawing/2014/main" id="{52F0D468-8DEA-4883-B74A-34454FBEE975}"/>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7</a:t>
            </a:fld>
            <a:endParaRPr lang="en-US"/>
          </a:p>
        </p:txBody>
      </p:sp>
    </p:spTree>
    <p:extLst>
      <p:ext uri="{BB962C8B-B14F-4D97-AF65-F5344CB8AC3E}">
        <p14:creationId xmlns:p14="http://schemas.microsoft.com/office/powerpoint/2010/main" val="21777096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of Use </a:t>
            </a:r>
          </a:p>
        </p:txBody>
      </p:sp>
      <p:sp>
        <p:nvSpPr>
          <p:cNvPr id="3" name="Content Placeholder 2">
            <a:extLst>
              <a:ext uri="{FF2B5EF4-FFF2-40B4-BE49-F238E27FC236}">
                <a16:creationId xmlns:a16="http://schemas.microsoft.com/office/drawing/2014/main" id="{0A1086FD-7476-4D4D-8AC4-7E18D8E3F206}"/>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dirty="0">
                <a:sym typeface="Arial"/>
              </a:rPr>
              <a:t>Loss of Use Multiplier </a:t>
            </a:r>
          </a:p>
          <a:p>
            <a:pPr marL="254000" lvl="1" indent="-254000" fontAlgn="auto">
              <a:spcBef>
                <a:spcPct val="100000"/>
              </a:spcBef>
              <a:spcAft>
                <a:spcPts val="0"/>
              </a:spcAft>
              <a:buSzPct val="99000"/>
              <a:buFont typeface="Arial"/>
              <a:buChar char="•"/>
              <a:tabLst/>
            </a:pPr>
            <a:r>
              <a:rPr lang="en-US" kern="1200" dirty="0">
                <a:ea typeface="+mn-ea"/>
                <a:sym typeface="Arial"/>
              </a:rPr>
              <a:t>Reflects ability of business to relocate and thus minimize impact on income loss </a:t>
            </a:r>
          </a:p>
          <a:p>
            <a:pPr marL="254000" lvl="1" indent="-254000" fontAlgn="auto">
              <a:spcBef>
                <a:spcPct val="100000"/>
              </a:spcBef>
              <a:spcAft>
                <a:spcPts val="0"/>
              </a:spcAft>
              <a:buSzPct val="99000"/>
              <a:buFont typeface="Arial"/>
              <a:buChar char="•"/>
              <a:tabLst/>
            </a:pPr>
            <a:r>
              <a:rPr lang="en-US" kern="1200" dirty="0">
                <a:ea typeface="+mn-ea"/>
                <a:sym typeface="Arial"/>
              </a:rPr>
              <a:t>At low levels of loss, business continues to operate in existing facility </a:t>
            </a:r>
          </a:p>
          <a:p>
            <a:pPr marL="254000" lvl="1" indent="-254000" fontAlgn="auto">
              <a:spcBef>
                <a:spcPct val="100000"/>
              </a:spcBef>
              <a:spcAft>
                <a:spcPts val="0"/>
              </a:spcAft>
              <a:buSzPct val="99000"/>
              <a:buFont typeface="Arial"/>
              <a:buChar char="•"/>
              <a:tabLst/>
            </a:pPr>
            <a:r>
              <a:rPr lang="en-US" kern="1200" dirty="0">
                <a:ea typeface="+mn-ea"/>
                <a:sym typeface="Arial"/>
              </a:rPr>
              <a:t>At high levels of loss, business will decide to relocate and resume operation</a:t>
            </a:r>
            <a:endParaRPr lang="en-US" dirty="0"/>
          </a:p>
        </p:txBody>
      </p:sp>
      <p:pic>
        <p:nvPicPr>
          <p:cNvPr id="8" name="Content Placeholder 7" descr="A screen shot of a Buildings Economic Data dialog box in Hazus with the Loss of Use Multiplier tab selected to display those values for the different occupancy types.">
            <a:extLst>
              <a:ext uri="{FF2B5EF4-FFF2-40B4-BE49-F238E27FC236}">
                <a16:creationId xmlns:a16="http://schemas.microsoft.com/office/drawing/2014/main" id="{66464364-32E8-436E-ACE2-145AB11BFFB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44755" y="1152525"/>
            <a:ext cx="3969290" cy="4562475"/>
          </a:xfrm>
          <a:prstGeom prst="rect">
            <a:avLst/>
          </a:prstGeom>
        </p:spPr>
      </p:pic>
      <p:sp>
        <p:nvSpPr>
          <p:cNvPr id="9" name="Slide Number Placeholder 8">
            <a:extLst>
              <a:ext uri="{FF2B5EF4-FFF2-40B4-BE49-F238E27FC236}">
                <a16:creationId xmlns:a16="http://schemas.microsoft.com/office/drawing/2014/main" id="{171380CC-154C-4AD6-BDD9-A4832A8BABB3}"/>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8</a:t>
            </a:fld>
            <a:endParaRPr lang="en-US"/>
          </a:p>
        </p:txBody>
      </p:sp>
    </p:spTree>
    <p:extLst>
      <p:ext uri="{BB962C8B-B14F-4D97-AF65-F5344CB8AC3E}">
        <p14:creationId xmlns:p14="http://schemas.microsoft.com/office/powerpoint/2010/main" val="4978730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Loss of Use Model</a:t>
            </a:r>
          </a:p>
        </p:txBody>
      </p:sp>
      <p:pic>
        <p:nvPicPr>
          <p:cNvPr id="6" name="Content Placeholder 5" descr="Chart showing loss ratios for Occupancy types. For RES1, 0% is listed as 0, 2% is listed as 5, 10% is listed as 120, 50% is listed as 360, and 100% is listed as 720. For IND1, 0% is listed as 0, 2% is listed as 10, 10% is listed as 90, 50% is listed as 240, and 100% is listed as 360. Screen shot of graph depicting loss of use (days) based on peak gust wind speed (mph) for occupancy type WSF1.">
            <a:extLst>
              <a:ext uri="{FF2B5EF4-FFF2-40B4-BE49-F238E27FC236}">
                <a16:creationId xmlns:a16="http://schemas.microsoft.com/office/drawing/2014/main" id="{F25B0D8E-B1D1-44F6-9DBB-DAF3B8CD636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86817"/>
            <a:ext cx="8229600" cy="3409753"/>
          </a:xfrm>
          <a:prstGeom prst="rect">
            <a:avLst/>
          </a:prstGeom>
        </p:spPr>
      </p:pic>
      <p:sp>
        <p:nvSpPr>
          <p:cNvPr id="7" name="Slide Number Placeholder 6">
            <a:extLst>
              <a:ext uri="{FF2B5EF4-FFF2-40B4-BE49-F238E27FC236}">
                <a16:creationId xmlns:a16="http://schemas.microsoft.com/office/drawing/2014/main" id="{9BC76561-004A-4F11-AEF5-04BA674C568E}"/>
              </a:ext>
            </a:extLst>
          </p:cNvPr>
          <p:cNvSpPr>
            <a:spLocks noGrp="1"/>
          </p:cNvSpPr>
          <p:nvPr>
            <p:ph type="sldNum" sz="quarter" idx="12"/>
          </p:nvPr>
        </p:nvSpPr>
        <p:spPr/>
        <p:txBody>
          <a:bodyPr/>
          <a:lstStyle/>
          <a:p>
            <a:pPr>
              <a:spcBef>
                <a:spcPts val="100"/>
              </a:spcBef>
              <a:buSzPct val="99000"/>
            </a:pPr>
            <a:fld id="{C671F0E7-3751-4FBA-A643-F05A5C6D742C}" type="slidenum">
              <a:rPr lang="en-US" smtClean="0"/>
              <a:pPr>
                <a:spcBef>
                  <a:spcPts val="100"/>
                </a:spcBef>
                <a:buSzPct val="99000"/>
              </a:pPr>
              <a:t>9</a:t>
            </a:fld>
            <a:endParaRPr lang="en-US"/>
          </a:p>
        </p:txBody>
      </p:sp>
    </p:spTree>
    <p:extLst>
      <p:ext uri="{BB962C8B-B14F-4D97-AF65-F5344CB8AC3E}">
        <p14:creationId xmlns:p14="http://schemas.microsoft.com/office/powerpoint/2010/main" val="191178478"/>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3" ma:contentTypeDescription="Create a new document." ma:contentTypeScope="" ma:versionID="47f857fb9e5e284ddb4e42aaee36b7e9">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06df62747b6182848483a39f8e4ae622"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C614661D-C828-4571-BA67-5A4B5954F629}"/>
</file>

<file path=customXml/itemProps2.xml><?xml version="1.0" encoding="utf-8"?>
<ds:datastoreItem xmlns:ds="http://schemas.openxmlformats.org/officeDocument/2006/customXml" ds:itemID="{C49C6028-AF87-4614-BC6B-D0CAA2F9820F}"/>
</file>

<file path=customXml/itemProps3.xml><?xml version="1.0" encoding="utf-8"?>
<ds:datastoreItem xmlns:ds="http://schemas.openxmlformats.org/officeDocument/2006/customXml" ds:itemID="{4FD9155B-0360-4577-B94F-0A53DE08ED88}"/>
</file>

<file path=customXml/itemProps4.xml><?xml version="1.0" encoding="utf-8"?>
<ds:datastoreItem xmlns:ds="http://schemas.openxmlformats.org/officeDocument/2006/customXml" ds:itemID="{0BE839FA-FEB9-4E39-BC2A-FA4682EC8C78}"/>
</file>

<file path=docProps/app.xml><?xml version="1.0" encoding="utf-8"?>
<Properties xmlns="http://schemas.openxmlformats.org/officeDocument/2006/extended-properties" xmlns:vt="http://schemas.openxmlformats.org/officeDocument/2006/docPropsVTypes">
  <Template>EMI_PPT_V7</Template>
  <TotalTime>0</TotalTime>
  <Words>960</Words>
  <Application>Microsoft Office PowerPoint</Application>
  <PresentationFormat>On-screen Show (4:3)</PresentationFormat>
  <Paragraphs>237</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Wingdings</vt:lpstr>
      <vt:lpstr>EMI_PPT</vt:lpstr>
      <vt:lpstr>Lesson 8: Economic Loss Methodology</vt:lpstr>
      <vt:lpstr>Lesson 8: Goal and Objectives</vt:lpstr>
      <vt:lpstr>Direct Economic Loss Outputs</vt:lpstr>
      <vt:lpstr>Building/Content Loss Model: Development </vt:lpstr>
      <vt:lpstr>Loss Model</vt:lpstr>
      <vt:lpstr>Residential Damage-to-Loss Methodology</vt:lpstr>
      <vt:lpstr>Loss of Use</vt:lpstr>
      <vt:lpstr>Loss of Use </vt:lpstr>
      <vt:lpstr>Loss of Use Model</vt:lpstr>
      <vt:lpstr>Business Inventory Losses</vt:lpstr>
      <vt:lpstr>Business Inventory Losses </vt:lpstr>
      <vt:lpstr>Discussion 8.1: Loss Estimates </vt:lpstr>
      <vt:lpstr>Rental Income Loss</vt:lpstr>
      <vt:lpstr>Relocation Loss</vt:lpstr>
      <vt:lpstr>Relocation Loss </vt:lpstr>
      <vt:lpstr>Loss of Income</vt:lpstr>
      <vt:lpstr>Loss of Income</vt:lpstr>
      <vt:lpstr>Wage, Employment, and Output Losses</vt:lpstr>
      <vt:lpstr>Loss Model Validation</vt:lpstr>
      <vt:lpstr>Loss Model Validation</vt:lpstr>
      <vt:lpstr>Loss Model Validation: Comparison </vt:lpstr>
      <vt:lpstr>Loss Function Viewer</vt:lpstr>
      <vt:lpstr>Exercise 8.2: Economic Loss Parameter</vt:lpstr>
      <vt:lpstr>Exercise 8.2: Tasks </vt:lpstr>
      <vt:lpstr>Lesson 8: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2020-08-06T12:48:45Z</dcterms:created>
  <dcterms:modified xsi:type="dcterms:W3CDTF">2020-08-07T17:19:56Z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