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lUJ4BVB+njAaWmprA9IqQ==" hashData="oYyuqw603QyH3ZbA6NVV+kWNRAM6aPm25cTCyIQyszu4XVaUWVUd2u4WKRv8qIWBorJf/pmFNaRF2bqQCy2TJQ=="/>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826" y="9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DF25187E-FDED-4D8E-A1AD-8F71A7746C8A}"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25187E-FDED-4D8E-A1AD-8F71A7746C8A}"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3696F9-41A8-4620-8FBA-C0C51EFC6C92}"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F25187E-FDED-4D8E-A1AD-8F71A7746C8A}"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93696F9-41A8-4620-8FBA-C0C51EFC6C92}"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DF25187E-FDED-4D8E-A1AD-8F71A7746C8A}"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C93696F9-41A8-4620-8FBA-C0C51EFC6C9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Economic Loss Methodology</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619E9C8D-5005-4E30-A068-608E2E673FD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1CB23AB1-9E42-4B98-944F-E34044738BB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a:t>
            </a:fld>
            <a:endParaRPr lang="en-US"/>
          </a:p>
        </p:txBody>
      </p:sp>
    </p:spTree>
    <p:extLst>
      <p:ext uri="{BB962C8B-B14F-4D97-AF65-F5344CB8AC3E}">
        <p14:creationId xmlns:p14="http://schemas.microsoft.com/office/powerpoint/2010/main" val="107217235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States</a:t>
            </a:r>
          </a:p>
        </p:txBody>
      </p:sp>
      <p:sp>
        <p:nvSpPr>
          <p:cNvPr id="3" name="Content Placeholder 2">
            <a:extLst>
              <a:ext uri="{FF2B5EF4-FFF2-40B4-BE49-F238E27FC236}">
                <a16:creationId xmlns:a16="http://schemas.microsoft.com/office/drawing/2014/main" id="{FB34649A-A068-4287-B827-0885A7610873}"/>
              </a:ext>
            </a:extLst>
          </p:cNvPr>
          <p:cNvSpPr>
            <a:spLocks noGrp="1"/>
          </p:cNvSpPr>
          <p:nvPr>
            <p:ph idx="1"/>
          </p:nvPr>
        </p:nvSpPr>
        <p:spPr>
          <a:xfrm>
            <a:off x="457200" y="1068388"/>
            <a:ext cx="8229600" cy="1936069"/>
          </a:xfrm>
        </p:spPr>
        <p:txBody>
          <a:bodyPr>
            <a:normAutofit fontScale="85000" lnSpcReduction="10000"/>
          </a:bodyPr>
          <a:lstStyle/>
          <a:p>
            <a:pPr marL="254000" lvl="1" indent="-254000" fontAlgn="auto">
              <a:spcBef>
                <a:spcPct val="100000"/>
              </a:spcBef>
              <a:buSzPct val="99000"/>
              <a:buFont typeface="Arial"/>
              <a:buChar char="•"/>
              <a:tabLst/>
            </a:pPr>
            <a:r>
              <a:rPr lang="en-US" kern="1200" dirty="0">
                <a:ea typeface="+mn-ea"/>
                <a:sym typeface="Arial"/>
              </a:rPr>
              <a:t> Different damage state definitions for each building type </a:t>
            </a:r>
          </a:p>
          <a:p>
            <a:pPr marL="254000" lvl="1" indent="-254000" fontAlgn="auto">
              <a:spcBef>
                <a:spcPct val="100000"/>
              </a:spcBef>
              <a:buSzPct val="99000"/>
              <a:buFont typeface="Arial"/>
              <a:buChar char="•"/>
              <a:tabLst/>
            </a:pPr>
            <a:r>
              <a:rPr lang="en-US" kern="1200" dirty="0">
                <a:ea typeface="+mn-ea"/>
                <a:sym typeface="Arial"/>
              </a:rPr>
              <a:t>See the </a:t>
            </a:r>
            <a:r>
              <a:rPr lang="en-US" kern="1200" dirty="0" err="1">
                <a:ea typeface="+mn-ea"/>
                <a:sym typeface="Arial"/>
              </a:rPr>
              <a:t>Hazus</a:t>
            </a:r>
            <a:r>
              <a:rPr lang="en-US" kern="1200" dirty="0">
                <a:ea typeface="+mn-ea"/>
                <a:sym typeface="Arial"/>
              </a:rPr>
              <a:t> Hurricane Model Technical Manual</a:t>
            </a:r>
            <a:endParaRPr lang="en-US" kern="1200" dirty="0">
              <a:sym typeface="Arial"/>
            </a:endParaRPr>
          </a:p>
          <a:p>
            <a:pPr>
              <a:spcBef>
                <a:spcPct val="100000"/>
              </a:spcBef>
              <a:buSzPct val="99000"/>
            </a:pPr>
            <a:r>
              <a:rPr lang="en-US" kern="1200" dirty="0">
                <a:sym typeface="Arial"/>
              </a:rPr>
              <a:t>Damage States for Residential Construction Classes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72369002"/>
              </p:ext>
            </p:extLst>
          </p:nvPr>
        </p:nvGraphicFramePr>
        <p:xfrm>
          <a:off x="457200" y="2910895"/>
          <a:ext cx="8440056" cy="2865120"/>
        </p:xfrm>
        <a:graphic>
          <a:graphicData uri="http://schemas.openxmlformats.org/drawingml/2006/table">
            <a:tbl>
              <a:tblPr firstRow="1" bandRow="1">
                <a:tableStyleId>{5940675A-B579-460E-94D1-54222C63F5DA}</a:tableStyleId>
              </a:tblPr>
              <a:tblGrid>
                <a:gridCol w="674914">
                  <a:extLst>
                    <a:ext uri="{9D8B030D-6E8A-4147-A177-3AD203B41FA5}">
                      <a16:colId xmlns:a16="http://schemas.microsoft.com/office/drawing/2014/main" val="20000"/>
                    </a:ext>
                  </a:extLst>
                </a:gridCol>
                <a:gridCol w="1640115">
                  <a:extLst>
                    <a:ext uri="{9D8B030D-6E8A-4147-A177-3AD203B41FA5}">
                      <a16:colId xmlns:a16="http://schemas.microsoft.com/office/drawing/2014/main" val="20001"/>
                    </a:ext>
                  </a:extLst>
                </a:gridCol>
                <a:gridCol w="1074057">
                  <a:extLst>
                    <a:ext uri="{9D8B030D-6E8A-4147-A177-3AD203B41FA5}">
                      <a16:colId xmlns:a16="http://schemas.microsoft.com/office/drawing/2014/main" val="20002"/>
                    </a:ext>
                  </a:extLst>
                </a:gridCol>
                <a:gridCol w="830942">
                  <a:extLst>
                    <a:ext uri="{9D8B030D-6E8A-4147-A177-3AD203B41FA5}">
                      <a16:colId xmlns:a16="http://schemas.microsoft.com/office/drawing/2014/main" val="20003"/>
                    </a:ext>
                  </a:extLst>
                </a:gridCol>
                <a:gridCol w="1055007">
                  <a:extLst>
                    <a:ext uri="{9D8B030D-6E8A-4147-A177-3AD203B41FA5}">
                      <a16:colId xmlns:a16="http://schemas.microsoft.com/office/drawing/2014/main" val="20004"/>
                    </a:ext>
                  </a:extLst>
                </a:gridCol>
                <a:gridCol w="1055007">
                  <a:extLst>
                    <a:ext uri="{9D8B030D-6E8A-4147-A177-3AD203B41FA5}">
                      <a16:colId xmlns:a16="http://schemas.microsoft.com/office/drawing/2014/main" val="20005"/>
                    </a:ext>
                  </a:extLst>
                </a:gridCol>
                <a:gridCol w="1055007">
                  <a:extLst>
                    <a:ext uri="{9D8B030D-6E8A-4147-A177-3AD203B41FA5}">
                      <a16:colId xmlns:a16="http://schemas.microsoft.com/office/drawing/2014/main" val="20006"/>
                    </a:ext>
                  </a:extLst>
                </a:gridCol>
                <a:gridCol w="1055007">
                  <a:extLst>
                    <a:ext uri="{9D8B030D-6E8A-4147-A177-3AD203B41FA5}">
                      <a16:colId xmlns:a16="http://schemas.microsoft.com/office/drawing/2014/main" val="20007"/>
                    </a:ext>
                  </a:extLst>
                </a:gridCol>
              </a:tblGrid>
              <a:tr h="0">
                <a:tc>
                  <a:txBody>
                    <a:bodyPr/>
                    <a:lstStyle/>
                    <a:p>
                      <a:pPr lvl="0" algn="l">
                        <a:spcBef>
                          <a:spcPct val="100000"/>
                        </a:spcBef>
                        <a:buClrTx/>
                      </a:pPr>
                      <a:r>
                        <a:rPr lang="en-US" sz="1000" dirty="0">
                          <a:solidFill>
                            <a:srgbClr val="000066"/>
                          </a:solidFill>
                          <a:latin typeface="Arial"/>
                          <a:ea typeface="+mn-ea"/>
                          <a:cs typeface="Arial"/>
                          <a:sym typeface="Arial"/>
                        </a:rPr>
                        <a:t>Damage State</a:t>
                      </a:r>
                    </a:p>
                  </a:txBody>
                  <a:tcPr>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Qualitative Damage Description</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Roof Cover Failure</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Window Door Failures</a:t>
                      </a:r>
                    </a:p>
                  </a:txBody>
                  <a:tcPr>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Roof Deck</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Missile Impacts on Walls</a:t>
                      </a:r>
                    </a:p>
                  </a:txBody>
                  <a:tcPr>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Roof Structure Failure</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Wall Structure Failure</a:t>
                      </a:r>
                    </a:p>
                  </a:txBody>
                  <a:tcPr>
                    <a:solidFill>
                      <a:srgbClr val="C0C0C0"/>
                    </a:solidFill>
                  </a:tcPr>
                </a:tc>
                <a:extLst>
                  <a:ext uri="{0D108BD9-81ED-4DB2-BD59-A6C34878D82A}">
                    <a16:rowId xmlns:a16="http://schemas.microsoft.com/office/drawing/2014/main" val="10000"/>
                  </a:ext>
                </a:extLst>
              </a:tr>
              <a:tr h="0">
                <a:tc>
                  <a:txBody>
                    <a:bodyPr/>
                    <a:lstStyle/>
                    <a:p>
                      <a:pPr lvl="0" algn="l">
                        <a:spcBef>
                          <a:spcPct val="100000"/>
                        </a:spcBef>
                        <a:buClrTx/>
                      </a:pPr>
                      <a:r>
                        <a:rPr lang="en-US" sz="1000">
                          <a:solidFill>
                            <a:srgbClr val="000066"/>
                          </a:solidFill>
                          <a:latin typeface="Arial"/>
                          <a:ea typeface="+mn-ea"/>
                          <a:cs typeface="Arial"/>
                          <a:sym typeface="Arial"/>
                        </a:rPr>
                        <a:t> 0</a:t>
                      </a:r>
                      <a:endParaRPr lang="en-US" sz="1000">
                        <a:solidFill>
                          <a:srgbClr val="000066"/>
                        </a:solidFill>
                      </a:endParaRPr>
                    </a:p>
                  </a:txBody>
                  <a:tcPr/>
                </a:tc>
                <a:tc>
                  <a:txBody>
                    <a:bodyPr/>
                    <a:lstStyle/>
                    <a:p>
                      <a:pPr lvl="0" algn="l">
                        <a:spcBef>
                          <a:spcPct val="100000"/>
                        </a:spcBef>
                        <a:buClrTx/>
                      </a:pPr>
                      <a:r>
                        <a:rPr lang="en-US" sz="1000" b="1" u="sng">
                          <a:solidFill>
                            <a:srgbClr val="000066"/>
                          </a:solidFill>
                          <a:latin typeface="Arial"/>
                          <a:ea typeface="+mn-ea"/>
                          <a:cs typeface="Arial"/>
                          <a:sym typeface="Arial"/>
                        </a:rPr>
                        <a:t>No Damage or Very Minor Damage</a:t>
                      </a:r>
                      <a:br>
                        <a:rPr lang="en-US" sz="1000">
                          <a:solidFill>
                            <a:srgbClr val="000066"/>
                          </a:solidFill>
                          <a:latin typeface="Arial"/>
                          <a:ea typeface="+mn-ea"/>
                          <a:cs typeface="Arial"/>
                          <a:sym typeface="Arial"/>
                        </a:rPr>
                      </a:br>
                      <a:r>
                        <a:rPr lang="en-US" sz="1000">
                          <a:solidFill>
                            <a:srgbClr val="000066"/>
                          </a:solidFill>
                          <a:latin typeface="Arial"/>
                          <a:ea typeface="+mn-ea"/>
                          <a:cs typeface="Arial"/>
                          <a:sym typeface="Arial"/>
                        </a:rPr>
                        <a:t>Little or no visible damage from the outside. No or very limited water penetration.</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Less than or equal to 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 No</a:t>
                      </a:r>
                      <a:endParaRPr lang="en-US" sz="1000" dirty="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extLst>
                  <a:ext uri="{0D108BD9-81ED-4DB2-BD59-A6C34878D82A}">
                    <a16:rowId xmlns:a16="http://schemas.microsoft.com/office/drawing/2014/main" val="10001"/>
                  </a:ext>
                </a:extLst>
              </a:tr>
              <a:tr h="145606">
                <a:tc>
                  <a:txBody>
                    <a:bodyPr/>
                    <a:lstStyle/>
                    <a:p>
                      <a:pPr lvl="0" algn="l">
                        <a:spcBef>
                          <a:spcPct val="100000"/>
                        </a:spcBef>
                        <a:buClrTx/>
                      </a:pPr>
                      <a:r>
                        <a:rPr lang="en-US" sz="1000">
                          <a:solidFill>
                            <a:srgbClr val="000066"/>
                          </a:solidFill>
                          <a:latin typeface="Arial"/>
                          <a:ea typeface="+mn-ea"/>
                          <a:cs typeface="Arial"/>
                          <a:sym typeface="Arial"/>
                        </a:rPr>
                        <a:t> 1</a:t>
                      </a:r>
                      <a:endParaRPr lang="en-US" sz="1000">
                        <a:solidFill>
                          <a:srgbClr val="000066"/>
                        </a:solidFill>
                      </a:endParaRPr>
                    </a:p>
                  </a:txBody>
                  <a:tcPr/>
                </a:tc>
                <a:tc>
                  <a:txBody>
                    <a:bodyPr/>
                    <a:lstStyle/>
                    <a:p>
                      <a:pPr lvl="0" algn="l">
                        <a:spcBef>
                          <a:spcPct val="100000"/>
                        </a:spcBef>
                        <a:buClrTx/>
                      </a:pPr>
                      <a:r>
                        <a:rPr lang="en-US" sz="1000" b="1" u="sng">
                          <a:solidFill>
                            <a:srgbClr val="000066"/>
                          </a:solidFill>
                          <a:latin typeface="Arial"/>
                          <a:ea typeface="+mn-ea"/>
                          <a:cs typeface="Arial"/>
                          <a:sym typeface="Arial"/>
                        </a:rPr>
                        <a:t>Minor Damage</a:t>
                      </a:r>
                      <a:br>
                        <a:rPr lang="en-US" sz="1000">
                          <a:solidFill>
                            <a:srgbClr val="000066"/>
                          </a:solidFill>
                          <a:latin typeface="Arial"/>
                          <a:ea typeface="+mn-ea"/>
                          <a:cs typeface="Arial"/>
                          <a:sym typeface="Arial"/>
                        </a:rPr>
                      </a:br>
                      <a:r>
                        <a:rPr lang="en-US" sz="1000">
                          <a:solidFill>
                            <a:srgbClr val="000066"/>
                          </a:solidFill>
                          <a:latin typeface="Arial"/>
                          <a:ea typeface="+mn-ea"/>
                          <a:cs typeface="Arial"/>
                          <a:sym typeface="Arial"/>
                        </a:rPr>
                        <a:t>Moderate roof cover loss that can be covered to prevent additional water entering the building. Marks or dents on walls requiring painting or patching for repair</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a:t>
                      </a:r>
                      <a:r>
                        <a:rPr lang="en-US" sz="1000" b="1">
                          <a:solidFill>
                            <a:srgbClr val="000066"/>
                          </a:solidFill>
                          <a:latin typeface="Arial"/>
                          <a:ea typeface="+mn-ea"/>
                          <a:cs typeface="Arial"/>
                          <a:sym typeface="Arial"/>
                        </a:rPr>
                        <a:t>Greater than 2% and less than or equal to 15%</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a:t>
                      </a:r>
                      <a:r>
                        <a:rPr lang="en-US" sz="1000" b="1">
                          <a:solidFill>
                            <a:srgbClr val="000066"/>
                          </a:solidFill>
                          <a:latin typeface="Arial"/>
                          <a:ea typeface="+mn-ea"/>
                          <a:cs typeface="Arial"/>
                          <a:sym typeface="Arial"/>
                        </a:rPr>
                        <a:t>One window, door, or garage door failure</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&lt;5 Impacts</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 No</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 No</a:t>
                      </a:r>
                      <a:endParaRPr lang="en-US" sz="10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8" name="Slide Number Placeholder 7">
            <a:extLst>
              <a:ext uri="{FF2B5EF4-FFF2-40B4-BE49-F238E27FC236}">
                <a16:creationId xmlns:a16="http://schemas.microsoft.com/office/drawing/2014/main" id="{B8860E69-1C68-420C-B361-FC847D6973E0}"/>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10</a:t>
            </a:fld>
            <a:endParaRPr lang="en-US"/>
          </a:p>
        </p:txBody>
      </p:sp>
    </p:spTree>
    <p:extLst>
      <p:ext uri="{BB962C8B-B14F-4D97-AF65-F5344CB8AC3E}">
        <p14:creationId xmlns:p14="http://schemas.microsoft.com/office/powerpoint/2010/main" val="12608247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States</a:t>
            </a:r>
          </a:p>
        </p:txBody>
      </p:sp>
      <p:sp>
        <p:nvSpPr>
          <p:cNvPr id="3" name="Content Placeholder 2">
            <a:extLst>
              <a:ext uri="{FF2B5EF4-FFF2-40B4-BE49-F238E27FC236}">
                <a16:creationId xmlns:a16="http://schemas.microsoft.com/office/drawing/2014/main" id="{601443DA-1575-4EDC-8610-645A2DA6A9C4}"/>
              </a:ext>
            </a:extLst>
          </p:cNvPr>
          <p:cNvSpPr>
            <a:spLocks noGrp="1"/>
          </p:cNvSpPr>
          <p:nvPr>
            <p:ph idx="1"/>
          </p:nvPr>
        </p:nvSpPr>
        <p:spPr>
          <a:xfrm>
            <a:off x="457200" y="1068389"/>
            <a:ext cx="8229600" cy="1166812"/>
          </a:xfrm>
        </p:spPr>
        <p:txBody>
          <a:bodyPr>
            <a:normAutofit fontScale="55000" lnSpcReduction="20000"/>
          </a:bodyPr>
          <a:lstStyle/>
          <a:p>
            <a:pPr marL="254000" lvl="1" indent="-254000" fontAlgn="auto">
              <a:spcBef>
                <a:spcPct val="100000"/>
              </a:spcBef>
              <a:buSzPct val="99000"/>
              <a:buFont typeface="Arial"/>
              <a:buChar char="•"/>
              <a:tabLst/>
            </a:pPr>
            <a:r>
              <a:rPr lang="en-US" kern="1200" dirty="0">
                <a:ea typeface="+mn-ea"/>
                <a:sym typeface="Arial"/>
              </a:rPr>
              <a:t> Different damage state definitions for each building type </a:t>
            </a:r>
          </a:p>
          <a:p>
            <a:pPr marL="254000" lvl="1" indent="-254000" fontAlgn="auto">
              <a:spcBef>
                <a:spcPct val="100000"/>
              </a:spcBef>
              <a:buSzPct val="99000"/>
              <a:buFont typeface="Arial"/>
              <a:buChar char="•"/>
              <a:tabLst/>
            </a:pPr>
            <a:r>
              <a:rPr lang="en-US" kern="1200" dirty="0">
                <a:ea typeface="+mn-ea"/>
                <a:sym typeface="Arial"/>
              </a:rPr>
              <a:t>See the </a:t>
            </a:r>
            <a:r>
              <a:rPr lang="en-US" kern="1200" dirty="0" err="1">
                <a:ea typeface="+mn-ea"/>
                <a:sym typeface="Arial"/>
              </a:rPr>
              <a:t>Hazus</a:t>
            </a:r>
            <a:r>
              <a:rPr lang="en-US" kern="1200" dirty="0">
                <a:ea typeface="+mn-ea"/>
                <a:sym typeface="Arial"/>
              </a:rPr>
              <a:t> Hurricane Model Technical Manual</a:t>
            </a:r>
            <a:endParaRPr lang="en-US" kern="1200" dirty="0">
              <a:sym typeface="Arial"/>
            </a:endParaRPr>
          </a:p>
          <a:p>
            <a:pPr>
              <a:spcBef>
                <a:spcPct val="100000"/>
              </a:spcBef>
              <a:buSzPct val="99000"/>
            </a:pPr>
            <a:r>
              <a:rPr lang="en-US" kern="1200" dirty="0">
                <a:sym typeface="Arial"/>
              </a:rPr>
              <a:t>Damage States for Residential Construction Classes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38923363"/>
              </p:ext>
            </p:extLst>
          </p:nvPr>
        </p:nvGraphicFramePr>
        <p:xfrm>
          <a:off x="457200" y="2160591"/>
          <a:ext cx="8229600" cy="3566160"/>
        </p:xfrm>
        <a:graphic>
          <a:graphicData uri="http://schemas.openxmlformats.org/drawingml/2006/table">
            <a:tbl>
              <a:tblPr firstRow="1" bandRow="1">
                <a:tableStyleId>{5940675A-B579-460E-94D1-54222C63F5DA}</a:tableStyleId>
              </a:tblPr>
              <a:tblGrid>
                <a:gridCol w="703943">
                  <a:extLst>
                    <a:ext uri="{9D8B030D-6E8A-4147-A177-3AD203B41FA5}">
                      <a16:colId xmlns:a16="http://schemas.microsoft.com/office/drawing/2014/main" val="20000"/>
                    </a:ext>
                  </a:extLst>
                </a:gridCol>
                <a:gridCol w="1915886">
                  <a:extLst>
                    <a:ext uri="{9D8B030D-6E8A-4147-A177-3AD203B41FA5}">
                      <a16:colId xmlns:a16="http://schemas.microsoft.com/office/drawing/2014/main" val="20001"/>
                    </a:ext>
                  </a:extLst>
                </a:gridCol>
                <a:gridCol w="885371">
                  <a:extLst>
                    <a:ext uri="{9D8B030D-6E8A-4147-A177-3AD203B41FA5}">
                      <a16:colId xmlns:a16="http://schemas.microsoft.com/office/drawing/2014/main" val="20002"/>
                    </a:ext>
                  </a:extLst>
                </a:gridCol>
                <a:gridCol w="1161143">
                  <a:extLst>
                    <a:ext uri="{9D8B030D-6E8A-4147-A177-3AD203B41FA5}">
                      <a16:colId xmlns:a16="http://schemas.microsoft.com/office/drawing/2014/main" val="20003"/>
                    </a:ext>
                  </a:extLst>
                </a:gridCol>
                <a:gridCol w="798286">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821871">
                  <a:extLst>
                    <a:ext uri="{9D8B030D-6E8A-4147-A177-3AD203B41FA5}">
                      <a16:colId xmlns:a16="http://schemas.microsoft.com/office/drawing/2014/main" val="20006"/>
                    </a:ext>
                  </a:extLst>
                </a:gridCol>
                <a:gridCol w="1028700">
                  <a:extLst>
                    <a:ext uri="{9D8B030D-6E8A-4147-A177-3AD203B41FA5}">
                      <a16:colId xmlns:a16="http://schemas.microsoft.com/office/drawing/2014/main" val="20007"/>
                    </a:ext>
                  </a:extLst>
                </a:gridCol>
              </a:tblGrid>
              <a:tr h="242535">
                <a:tc>
                  <a:txBody>
                    <a:bodyPr/>
                    <a:lstStyle/>
                    <a:p>
                      <a:pPr lvl="0" algn="l">
                        <a:spcBef>
                          <a:spcPct val="100000"/>
                        </a:spcBef>
                        <a:buClrTx/>
                      </a:pPr>
                      <a:r>
                        <a:rPr lang="en-US" sz="1050">
                          <a:solidFill>
                            <a:srgbClr val="000066"/>
                          </a:solidFill>
                          <a:latin typeface="Arial"/>
                          <a:ea typeface="+mn-ea"/>
                          <a:cs typeface="Arial"/>
                          <a:sym typeface="Arial"/>
                        </a:rPr>
                        <a:t>Damage State</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Qualitative Damage Description</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Roof Cover Failure</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Window Door Failures</a:t>
                      </a:r>
                    </a:p>
                  </a:txBody>
                  <a:tcPr>
                    <a:solidFill>
                      <a:srgbClr val="C0C0C0"/>
                    </a:solidFill>
                  </a:tcPr>
                </a:tc>
                <a:tc>
                  <a:txBody>
                    <a:bodyPr/>
                    <a:lstStyle/>
                    <a:p>
                      <a:pPr lvl="0" algn="l">
                        <a:spcBef>
                          <a:spcPct val="100000"/>
                        </a:spcBef>
                        <a:buClrTx/>
                      </a:pPr>
                      <a:r>
                        <a:rPr lang="en-US" sz="1050" dirty="0">
                          <a:solidFill>
                            <a:srgbClr val="000066"/>
                          </a:solidFill>
                          <a:latin typeface="Arial"/>
                          <a:ea typeface="+mn-ea"/>
                          <a:cs typeface="Arial"/>
                          <a:sym typeface="Arial"/>
                        </a:rPr>
                        <a:t>Roof Deck</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Missile Impacts on Walls</a:t>
                      </a:r>
                    </a:p>
                  </a:txBody>
                  <a:tcPr>
                    <a:solidFill>
                      <a:srgbClr val="C0C0C0"/>
                    </a:solidFill>
                  </a:tcPr>
                </a:tc>
                <a:tc>
                  <a:txBody>
                    <a:bodyPr/>
                    <a:lstStyle/>
                    <a:p>
                      <a:pPr lvl="0" algn="l">
                        <a:spcBef>
                          <a:spcPct val="100000"/>
                        </a:spcBef>
                        <a:buClrTx/>
                      </a:pPr>
                      <a:r>
                        <a:rPr lang="en-US" sz="1050" dirty="0">
                          <a:solidFill>
                            <a:srgbClr val="000066"/>
                          </a:solidFill>
                          <a:latin typeface="Arial"/>
                          <a:ea typeface="+mn-ea"/>
                          <a:cs typeface="Arial"/>
                          <a:sym typeface="Arial"/>
                        </a:rPr>
                        <a:t>Roof Structure Failure</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Wall Structure Failure</a:t>
                      </a:r>
                    </a:p>
                  </a:txBody>
                  <a:tcPr>
                    <a:solidFill>
                      <a:srgbClr val="C0C0C0"/>
                    </a:solidFill>
                  </a:tcPr>
                </a:tc>
                <a:extLst>
                  <a:ext uri="{0D108BD9-81ED-4DB2-BD59-A6C34878D82A}">
                    <a16:rowId xmlns:a16="http://schemas.microsoft.com/office/drawing/2014/main" val="10000"/>
                  </a:ext>
                </a:extLst>
              </a:tr>
              <a:tr h="785814">
                <a:tc>
                  <a:txBody>
                    <a:bodyPr/>
                    <a:lstStyle/>
                    <a:p>
                      <a:pPr lvl="0" algn="l">
                        <a:spcBef>
                          <a:spcPct val="100000"/>
                        </a:spcBef>
                        <a:buClrTx/>
                      </a:pPr>
                      <a:r>
                        <a:rPr lang="en-US" sz="1050">
                          <a:solidFill>
                            <a:srgbClr val="000066"/>
                          </a:solidFill>
                          <a:latin typeface="Arial"/>
                          <a:ea typeface="+mn-ea"/>
                          <a:cs typeface="Arial"/>
                          <a:sym typeface="Arial"/>
                        </a:rPr>
                        <a:t> 2</a:t>
                      </a:r>
                      <a:endParaRPr lang="en-US" sz="1050">
                        <a:solidFill>
                          <a:srgbClr val="000066"/>
                        </a:solidFill>
                      </a:endParaRPr>
                    </a:p>
                  </a:txBody>
                  <a:tcPr/>
                </a:tc>
                <a:tc>
                  <a:txBody>
                    <a:bodyPr/>
                    <a:lstStyle/>
                    <a:p>
                      <a:pPr lvl="0" algn="l">
                        <a:spcBef>
                          <a:spcPct val="100000"/>
                        </a:spcBef>
                        <a:buClrTx/>
                      </a:pPr>
                      <a:r>
                        <a:rPr lang="en-US" sz="1050" b="1" u="sng">
                          <a:solidFill>
                            <a:srgbClr val="000066"/>
                          </a:solidFill>
                          <a:latin typeface="Arial"/>
                          <a:ea typeface="+mn-ea"/>
                          <a:cs typeface="Arial"/>
                          <a:sym typeface="Arial"/>
                        </a:rPr>
                        <a:t>No Damage or Very Minor Damage</a:t>
                      </a:r>
                      <a:br>
                        <a:rPr lang="en-US" sz="1050">
                          <a:solidFill>
                            <a:srgbClr val="000066"/>
                          </a:solidFill>
                          <a:latin typeface="Arial"/>
                          <a:ea typeface="+mn-ea"/>
                          <a:cs typeface="Arial"/>
                          <a:sym typeface="Arial"/>
                        </a:rPr>
                      </a:br>
                      <a:r>
                        <a:rPr lang="en-US" sz="1050">
                          <a:solidFill>
                            <a:srgbClr val="000066"/>
                          </a:solidFill>
                          <a:latin typeface="Arial"/>
                          <a:ea typeface="+mn-ea"/>
                          <a:cs typeface="Arial"/>
                          <a:sym typeface="Arial"/>
                        </a:rPr>
                        <a:t>Little or no visible damage from the outside. No or very limited water penetration.</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&gt;15% and less than or equal to 50%</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 </a:t>
                      </a:r>
                      <a:r>
                        <a:rPr lang="en-US" sz="1050" b="1" dirty="0">
                          <a:solidFill>
                            <a:srgbClr val="000066"/>
                          </a:solidFill>
                          <a:latin typeface="Arial"/>
                          <a:ea typeface="+mn-ea"/>
                          <a:cs typeface="Arial"/>
                          <a:sym typeface="Arial"/>
                        </a:rPr>
                        <a:t>Greater than 1 and less than or equal to the larger of "20%" and "3"</a:t>
                      </a:r>
                      <a:endParaRPr lang="en-US" sz="1050" dirty="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 </a:t>
                      </a:r>
                      <a:r>
                        <a:rPr lang="en-US" sz="1050" b="1" dirty="0">
                          <a:solidFill>
                            <a:srgbClr val="000066"/>
                          </a:solidFill>
                          <a:latin typeface="Arial"/>
                          <a:ea typeface="+mn-ea"/>
                          <a:cs typeface="Arial"/>
                          <a:sym typeface="Arial"/>
                        </a:rPr>
                        <a:t>1 to 3 panels</a:t>
                      </a:r>
                      <a:endParaRPr lang="en-US" sz="1050" dirty="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Typically 5 to 10 impacts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No</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No</a:t>
                      </a:r>
                      <a:endParaRPr lang="en-US" sz="1050">
                        <a:solidFill>
                          <a:srgbClr val="000066"/>
                        </a:solidFill>
                      </a:endParaRPr>
                    </a:p>
                  </a:txBody>
                  <a:tcPr/>
                </a:tc>
                <a:extLst>
                  <a:ext uri="{0D108BD9-81ED-4DB2-BD59-A6C34878D82A}">
                    <a16:rowId xmlns:a16="http://schemas.microsoft.com/office/drawing/2014/main" val="10001"/>
                  </a:ext>
                </a:extLst>
              </a:tr>
              <a:tr h="989543">
                <a:tc>
                  <a:txBody>
                    <a:bodyPr/>
                    <a:lstStyle/>
                    <a:p>
                      <a:pPr lvl="0" algn="l">
                        <a:spcBef>
                          <a:spcPct val="100000"/>
                        </a:spcBef>
                        <a:buClrTx/>
                      </a:pPr>
                      <a:r>
                        <a:rPr lang="en-US" sz="1050">
                          <a:solidFill>
                            <a:srgbClr val="000066"/>
                          </a:solidFill>
                          <a:latin typeface="Arial"/>
                          <a:ea typeface="+mn-ea"/>
                          <a:cs typeface="Arial"/>
                          <a:sym typeface="Arial"/>
                        </a:rPr>
                        <a:t> 3</a:t>
                      </a:r>
                      <a:endParaRPr lang="en-US" sz="1050">
                        <a:solidFill>
                          <a:srgbClr val="000066"/>
                        </a:solidFill>
                      </a:endParaRPr>
                    </a:p>
                  </a:txBody>
                  <a:tcPr/>
                </a:tc>
                <a:tc>
                  <a:txBody>
                    <a:bodyPr/>
                    <a:lstStyle/>
                    <a:p>
                      <a:pPr lvl="0" algn="l">
                        <a:spcBef>
                          <a:spcPct val="100000"/>
                        </a:spcBef>
                        <a:buClrTx/>
                      </a:pPr>
                      <a:r>
                        <a:rPr lang="en-US" sz="1050" b="1" u="sng">
                          <a:solidFill>
                            <a:srgbClr val="000066"/>
                          </a:solidFill>
                          <a:latin typeface="Arial"/>
                          <a:ea typeface="+mn-ea"/>
                          <a:cs typeface="Arial"/>
                          <a:sym typeface="Arial"/>
                        </a:rPr>
                        <a:t>Severe Damage</a:t>
                      </a:r>
                      <a:br>
                        <a:rPr lang="en-US" sz="1050" b="1" u="sng">
                          <a:solidFill>
                            <a:srgbClr val="000066"/>
                          </a:solidFill>
                          <a:latin typeface="Arial"/>
                          <a:ea typeface="+mn-ea"/>
                          <a:cs typeface="Arial"/>
                          <a:sym typeface="Arial"/>
                        </a:rPr>
                      </a:br>
                      <a:r>
                        <a:rPr lang="en-US" sz="1050">
                          <a:solidFill>
                            <a:srgbClr val="000066"/>
                          </a:solidFill>
                          <a:latin typeface="Arial"/>
                          <a:ea typeface="+mn-ea"/>
                          <a:cs typeface="Arial"/>
                          <a:sym typeface="Arial"/>
                        </a:rPr>
                        <a:t>Major window damage or roof sheathing loss. Major roof cover loss. Extensive damage to interior from water.</a:t>
                      </a:r>
                      <a:br>
                        <a:rPr lang="en-US" sz="1050">
                          <a:solidFill>
                            <a:srgbClr val="000066"/>
                          </a:solidFill>
                          <a:latin typeface="Arial"/>
                          <a:ea typeface="+mn-ea"/>
                          <a:cs typeface="Arial"/>
                          <a:sym typeface="Arial"/>
                        </a:rPr>
                      </a:b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&gt;50%</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greater than the larger of "20%" and "3" and less than or equal to 50%</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&gt;3 panels and Less than or equal to 25%</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Typically 10 to 20 impacts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No</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No</a:t>
                      </a:r>
                      <a:endParaRPr lang="en-US" sz="1050">
                        <a:solidFill>
                          <a:srgbClr val="000066"/>
                        </a:solidFill>
                      </a:endParaRPr>
                    </a:p>
                  </a:txBody>
                  <a:tcPr/>
                </a:tc>
                <a:extLst>
                  <a:ext uri="{0D108BD9-81ED-4DB2-BD59-A6C34878D82A}">
                    <a16:rowId xmlns:a16="http://schemas.microsoft.com/office/drawing/2014/main" val="10002"/>
                  </a:ext>
                </a:extLst>
              </a:tr>
              <a:tr h="582084">
                <a:tc>
                  <a:txBody>
                    <a:bodyPr/>
                    <a:lstStyle/>
                    <a:p>
                      <a:pPr lvl="0" algn="l">
                        <a:spcBef>
                          <a:spcPct val="100000"/>
                        </a:spcBef>
                        <a:buClrTx/>
                      </a:pPr>
                      <a:r>
                        <a:rPr lang="en-US" sz="1050" dirty="0">
                          <a:solidFill>
                            <a:srgbClr val="000066"/>
                          </a:solidFill>
                          <a:latin typeface="Arial"/>
                          <a:ea typeface="+mn-ea"/>
                          <a:cs typeface="Arial"/>
                          <a:sym typeface="Arial"/>
                        </a:rPr>
                        <a:t> 4</a:t>
                      </a:r>
                      <a:endParaRPr lang="en-US" sz="1050" dirty="0">
                        <a:solidFill>
                          <a:srgbClr val="000066"/>
                        </a:solidFill>
                      </a:endParaRPr>
                    </a:p>
                  </a:txBody>
                  <a:tcPr/>
                </a:tc>
                <a:tc>
                  <a:txBody>
                    <a:bodyPr/>
                    <a:lstStyle/>
                    <a:p>
                      <a:pPr lvl="0" algn="l">
                        <a:spcBef>
                          <a:spcPct val="100000"/>
                        </a:spcBef>
                        <a:buClrTx/>
                      </a:pPr>
                      <a:r>
                        <a:rPr lang="en-US" sz="1050" b="1" u="sng">
                          <a:solidFill>
                            <a:srgbClr val="000066"/>
                          </a:solidFill>
                          <a:latin typeface="Arial"/>
                          <a:ea typeface="+mn-ea"/>
                          <a:cs typeface="Arial"/>
                          <a:sym typeface="Arial"/>
                        </a:rPr>
                        <a:t>Destruction</a:t>
                      </a:r>
                      <a:br>
                        <a:rPr lang="en-US" sz="1050">
                          <a:solidFill>
                            <a:srgbClr val="000066"/>
                          </a:solidFill>
                          <a:latin typeface="Arial"/>
                          <a:ea typeface="+mn-ea"/>
                          <a:cs typeface="Arial"/>
                          <a:sym typeface="Arial"/>
                        </a:rPr>
                      </a:br>
                      <a:r>
                        <a:rPr lang="en-US" sz="1050">
                          <a:solidFill>
                            <a:srgbClr val="000066"/>
                          </a:solidFill>
                          <a:latin typeface="Arial"/>
                          <a:ea typeface="+mn-ea"/>
                          <a:cs typeface="Arial"/>
                          <a:sym typeface="Arial"/>
                        </a:rPr>
                        <a:t>Complete roof failure and/or failure of wall frame. Loss of more than 50% of roof sheathing.</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Typically &gt; 50%</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 </a:t>
                      </a:r>
                      <a:r>
                        <a:rPr lang="en-US" sz="1050" b="1" dirty="0">
                          <a:solidFill>
                            <a:srgbClr val="000066"/>
                          </a:solidFill>
                          <a:latin typeface="Arial"/>
                          <a:ea typeface="+mn-ea"/>
                          <a:cs typeface="Arial"/>
                          <a:sym typeface="Arial"/>
                        </a:rPr>
                        <a:t>&gt;50%</a:t>
                      </a:r>
                      <a:endParaRPr lang="en-US" sz="1050" dirty="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&gt;25%</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Typically &gt;20 impacts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 </a:t>
                      </a:r>
                      <a:r>
                        <a:rPr lang="en-US" sz="1050" b="1">
                          <a:solidFill>
                            <a:srgbClr val="000066"/>
                          </a:solidFill>
                          <a:latin typeface="Arial"/>
                          <a:ea typeface="+mn-ea"/>
                          <a:cs typeface="Arial"/>
                          <a:sym typeface="Arial"/>
                        </a:rPr>
                        <a:t>Yes</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 </a:t>
                      </a:r>
                      <a:r>
                        <a:rPr lang="en-US" sz="1050" b="1" dirty="0">
                          <a:solidFill>
                            <a:srgbClr val="000066"/>
                          </a:solidFill>
                          <a:latin typeface="Arial"/>
                          <a:ea typeface="+mn-ea"/>
                          <a:cs typeface="Arial"/>
                          <a:sym typeface="Arial"/>
                        </a:rPr>
                        <a:t>Yes</a:t>
                      </a:r>
                      <a:endParaRPr lang="en-US" sz="105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8" name="Slide Number Placeholder 7">
            <a:extLst>
              <a:ext uri="{FF2B5EF4-FFF2-40B4-BE49-F238E27FC236}">
                <a16:creationId xmlns:a16="http://schemas.microsoft.com/office/drawing/2014/main" id="{3754C704-F9F6-45F3-8859-8D71A5D1641C}"/>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11</a:t>
            </a:fld>
            <a:endParaRPr lang="en-US"/>
          </a:p>
        </p:txBody>
      </p:sp>
    </p:spTree>
    <p:extLst>
      <p:ext uri="{BB962C8B-B14F-4D97-AF65-F5344CB8AC3E}">
        <p14:creationId xmlns:p14="http://schemas.microsoft.com/office/powerpoint/2010/main" val="210419139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Examining Damage and Loss Curves</a:t>
            </a:r>
          </a:p>
        </p:txBody>
      </p:sp>
      <p:sp>
        <p:nvSpPr>
          <p:cNvPr id="3" name="Content Placeholder 2">
            <a:extLst>
              <a:ext uri="{FF2B5EF4-FFF2-40B4-BE49-F238E27FC236}">
                <a16:creationId xmlns:a16="http://schemas.microsoft.com/office/drawing/2014/main" id="{131BACD4-B9E3-483C-A501-38AAD8222299}"/>
              </a:ext>
            </a:extLst>
          </p:cNvPr>
          <p:cNvSpPr>
            <a:spLocks noGrp="1"/>
          </p:cNvSpPr>
          <p:nvPr>
            <p:ph sz="quarter" idx="13"/>
          </p:nvPr>
        </p:nvSpPr>
        <p:spPr/>
        <p:txBody>
          <a:bodyPr>
            <a:normAutofit/>
          </a:bodyPr>
          <a:lstStyle/>
          <a:p>
            <a:pPr fontAlgn="auto">
              <a:spcBef>
                <a:spcPct val="100000"/>
              </a:spcBef>
              <a:spcAft>
                <a:spcPts val="0"/>
              </a:spcAft>
              <a:buSzPct val="99000"/>
              <a:tabLst/>
            </a:pPr>
            <a:r>
              <a:rPr lang="en-US" kern="1200" dirty="0">
                <a:sym typeface="Arial"/>
              </a:rPr>
              <a:t>Analysis Menu </a:t>
            </a:r>
          </a:p>
          <a:p>
            <a:pPr marL="254000" lvl="1" indent="-254000" fontAlgn="auto">
              <a:spcBef>
                <a:spcPct val="100000"/>
              </a:spcBef>
              <a:spcAft>
                <a:spcPts val="0"/>
              </a:spcAft>
              <a:buSzPct val="99000"/>
              <a:buFont typeface="Arial"/>
              <a:buChar char="•"/>
              <a:tabLst/>
            </a:pPr>
            <a:r>
              <a:rPr lang="en-US" kern="1200" dirty="0">
                <a:ea typeface="+mn-ea"/>
                <a:sym typeface="Arial"/>
              </a:rPr>
              <a:t>Damage </a:t>
            </a:r>
          </a:p>
          <a:p>
            <a:pPr marL="254000" lvl="1" indent="-254000" fontAlgn="auto">
              <a:spcBef>
                <a:spcPct val="100000"/>
              </a:spcBef>
              <a:spcAft>
                <a:spcPts val="0"/>
              </a:spcAft>
              <a:buSzPct val="99000"/>
              <a:buFont typeface="Arial"/>
              <a:buChar char="•"/>
              <a:tabLst/>
            </a:pPr>
            <a:r>
              <a:rPr lang="en-US" kern="1200" dirty="0">
                <a:ea typeface="+mn-ea"/>
                <a:sym typeface="Arial"/>
              </a:rPr>
              <a:t>Loss </a:t>
            </a:r>
          </a:p>
          <a:p>
            <a:pPr marL="254000" lvl="1" indent="-254000" fontAlgn="auto">
              <a:spcBef>
                <a:spcPct val="100000"/>
              </a:spcBef>
              <a:spcAft>
                <a:spcPts val="0"/>
              </a:spcAft>
              <a:buSzPct val="99000"/>
              <a:buFont typeface="Arial"/>
              <a:buChar char="•"/>
              <a:tabLst/>
            </a:pPr>
            <a:r>
              <a:rPr lang="en-US" kern="1200" dirty="0">
                <a:ea typeface="+mn-ea"/>
                <a:sym typeface="Arial"/>
              </a:rPr>
              <a:t>Loss of use </a:t>
            </a:r>
          </a:p>
          <a:p>
            <a:pPr marL="254000" lvl="1" indent="-254000" fontAlgn="auto">
              <a:spcBef>
                <a:spcPct val="100000"/>
              </a:spcBef>
              <a:spcAft>
                <a:spcPts val="0"/>
              </a:spcAft>
              <a:buSzPct val="99000"/>
              <a:buFont typeface="Arial"/>
              <a:buChar char="•"/>
              <a:tabLst/>
            </a:pPr>
            <a:r>
              <a:rPr lang="en-US" kern="1200" dirty="0">
                <a:ea typeface="+mn-ea"/>
                <a:sym typeface="Arial"/>
              </a:rPr>
              <a:t>Debris</a:t>
            </a:r>
            <a:endParaRPr lang="en-US" dirty="0"/>
          </a:p>
        </p:txBody>
      </p:sp>
      <p:pic>
        <p:nvPicPr>
          <p:cNvPr id="8" name="Content Placeholder 7" descr="A screen shot in Hazus of the Analysis menu open and the first option - Building Damage Functions - selected.">
            <a:extLst>
              <a:ext uri="{FF2B5EF4-FFF2-40B4-BE49-F238E27FC236}">
                <a16:creationId xmlns:a16="http://schemas.microsoft.com/office/drawing/2014/main" id="{3E220244-E854-4B94-9BAF-132CBA2F907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41928"/>
            <a:ext cx="4114800" cy="3783668"/>
          </a:xfrm>
          <a:prstGeom prst="rect">
            <a:avLst/>
          </a:prstGeom>
        </p:spPr>
      </p:pic>
      <p:sp>
        <p:nvSpPr>
          <p:cNvPr id="9" name="Slide Number Placeholder 8">
            <a:extLst>
              <a:ext uri="{FF2B5EF4-FFF2-40B4-BE49-F238E27FC236}">
                <a16:creationId xmlns:a16="http://schemas.microsoft.com/office/drawing/2014/main" id="{8197FC2A-05BB-498C-AA28-54D468C51B68}"/>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12</a:t>
            </a:fld>
            <a:endParaRPr lang="en-US"/>
          </a:p>
        </p:txBody>
      </p:sp>
    </p:spTree>
    <p:extLst>
      <p:ext uri="{BB962C8B-B14F-4D97-AF65-F5344CB8AC3E}">
        <p14:creationId xmlns:p14="http://schemas.microsoft.com/office/powerpoint/2010/main" val="310816465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Curve Viewer</a:t>
            </a:r>
          </a:p>
        </p:txBody>
      </p:sp>
      <p:sp>
        <p:nvSpPr>
          <p:cNvPr id="3" name="Content Placeholder 2">
            <a:extLst>
              <a:ext uri="{FF2B5EF4-FFF2-40B4-BE49-F238E27FC236}">
                <a16:creationId xmlns:a16="http://schemas.microsoft.com/office/drawing/2014/main" id="{8192B10A-3349-49B1-8A62-0597DBCC8838}"/>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Select a Building Type </a:t>
            </a:r>
          </a:p>
          <a:p>
            <a:pPr marL="254000" lvl="1" indent="-254000" fontAlgn="auto">
              <a:spcBef>
                <a:spcPct val="100000"/>
              </a:spcBef>
              <a:spcAft>
                <a:spcPts val="0"/>
              </a:spcAft>
              <a:buSzPct val="99000"/>
              <a:buFont typeface="Arial"/>
              <a:buChar char="•"/>
              <a:tabLst/>
            </a:pPr>
            <a:r>
              <a:rPr lang="en-US" kern="1200" dirty="0">
                <a:ea typeface="+mn-ea"/>
                <a:sym typeface="Arial"/>
              </a:rPr>
              <a:t>Click to Select different parameters </a:t>
            </a:r>
          </a:p>
          <a:p>
            <a:pPr marL="254000" lvl="1" indent="-254000" fontAlgn="auto">
              <a:spcBef>
                <a:spcPct val="100000"/>
              </a:spcBef>
              <a:spcAft>
                <a:spcPts val="0"/>
              </a:spcAft>
              <a:buSzPct val="99000"/>
              <a:buFont typeface="Arial"/>
              <a:buChar char="•"/>
              <a:tabLst/>
            </a:pPr>
            <a:r>
              <a:rPr lang="en-US" kern="1200" dirty="0">
                <a:ea typeface="+mn-ea"/>
                <a:sym typeface="Arial"/>
              </a:rPr>
              <a:t>For 140 mph speed, there is a 35 percent chance that the building will have at least severe damage</a:t>
            </a:r>
            <a:endParaRPr lang="en-US" dirty="0"/>
          </a:p>
        </p:txBody>
      </p:sp>
      <p:pic>
        <p:nvPicPr>
          <p:cNvPr id="8" name="Content Placeholder 7" descr="A screen shot of the Building Damage Function Viewer window in Hazus displaying four peak gust wind speed damage functions for 1-story single family homes made of wood.">
            <a:extLst>
              <a:ext uri="{FF2B5EF4-FFF2-40B4-BE49-F238E27FC236}">
                <a16:creationId xmlns:a16="http://schemas.microsoft.com/office/drawing/2014/main" id="{11BB8862-AC8A-4F09-BF54-84FE858B24E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65590"/>
            <a:ext cx="4114800" cy="3136344"/>
          </a:xfrm>
          <a:prstGeom prst="rect">
            <a:avLst/>
          </a:prstGeom>
        </p:spPr>
      </p:pic>
      <p:sp>
        <p:nvSpPr>
          <p:cNvPr id="9" name="Slide Number Placeholder 8">
            <a:extLst>
              <a:ext uri="{FF2B5EF4-FFF2-40B4-BE49-F238E27FC236}">
                <a16:creationId xmlns:a16="http://schemas.microsoft.com/office/drawing/2014/main" id="{689C7329-70A4-4EA7-A73E-50AED7F36228}"/>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13</a:t>
            </a:fld>
            <a:endParaRPr lang="en-US"/>
          </a:p>
        </p:txBody>
      </p:sp>
    </p:spTree>
    <p:extLst>
      <p:ext uri="{BB962C8B-B14F-4D97-AF65-F5344CB8AC3E}">
        <p14:creationId xmlns:p14="http://schemas.microsoft.com/office/powerpoint/2010/main" val="171417868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Four Curve Viewers</a:t>
            </a:r>
          </a:p>
        </p:txBody>
      </p:sp>
      <p:sp>
        <p:nvSpPr>
          <p:cNvPr id="3" name="Content Placeholder 2">
            <a:extLst>
              <a:ext uri="{FF2B5EF4-FFF2-40B4-BE49-F238E27FC236}">
                <a16:creationId xmlns:a16="http://schemas.microsoft.com/office/drawing/2014/main" id="{A676FC2E-FA40-4D26-B993-7D9A7B05622A}"/>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Building Damage </a:t>
            </a:r>
          </a:p>
          <a:p>
            <a:pPr marL="254000" lvl="1" indent="-254000" fontAlgn="auto">
              <a:spcBef>
                <a:spcPct val="100000"/>
              </a:spcBef>
              <a:spcAft>
                <a:spcPts val="0"/>
              </a:spcAft>
              <a:buSzPct val="99000"/>
              <a:buFont typeface="Arial"/>
              <a:buChar char="•"/>
              <a:tabLst/>
            </a:pPr>
            <a:r>
              <a:rPr lang="en-US" kern="1200" dirty="0">
                <a:ea typeface="+mn-ea"/>
                <a:sym typeface="Arial"/>
              </a:rPr>
              <a:t>Building Loss </a:t>
            </a:r>
          </a:p>
          <a:p>
            <a:pPr marL="254000" lvl="1" indent="-254000" fontAlgn="auto">
              <a:spcBef>
                <a:spcPct val="100000"/>
              </a:spcBef>
              <a:spcAft>
                <a:spcPts val="0"/>
              </a:spcAft>
              <a:buSzPct val="99000"/>
              <a:buFont typeface="Arial"/>
              <a:buChar char="•"/>
              <a:tabLst/>
            </a:pPr>
            <a:r>
              <a:rPr lang="en-US" kern="1200" dirty="0">
                <a:ea typeface="+mn-ea"/>
                <a:sym typeface="Arial"/>
              </a:rPr>
              <a:t>Building Loss of Use </a:t>
            </a:r>
          </a:p>
          <a:p>
            <a:pPr marL="254000" lvl="1" indent="-254000" fontAlgn="auto">
              <a:spcBef>
                <a:spcPct val="100000"/>
              </a:spcBef>
              <a:spcAft>
                <a:spcPts val="0"/>
              </a:spcAft>
              <a:buSzPct val="99000"/>
              <a:buFont typeface="Arial"/>
              <a:buChar char="•"/>
              <a:tabLst/>
            </a:pPr>
            <a:r>
              <a:rPr lang="en-US" kern="1200" dirty="0">
                <a:ea typeface="+mn-ea"/>
                <a:sym typeface="Arial"/>
              </a:rPr>
              <a:t>Debris</a:t>
            </a:r>
            <a:endParaRPr lang="en-US" dirty="0"/>
          </a:p>
        </p:txBody>
      </p:sp>
      <p:pic>
        <p:nvPicPr>
          <p:cNvPr id="8" name="Content Placeholder 7" descr="A screen shot of the Building Damage Function Viewer window in Hazus displaying peak gust wind speed damage functions for 1-story single family homes made of wood for 5 different varieties of terrain: open terrain, light suburban, suburban, light trees, and trees.">
            <a:extLst>
              <a:ext uri="{FF2B5EF4-FFF2-40B4-BE49-F238E27FC236}">
                <a16:creationId xmlns:a16="http://schemas.microsoft.com/office/drawing/2014/main" id="{1E796952-65F7-4CB1-9870-9D223582A0B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5965"/>
            <a:ext cx="4114800" cy="3615595"/>
          </a:xfrm>
          <a:prstGeom prst="rect">
            <a:avLst/>
          </a:prstGeom>
        </p:spPr>
      </p:pic>
      <p:sp>
        <p:nvSpPr>
          <p:cNvPr id="9" name="Slide Number Placeholder 8">
            <a:extLst>
              <a:ext uri="{FF2B5EF4-FFF2-40B4-BE49-F238E27FC236}">
                <a16:creationId xmlns:a16="http://schemas.microsoft.com/office/drawing/2014/main" id="{AA4B60D3-1319-4664-98A1-E2B4208FB73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14</a:t>
            </a:fld>
            <a:endParaRPr lang="en-US"/>
          </a:p>
        </p:txBody>
      </p:sp>
    </p:spTree>
    <p:extLst>
      <p:ext uri="{BB962C8B-B14F-4D97-AF65-F5344CB8AC3E}">
        <p14:creationId xmlns:p14="http://schemas.microsoft.com/office/powerpoint/2010/main" val="217225194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Demonstration 6.1: Curve Viewers</a:t>
            </a:r>
          </a:p>
        </p:txBody>
      </p:sp>
      <p:sp>
        <p:nvSpPr>
          <p:cNvPr id="3" name="Content Placeholder 2">
            <a:extLst>
              <a:ext uri="{FF2B5EF4-FFF2-40B4-BE49-F238E27FC236}">
                <a16:creationId xmlns:a16="http://schemas.microsoft.com/office/drawing/2014/main" id="{777E647E-F88A-43F0-9758-241FE1030DC1}"/>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Review and discuss curve viewers</a:t>
            </a:r>
          </a:p>
          <a:p>
            <a:pPr fontAlgn="auto">
              <a:spcBef>
                <a:spcPct val="100000"/>
              </a:spcBef>
              <a:spcAft>
                <a:spcPts val="0"/>
              </a:spcAft>
              <a:buSzPct val="99000"/>
              <a:tabLst/>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D5BABA22-00CB-42F4-9CEC-A13E3F2DCF81}"/>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15</a:t>
            </a:fld>
            <a:endParaRPr lang="en-US"/>
          </a:p>
        </p:txBody>
      </p:sp>
    </p:spTree>
    <p:extLst>
      <p:ext uri="{BB962C8B-B14F-4D97-AF65-F5344CB8AC3E}">
        <p14:creationId xmlns:p14="http://schemas.microsoft.com/office/powerpoint/2010/main" val="306285355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Blow-Down Model</a:t>
            </a:r>
          </a:p>
        </p:txBody>
      </p:sp>
      <p:sp>
        <p:nvSpPr>
          <p:cNvPr id="3" name="Content Placeholder 2">
            <a:extLst>
              <a:ext uri="{FF2B5EF4-FFF2-40B4-BE49-F238E27FC236}">
                <a16:creationId xmlns:a16="http://schemas.microsoft.com/office/drawing/2014/main" id="{8A5BDCB6-93CC-4B36-ADAC-A413530AE13E}"/>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dirty="0">
                <a:sym typeface="Arial"/>
              </a:rPr>
              <a:t>Tree effects during wind storms: </a:t>
            </a:r>
          </a:p>
          <a:p>
            <a:pPr marL="254000" lvl="1" indent="-254000" fontAlgn="auto">
              <a:spcBef>
                <a:spcPct val="100000"/>
              </a:spcBef>
              <a:spcAft>
                <a:spcPts val="0"/>
              </a:spcAft>
              <a:buSzPct val="99000"/>
              <a:buFont typeface="Arial"/>
              <a:buChar char="•"/>
              <a:tabLst/>
            </a:pPr>
            <a:r>
              <a:rPr lang="en-US" kern="1200" dirty="0">
                <a:ea typeface="+mn-ea"/>
                <a:sym typeface="Arial"/>
              </a:rPr>
              <a:t>Positive</a:t>
            </a:r>
          </a:p>
          <a:p>
            <a:pPr marL="635000" lvl="2" indent="-254000" fontAlgn="auto">
              <a:spcBef>
                <a:spcPct val="100000"/>
              </a:spcBef>
              <a:spcAft>
                <a:spcPts val="0"/>
              </a:spcAft>
              <a:buSzPct val="99000"/>
              <a:buFont typeface="Wingdings"/>
              <a:buChar char="§"/>
              <a:tabLst/>
            </a:pPr>
            <a:r>
              <a:rPr lang="en-US" kern="1200" dirty="0">
                <a:ea typeface="+mn-ea"/>
                <a:sym typeface="Arial"/>
              </a:rPr>
              <a:t>Provide shelter to structures</a:t>
            </a:r>
          </a:p>
          <a:p>
            <a:pPr marL="635000" lvl="2" indent="-254000" fontAlgn="auto">
              <a:spcBef>
                <a:spcPct val="100000"/>
              </a:spcBef>
              <a:spcAft>
                <a:spcPts val="0"/>
              </a:spcAft>
              <a:buSzPct val="99000"/>
              <a:buFont typeface="Wingdings"/>
              <a:buChar char="§"/>
              <a:tabLst/>
            </a:pPr>
            <a:r>
              <a:rPr lang="en-US" kern="1200" dirty="0">
                <a:ea typeface="+mn-ea"/>
                <a:sym typeface="Arial"/>
              </a:rPr>
              <a:t>Reduces wind pressure </a:t>
            </a:r>
          </a:p>
          <a:p>
            <a:pPr marL="254000" lvl="1" indent="-254000" fontAlgn="auto">
              <a:spcBef>
                <a:spcPct val="100000"/>
              </a:spcBef>
              <a:spcAft>
                <a:spcPts val="0"/>
              </a:spcAft>
              <a:buSzPct val="99000"/>
              <a:buFont typeface="Arial"/>
              <a:buChar char="•"/>
              <a:tabLst/>
            </a:pPr>
            <a:r>
              <a:rPr lang="en-US" kern="1200" dirty="0">
                <a:ea typeface="+mn-ea"/>
                <a:sym typeface="Arial"/>
              </a:rPr>
              <a:t>Negative </a:t>
            </a:r>
          </a:p>
          <a:p>
            <a:pPr marL="635000" lvl="2" indent="-254000" fontAlgn="auto">
              <a:spcBef>
                <a:spcPct val="100000"/>
              </a:spcBef>
              <a:spcAft>
                <a:spcPts val="0"/>
              </a:spcAft>
              <a:buSzPct val="99000"/>
              <a:buFont typeface="Wingdings"/>
              <a:buChar char="§"/>
              <a:tabLst/>
            </a:pPr>
            <a:r>
              <a:rPr lang="en-US" kern="1200" dirty="0">
                <a:ea typeface="+mn-ea"/>
                <a:sym typeface="Arial"/>
              </a:rPr>
              <a:t>Falling trees produce strike hazard to structure </a:t>
            </a:r>
          </a:p>
          <a:p>
            <a:pPr marL="635000" lvl="2" indent="-254000" fontAlgn="auto">
              <a:spcBef>
                <a:spcPct val="100000"/>
              </a:spcBef>
              <a:spcAft>
                <a:spcPts val="0"/>
              </a:spcAft>
              <a:buSzPct val="99000"/>
              <a:buFont typeface="Wingdings"/>
              <a:buChar char="§"/>
              <a:tabLst/>
            </a:pPr>
            <a:r>
              <a:rPr lang="en-US" kern="1200" dirty="0">
                <a:ea typeface="+mn-ea"/>
                <a:sym typeface="Arial"/>
              </a:rPr>
              <a:t>Fallen trees add to amount of debris to dispose of after storm</a:t>
            </a:r>
            <a:endParaRPr lang="en-US" dirty="0"/>
          </a:p>
        </p:txBody>
      </p:sp>
      <p:pic>
        <p:nvPicPr>
          <p:cNvPr id="8" name="Content Placeholder 7" descr="An image of a house with a fallen tree penetrating the roof.">
            <a:extLst>
              <a:ext uri="{FF2B5EF4-FFF2-40B4-BE49-F238E27FC236}">
                <a16:creationId xmlns:a16="http://schemas.microsoft.com/office/drawing/2014/main" id="{827C6841-C8F9-41C1-972B-A0B81935C54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63637"/>
            <a:ext cx="4114800" cy="2740250"/>
          </a:xfrm>
          <a:prstGeom prst="rect">
            <a:avLst/>
          </a:prstGeom>
        </p:spPr>
      </p:pic>
      <p:sp>
        <p:nvSpPr>
          <p:cNvPr id="9" name="Slide Number Placeholder 8">
            <a:extLst>
              <a:ext uri="{FF2B5EF4-FFF2-40B4-BE49-F238E27FC236}">
                <a16:creationId xmlns:a16="http://schemas.microsoft.com/office/drawing/2014/main" id="{886C8765-734D-40A8-8CB1-543F45D1E56A}"/>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16</a:t>
            </a:fld>
            <a:endParaRPr lang="en-US"/>
          </a:p>
        </p:txBody>
      </p:sp>
    </p:spTree>
    <p:extLst>
      <p:ext uri="{BB962C8B-B14F-4D97-AF65-F5344CB8AC3E}">
        <p14:creationId xmlns:p14="http://schemas.microsoft.com/office/powerpoint/2010/main" val="23120408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Model</a:t>
            </a:r>
          </a:p>
        </p:txBody>
      </p:sp>
      <p:pic>
        <p:nvPicPr>
          <p:cNvPr id="6" name="Content Placeholder 5" descr="A flow chart of the Tree Model in Hazus. The Tree Inventory Data Input merfges with the Blow-Down Probability to create the Output: Tree Debris - Weight and Volume by Census Tract. There are no further outputs from this section of the flow chart. The Blow-Down Probability merges with the Building Damage Estimation to make the output: Building and Content Loss. The Building and Content Loss outputs combined losses due to pressure/missiles.">
            <a:extLst>
              <a:ext uri="{FF2B5EF4-FFF2-40B4-BE49-F238E27FC236}">
                <a16:creationId xmlns:a16="http://schemas.microsoft.com/office/drawing/2014/main" id="{E2986772-8F63-40A2-ADBC-87208E2EF6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9675" y="1510506"/>
            <a:ext cx="6724650" cy="3762375"/>
          </a:xfrm>
          <a:prstGeom prst="rect">
            <a:avLst/>
          </a:prstGeom>
        </p:spPr>
      </p:pic>
      <p:sp>
        <p:nvSpPr>
          <p:cNvPr id="7" name="Slide Number Placeholder 6">
            <a:extLst>
              <a:ext uri="{FF2B5EF4-FFF2-40B4-BE49-F238E27FC236}">
                <a16:creationId xmlns:a16="http://schemas.microsoft.com/office/drawing/2014/main" id="{BD55A3A6-851F-4616-9BEE-FC2E67875D5F}"/>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17</a:t>
            </a:fld>
            <a:endParaRPr lang="en-US"/>
          </a:p>
        </p:txBody>
      </p:sp>
    </p:spTree>
    <p:extLst>
      <p:ext uri="{BB962C8B-B14F-4D97-AF65-F5344CB8AC3E}">
        <p14:creationId xmlns:p14="http://schemas.microsoft.com/office/powerpoint/2010/main" val="26079430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Hazus Tree Coverage Database</a:t>
            </a:r>
          </a:p>
        </p:txBody>
      </p:sp>
      <p:graphicFrame>
        <p:nvGraphicFramePr>
          <p:cNvPr id="5" name="Table 4"/>
          <p:cNvGraphicFramePr>
            <a:graphicFrameLocks noGrp="1"/>
          </p:cNvGraphicFramePr>
          <p:nvPr>
            <p:extLst>
              <p:ext uri="{D42A27DB-BD31-4B8C-83A1-F6EECF244321}">
                <p14:modId xmlns:p14="http://schemas.microsoft.com/office/powerpoint/2010/main" val="3799543296"/>
              </p:ext>
            </p:extLst>
          </p:nvPr>
        </p:nvGraphicFramePr>
        <p:xfrm>
          <a:off x="457199" y="1016000"/>
          <a:ext cx="8229599" cy="4672563"/>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7406639">
                  <a:extLst>
                    <a:ext uri="{9D8B030D-6E8A-4147-A177-3AD203B41FA5}">
                      <a16:colId xmlns:a16="http://schemas.microsoft.com/office/drawing/2014/main" val="20001"/>
                    </a:ext>
                  </a:extLst>
                </a:gridCol>
              </a:tblGrid>
              <a:tr h="3941043">
                <a:tc gridSpan="2">
                  <a:txBody>
                    <a:bodyPr/>
                    <a:lstStyle/>
                    <a:p>
                      <a:pPr marL="742950" lvl="1" indent="-285750">
                        <a:spcBef>
                          <a:spcPct val="50000"/>
                        </a:spcBef>
                        <a:buClrTx/>
                        <a:buSzPts val="2800"/>
                        <a:buFont typeface="Arial"/>
                        <a:buChar char="•"/>
                      </a:pPr>
                      <a:r>
                        <a:rPr lang="en-US" sz="1800" dirty="0">
                          <a:solidFill>
                            <a:srgbClr val="000066"/>
                          </a:solidFill>
                          <a:sym typeface="Arial"/>
                        </a:rPr>
                        <a:t> Tree Inventory Database is derived from: </a:t>
                      </a:r>
                    </a:p>
                    <a:p>
                      <a:pPr marL="1204913" lvl="2" indent="-342900">
                        <a:spcBef>
                          <a:spcPct val="50000"/>
                        </a:spcBef>
                        <a:buClrTx/>
                        <a:buSzPts val="2800"/>
                        <a:buFont typeface="Wingdings"/>
                        <a:buChar char="§"/>
                      </a:pPr>
                      <a:r>
                        <a:rPr lang="en-US" sz="1800" dirty="0">
                          <a:solidFill>
                            <a:srgbClr val="000066"/>
                          </a:solidFill>
                          <a:sym typeface="Arial"/>
                        </a:rPr>
                        <a:t>Multi-Restoration Land Consortium (MRLC) land use coverage database </a:t>
                      </a:r>
                    </a:p>
                    <a:p>
                      <a:pPr marL="1597025" lvl="3" indent="-342900">
                        <a:spcBef>
                          <a:spcPct val="50000"/>
                        </a:spcBef>
                        <a:buClrTx/>
                        <a:buSzPts val="2800"/>
                        <a:buFont typeface="Wingdings"/>
                        <a:buChar char="§"/>
                      </a:pPr>
                      <a:r>
                        <a:rPr lang="en-US" sz="1800" dirty="0">
                          <a:solidFill>
                            <a:srgbClr val="000066"/>
                          </a:solidFill>
                          <a:sym typeface="Arial"/>
                        </a:rPr>
                        <a:t>Same data used for terrain database </a:t>
                      </a:r>
                    </a:p>
                    <a:p>
                      <a:pPr marL="914400" lvl="1" indent="-457200">
                        <a:spcBef>
                          <a:spcPct val="50000"/>
                        </a:spcBef>
                        <a:buClrTx/>
                        <a:buSzPts val="2800"/>
                        <a:buFont typeface="Arial"/>
                        <a:buChar char="•"/>
                      </a:pPr>
                      <a:r>
                        <a:rPr lang="en-US" sz="1800" dirty="0">
                          <a:solidFill>
                            <a:srgbClr val="000066"/>
                          </a:solidFill>
                          <a:sym typeface="Arial"/>
                        </a:rPr>
                        <a:t>Forest Inventory Analysis (FIA) Database </a:t>
                      </a:r>
                    </a:p>
                    <a:p>
                      <a:pPr marL="1204913" lvl="2" indent="-342900">
                        <a:spcBef>
                          <a:spcPct val="50000"/>
                        </a:spcBef>
                        <a:buClrTx/>
                        <a:buSzPts val="2800"/>
                        <a:buFont typeface="Wingdings"/>
                        <a:buChar char="§"/>
                      </a:pPr>
                      <a:r>
                        <a:rPr lang="en-US" sz="1800" dirty="0">
                          <a:solidFill>
                            <a:srgbClr val="000066"/>
                          </a:solidFill>
                          <a:sym typeface="Arial"/>
                        </a:rPr>
                        <a:t>Developed by U.S. Forest Service (USFS) </a:t>
                      </a:r>
                    </a:p>
                    <a:p>
                      <a:pPr marL="1204913" lvl="2" indent="-342900">
                        <a:spcBef>
                          <a:spcPct val="50000"/>
                        </a:spcBef>
                        <a:buClrTx/>
                        <a:buSzPts val="2800"/>
                        <a:buFont typeface="Wingdings"/>
                        <a:buChar char="§"/>
                      </a:pPr>
                      <a:r>
                        <a:rPr lang="en-US" sz="1800" dirty="0">
                          <a:solidFill>
                            <a:srgbClr val="000066"/>
                          </a:solidFill>
                          <a:sym typeface="Arial"/>
                        </a:rPr>
                        <a:t>Updated every 5 years </a:t>
                      </a:r>
                    </a:p>
                    <a:p>
                      <a:pPr marL="1204913" lvl="2" indent="-342900">
                        <a:spcBef>
                          <a:spcPct val="50000"/>
                        </a:spcBef>
                        <a:buClrTx/>
                        <a:buSzPts val="2800"/>
                        <a:buFont typeface="Wingdings"/>
                        <a:buChar char="§"/>
                      </a:pPr>
                      <a:r>
                        <a:rPr lang="en-US" sz="1800" dirty="0">
                          <a:solidFill>
                            <a:srgbClr val="000066"/>
                          </a:solidFill>
                          <a:sym typeface="Arial"/>
                        </a:rPr>
                        <a:t>Nationwide inventory by species </a:t>
                      </a:r>
                    </a:p>
                    <a:p>
                      <a:pPr marL="1204913" lvl="2" indent="-342900">
                        <a:spcBef>
                          <a:spcPct val="50000"/>
                        </a:spcBef>
                        <a:buClrTx/>
                        <a:buSzPts val="2800"/>
                        <a:buFont typeface="Wingdings"/>
                        <a:buChar char="§"/>
                      </a:pPr>
                      <a:r>
                        <a:rPr lang="en-US" sz="1800" dirty="0">
                          <a:solidFill>
                            <a:srgbClr val="000066"/>
                          </a:solidFill>
                          <a:sym typeface="Arial"/>
                        </a:rPr>
                        <a:t>Field survey and statistical analysis </a:t>
                      </a:r>
                    </a:p>
                    <a:p>
                      <a:pPr marL="1204913" lvl="2" indent="-342900">
                        <a:spcBef>
                          <a:spcPct val="50000"/>
                        </a:spcBef>
                        <a:buClrTx/>
                        <a:buSzPts val="2800"/>
                        <a:buFont typeface="Wingdings"/>
                        <a:buChar char="§"/>
                      </a:pPr>
                      <a:r>
                        <a:rPr lang="en-US" sz="1800" dirty="0">
                          <a:solidFill>
                            <a:srgbClr val="000066"/>
                          </a:solidFill>
                          <a:sym typeface="Arial"/>
                        </a:rPr>
                        <a:t>Contains tree count and tree diameter distribution</a:t>
                      </a:r>
                      <a:endParaRPr lang="en-US" sz="1800" dirty="0">
                        <a:solidFill>
                          <a:srgbClr val="000066"/>
                        </a:solidFill>
                      </a:endParaRPr>
                    </a:p>
                  </a:txBody>
                  <a:tcPr/>
                </a:tc>
                <a:tc hMerge="1">
                  <a:txBody>
                    <a:bodyPr/>
                    <a:lstStyle/>
                    <a:p>
                      <a:endParaRPr lang="en-US"/>
                    </a:p>
                  </a:txBody>
                  <a:tcPr/>
                </a:tc>
                <a:extLst>
                  <a:ext uri="{0D108BD9-81ED-4DB2-BD59-A6C34878D82A}">
                    <a16:rowId xmlns:a16="http://schemas.microsoft.com/office/drawing/2014/main" val="10000"/>
                  </a:ext>
                </a:extLst>
              </a:tr>
              <a:tr h="347228">
                <a:tc>
                  <a:txBody>
                    <a:bodyPr/>
                    <a:lstStyle/>
                    <a:p>
                      <a:pPr>
                        <a:buClrTx/>
                      </a:pPr>
                      <a:endParaRPr lang="en-US" sz="1800"/>
                    </a:p>
                  </a:txBody>
                  <a:tcPr/>
                </a:tc>
                <a:tc>
                  <a:txBody>
                    <a:bodyPr/>
                    <a:lstStyle/>
                    <a:p>
                      <a:pPr>
                        <a:buClrTx/>
                      </a:pPr>
                      <a:endParaRPr lang="en-US" sz="1800"/>
                    </a:p>
                  </a:txBody>
                  <a:tcPr/>
                </a:tc>
                <a:extLst>
                  <a:ext uri="{0D108BD9-81ED-4DB2-BD59-A6C34878D82A}">
                    <a16:rowId xmlns:a16="http://schemas.microsoft.com/office/drawing/2014/main" val="10001"/>
                  </a:ext>
                </a:extLst>
              </a:tr>
              <a:tr h="347228">
                <a:tc>
                  <a:txBody>
                    <a:bodyPr/>
                    <a:lstStyle/>
                    <a:p>
                      <a:pPr>
                        <a:buClrTx/>
                      </a:pPr>
                      <a:endParaRPr lang="en-US" sz="1800"/>
                    </a:p>
                  </a:txBody>
                  <a:tcPr/>
                </a:tc>
                <a:tc>
                  <a:txBody>
                    <a:bodyPr/>
                    <a:lstStyle/>
                    <a:p>
                      <a:pPr>
                        <a:buClrTx/>
                      </a:pPr>
                      <a:endParaRPr lang="en-US" sz="1800" dirty="0"/>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888E755F-7F50-487E-B203-9C0BFEA6949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18</a:t>
            </a:fld>
            <a:endParaRPr lang="en-US"/>
          </a:p>
        </p:txBody>
      </p:sp>
    </p:spTree>
    <p:extLst>
      <p:ext uri="{BB962C8B-B14F-4D97-AF65-F5344CB8AC3E}">
        <p14:creationId xmlns:p14="http://schemas.microsoft.com/office/powerpoint/2010/main" val="245693183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Database in Hazus</a:t>
            </a:r>
          </a:p>
        </p:txBody>
      </p:sp>
      <p:sp>
        <p:nvSpPr>
          <p:cNvPr id="3" name="Content Placeholder 2">
            <a:extLst>
              <a:ext uri="{FF2B5EF4-FFF2-40B4-BE49-F238E27FC236}">
                <a16:creationId xmlns:a16="http://schemas.microsoft.com/office/drawing/2014/main" id="{0B4453BE-0065-48F0-A328-0D5963ED356B}"/>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dirty="0">
                <a:sym typeface="Arial"/>
              </a:rPr>
              <a:t>Tree types</a:t>
            </a:r>
          </a:p>
          <a:p>
            <a:pPr marL="254000" lvl="1" indent="-254000" fontAlgn="auto">
              <a:spcBef>
                <a:spcPct val="100000"/>
              </a:spcBef>
              <a:spcAft>
                <a:spcPts val="0"/>
              </a:spcAft>
              <a:buSzPct val="99000"/>
              <a:buFont typeface="Arial"/>
              <a:buChar char="•"/>
              <a:tabLst/>
            </a:pPr>
            <a:r>
              <a:rPr lang="en-US" kern="1200" dirty="0">
                <a:ea typeface="+mn-ea"/>
                <a:sym typeface="Arial"/>
              </a:rPr>
              <a:t>Deciduous</a:t>
            </a:r>
          </a:p>
          <a:p>
            <a:pPr marL="254000" lvl="1" indent="-254000" fontAlgn="auto">
              <a:spcBef>
                <a:spcPct val="100000"/>
              </a:spcBef>
              <a:spcAft>
                <a:spcPts val="0"/>
              </a:spcAft>
              <a:buSzPct val="99000"/>
              <a:buFont typeface="Arial"/>
              <a:buChar char="•"/>
              <a:tabLst/>
            </a:pPr>
            <a:r>
              <a:rPr lang="en-US" kern="1200" dirty="0">
                <a:ea typeface="+mn-ea"/>
                <a:sym typeface="Arial"/>
              </a:rPr>
              <a:t>Coniferous</a:t>
            </a:r>
          </a:p>
          <a:p>
            <a:pPr marL="254000" lvl="1" indent="-254000" fontAlgn="auto">
              <a:spcBef>
                <a:spcPct val="100000"/>
              </a:spcBef>
              <a:spcAft>
                <a:spcPts val="0"/>
              </a:spcAft>
              <a:buSzPct val="99000"/>
              <a:buFont typeface="Arial"/>
              <a:buChar char="•"/>
              <a:tabLst/>
            </a:pPr>
            <a:r>
              <a:rPr lang="en-US" kern="1200" dirty="0">
                <a:ea typeface="+mn-ea"/>
                <a:sym typeface="Arial"/>
              </a:rPr>
              <a:t>Mixed Tree Density (stems per acre)</a:t>
            </a:r>
          </a:p>
          <a:p>
            <a:pPr fontAlgn="auto">
              <a:spcBef>
                <a:spcPct val="100000"/>
              </a:spcBef>
              <a:spcAft>
                <a:spcPts val="0"/>
              </a:spcAft>
              <a:buSzPct val="99000"/>
              <a:tabLst/>
            </a:pPr>
            <a:r>
              <a:rPr lang="en-US" kern="1200" dirty="0">
                <a:sym typeface="Arial"/>
              </a:rPr>
              <a:t>Tree height</a:t>
            </a:r>
          </a:p>
          <a:p>
            <a:pPr marL="254000" lvl="1" indent="-254000" fontAlgn="auto">
              <a:spcBef>
                <a:spcPct val="100000"/>
              </a:spcBef>
              <a:spcAft>
                <a:spcPts val="0"/>
              </a:spcAft>
              <a:buSzPct val="99000"/>
              <a:buFont typeface="Arial"/>
              <a:buChar char="•"/>
              <a:tabLst/>
            </a:pPr>
            <a:r>
              <a:rPr lang="en-US" kern="1200" dirty="0">
                <a:ea typeface="+mn-ea"/>
                <a:sym typeface="Arial"/>
              </a:rPr>
              <a:t>Distribution between 3 broad categories:</a:t>
            </a:r>
          </a:p>
          <a:p>
            <a:pPr marL="635000" lvl="2" indent="-254000" fontAlgn="auto">
              <a:spcBef>
                <a:spcPct val="100000"/>
              </a:spcBef>
              <a:spcAft>
                <a:spcPts val="0"/>
              </a:spcAft>
              <a:buSzPct val="99000"/>
              <a:buFont typeface="Wingdings"/>
              <a:buChar char="§"/>
              <a:tabLst/>
            </a:pPr>
            <a:r>
              <a:rPr lang="en-US" kern="1200" dirty="0">
                <a:ea typeface="+mn-ea"/>
                <a:sym typeface="Arial"/>
              </a:rPr>
              <a:t>30 - 40 ft</a:t>
            </a:r>
          </a:p>
          <a:p>
            <a:pPr marL="635000" lvl="2" indent="-254000" fontAlgn="auto">
              <a:spcBef>
                <a:spcPct val="100000"/>
              </a:spcBef>
              <a:spcAft>
                <a:spcPts val="0"/>
              </a:spcAft>
              <a:buSzPct val="99000"/>
              <a:buFont typeface="Wingdings"/>
              <a:buChar char="§"/>
              <a:tabLst/>
            </a:pPr>
            <a:r>
              <a:rPr lang="en-US" kern="1200" dirty="0">
                <a:ea typeface="+mn-ea"/>
                <a:sym typeface="Arial"/>
              </a:rPr>
              <a:t>40 - 60 ft</a:t>
            </a:r>
          </a:p>
          <a:p>
            <a:pPr marL="635000" lvl="2" indent="-254000" fontAlgn="auto">
              <a:spcBef>
                <a:spcPct val="100000"/>
              </a:spcBef>
              <a:spcAft>
                <a:spcPts val="0"/>
              </a:spcAft>
              <a:buSzPct val="99000"/>
              <a:buFont typeface="Wingdings"/>
              <a:buChar char="§"/>
              <a:tabLst/>
            </a:pPr>
            <a:r>
              <a:rPr lang="en-US" kern="1200" dirty="0">
                <a:ea typeface="+mn-ea"/>
                <a:sym typeface="Arial"/>
              </a:rPr>
              <a:t>60 + ft</a:t>
            </a:r>
            <a:endParaRPr lang="en-US" dirty="0"/>
          </a:p>
        </p:txBody>
      </p:sp>
      <p:pic>
        <p:nvPicPr>
          <p:cNvPr id="8" name="Content Placeholder 7" descr="A screen shot of the Tree Parameters window in Hazus. Below the screenshot is text saying, &quot;Residential = ten to fifty stems per acre. Forest = approximately one hundred stems per acre.&quot;">
            <a:extLst>
              <a:ext uri="{FF2B5EF4-FFF2-40B4-BE49-F238E27FC236}">
                <a16:creationId xmlns:a16="http://schemas.microsoft.com/office/drawing/2014/main" id="{A77BA717-34EB-4E7C-AC27-72385BED354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98322"/>
            <a:ext cx="4114800" cy="3870881"/>
          </a:xfrm>
          <a:prstGeom prst="rect">
            <a:avLst/>
          </a:prstGeom>
        </p:spPr>
      </p:pic>
      <p:sp>
        <p:nvSpPr>
          <p:cNvPr id="9" name="Slide Number Placeholder 8">
            <a:extLst>
              <a:ext uri="{FF2B5EF4-FFF2-40B4-BE49-F238E27FC236}">
                <a16:creationId xmlns:a16="http://schemas.microsoft.com/office/drawing/2014/main" id="{1A4C41B8-E110-4D29-B030-30E27349A00A}"/>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19</a:t>
            </a:fld>
            <a:endParaRPr lang="en-US"/>
          </a:p>
        </p:txBody>
      </p:sp>
    </p:spTree>
    <p:extLst>
      <p:ext uri="{BB962C8B-B14F-4D97-AF65-F5344CB8AC3E}">
        <p14:creationId xmlns:p14="http://schemas.microsoft.com/office/powerpoint/2010/main" val="256982079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6: Goal and Objectives</a:t>
            </a:r>
          </a:p>
        </p:txBody>
      </p:sp>
      <p:sp>
        <p:nvSpPr>
          <p:cNvPr id="3" name="Content Placeholder 2">
            <a:extLst>
              <a:ext uri="{FF2B5EF4-FFF2-40B4-BE49-F238E27FC236}">
                <a16:creationId xmlns:a16="http://schemas.microsoft.com/office/drawing/2014/main" id="{9ECD99EC-120B-4907-8658-F6CA982F05B3}"/>
              </a:ext>
            </a:extLst>
          </p:cNvPr>
          <p:cNvSpPr>
            <a:spLocks noGrp="1"/>
          </p:cNvSpPr>
          <p:nvPr>
            <p:ph idx="1"/>
          </p:nvPr>
        </p:nvSpPr>
        <p:spPr/>
        <p:txBody>
          <a:bodyPr/>
          <a:lstStyle/>
          <a:p>
            <a:pPr fontAlgn="auto">
              <a:spcBef>
                <a:spcPct val="100000"/>
              </a:spcBef>
              <a:buSzPct val="99000"/>
              <a:tabLst/>
            </a:pPr>
            <a:r>
              <a:rPr lang="en-US" kern="1200">
                <a:sym typeface="Arial"/>
              </a:rPr>
              <a:t> Goal: To provide an overview of the damage and loss methodology for hurricane wind models in Hazus. </a:t>
            </a:r>
          </a:p>
          <a:p>
            <a:pPr fontAlgn="auto">
              <a:spcBef>
                <a:spcPct val="100000"/>
              </a:spcBef>
              <a:buSzPct val="99000"/>
              <a:tabLst/>
            </a:pPr>
            <a:r>
              <a:rPr lang="en-US" kern="1200">
                <a:sym typeface="Arial"/>
              </a:rPr>
              <a:t>After completing this lesson you will be able to: </a:t>
            </a:r>
          </a:p>
          <a:p>
            <a:pPr marL="254000" lvl="1" indent="-254000">
              <a:spcBef>
                <a:spcPct val="100000"/>
              </a:spcBef>
              <a:buSzPct val="99000"/>
            </a:pPr>
            <a:r>
              <a:rPr lang="en-US" kern="1200">
                <a:sym typeface="Arial"/>
              </a:rPr>
              <a:t>Discuss the wind damage and loss methodology in Hazus. </a:t>
            </a:r>
            <a:endParaRPr lang="en-US"/>
          </a:p>
        </p:txBody>
      </p:sp>
      <p:sp>
        <p:nvSpPr>
          <p:cNvPr id="6" name="Slide Number Placeholder 5">
            <a:extLst>
              <a:ext uri="{FF2B5EF4-FFF2-40B4-BE49-F238E27FC236}">
                <a16:creationId xmlns:a16="http://schemas.microsoft.com/office/drawing/2014/main" id="{DCDDBC3A-2B26-4EFE-9DCF-613B6CC97A21}"/>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a:t>
            </a:fld>
            <a:endParaRPr lang="en-US"/>
          </a:p>
        </p:txBody>
      </p:sp>
    </p:spTree>
    <p:extLst>
      <p:ext uri="{BB962C8B-B14F-4D97-AF65-F5344CB8AC3E}">
        <p14:creationId xmlns:p14="http://schemas.microsoft.com/office/powerpoint/2010/main" val="205567833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Resulting from Trees</a:t>
            </a:r>
          </a:p>
        </p:txBody>
      </p:sp>
      <p:sp>
        <p:nvSpPr>
          <p:cNvPr id="3" name="Content Placeholder 2">
            <a:extLst>
              <a:ext uri="{FF2B5EF4-FFF2-40B4-BE49-F238E27FC236}">
                <a16:creationId xmlns:a16="http://schemas.microsoft.com/office/drawing/2014/main" id="{2885D17C-F0E8-46D5-9CC4-D70FEE674784}"/>
              </a:ext>
            </a:extLst>
          </p:cNvPr>
          <p:cNvSpPr>
            <a:spLocks noGrp="1"/>
          </p:cNvSpPr>
          <p:nvPr>
            <p:ph sz="quarter" idx="13"/>
          </p:nvPr>
        </p:nvSpPr>
        <p:spPr/>
        <p:txBody>
          <a:bodyPr>
            <a:normAutofit fontScale="92500" lnSpcReduction="20000"/>
          </a:bodyPr>
          <a:lstStyle/>
          <a:p>
            <a:pPr fontAlgn="auto">
              <a:spcBef>
                <a:spcPct val="100000"/>
              </a:spcBef>
              <a:spcAft>
                <a:spcPts val="0"/>
              </a:spcAft>
              <a:buSzPct val="99000"/>
              <a:tabLst/>
            </a:pPr>
            <a:r>
              <a:rPr lang="en-US" kern="1200" dirty="0">
                <a:sym typeface="Arial"/>
              </a:rPr>
              <a:t>Simulations of amount of damage: </a:t>
            </a:r>
          </a:p>
          <a:p>
            <a:pPr marL="254000" lvl="1" indent="-254000" fontAlgn="auto">
              <a:spcBef>
                <a:spcPct val="100000"/>
              </a:spcBef>
              <a:spcAft>
                <a:spcPts val="0"/>
              </a:spcAft>
              <a:buSzPct val="99000"/>
              <a:buFont typeface="Arial"/>
              <a:buChar char="•"/>
              <a:tabLst/>
            </a:pPr>
            <a:r>
              <a:rPr lang="en-US" kern="1200" dirty="0">
                <a:ea typeface="+mn-ea"/>
                <a:sym typeface="Arial"/>
              </a:rPr>
              <a:t>Tree drop tests at Clemson University </a:t>
            </a:r>
          </a:p>
          <a:p>
            <a:pPr marL="254000" lvl="1" indent="-254000" fontAlgn="auto">
              <a:spcBef>
                <a:spcPct val="100000"/>
              </a:spcBef>
              <a:spcAft>
                <a:spcPts val="0"/>
              </a:spcAft>
              <a:buSzPct val="99000"/>
              <a:buFont typeface="Arial"/>
              <a:buChar char="•"/>
              <a:tabLst/>
            </a:pPr>
            <a:r>
              <a:rPr lang="en-US" kern="1200" dirty="0">
                <a:ea typeface="+mn-ea"/>
                <a:sym typeface="Arial"/>
              </a:rPr>
              <a:t>Derived relationship of impact energy and damage severity </a:t>
            </a:r>
          </a:p>
          <a:p>
            <a:pPr marL="254000" lvl="1" indent="-254000" fontAlgn="auto">
              <a:spcBef>
                <a:spcPct val="100000"/>
              </a:spcBef>
              <a:spcAft>
                <a:spcPts val="0"/>
              </a:spcAft>
              <a:buSzPct val="99000"/>
              <a:buFont typeface="Arial"/>
              <a:buChar char="•"/>
              <a:tabLst/>
            </a:pPr>
            <a:r>
              <a:rPr lang="en-US" kern="1200" dirty="0">
                <a:ea typeface="+mn-ea"/>
                <a:sym typeface="Arial"/>
              </a:rPr>
              <a:t>Cost estimated using data from </a:t>
            </a:r>
            <a:r>
              <a:rPr lang="en-US" kern="1200" dirty="0" err="1">
                <a:ea typeface="+mn-ea"/>
                <a:sym typeface="Arial"/>
              </a:rPr>
              <a:t>RSMeans</a:t>
            </a:r>
            <a:r>
              <a:rPr lang="en-US" kern="1200" dirty="0">
                <a:ea typeface="+mn-ea"/>
                <a:sym typeface="Arial"/>
              </a:rPr>
              <a:t> 2018</a:t>
            </a:r>
            <a:endParaRPr lang="en-US" dirty="0"/>
          </a:p>
        </p:txBody>
      </p:sp>
      <p:pic>
        <p:nvPicPr>
          <p:cNvPr id="8" name="Content Placeholder 7" descr="An image of a tree drop test where a simulated tree trunk has penetrated a dummy roof and exterior wall.">
            <a:extLst>
              <a:ext uri="{FF2B5EF4-FFF2-40B4-BE49-F238E27FC236}">
                <a16:creationId xmlns:a16="http://schemas.microsoft.com/office/drawing/2014/main" id="{A06B577F-908C-4136-A626-7070ED6E323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91969"/>
            <a:ext cx="4114800" cy="3283586"/>
          </a:xfrm>
          <a:prstGeom prst="rect">
            <a:avLst/>
          </a:prstGeom>
        </p:spPr>
      </p:pic>
      <p:sp>
        <p:nvSpPr>
          <p:cNvPr id="9" name="Slide Number Placeholder 8">
            <a:extLst>
              <a:ext uri="{FF2B5EF4-FFF2-40B4-BE49-F238E27FC236}">
                <a16:creationId xmlns:a16="http://schemas.microsoft.com/office/drawing/2014/main" id="{EE9F792A-62FB-4371-AB21-999A1F7F7277}"/>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20</a:t>
            </a:fld>
            <a:endParaRPr lang="en-US"/>
          </a:p>
        </p:txBody>
      </p:sp>
    </p:spTree>
    <p:extLst>
      <p:ext uri="{BB962C8B-B14F-4D97-AF65-F5344CB8AC3E}">
        <p14:creationId xmlns:p14="http://schemas.microsoft.com/office/powerpoint/2010/main" val="284367195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Damage from Hurricane Irma (2017)</a:t>
            </a:r>
          </a:p>
        </p:txBody>
      </p:sp>
      <p:sp>
        <p:nvSpPr>
          <p:cNvPr id="9" name="Content Placeholder 8">
            <a:extLst>
              <a:ext uri="{FF2B5EF4-FFF2-40B4-BE49-F238E27FC236}">
                <a16:creationId xmlns:a16="http://schemas.microsoft.com/office/drawing/2014/main" id="{843662CD-988C-4DFC-B134-C60BE88178D6}"/>
              </a:ext>
            </a:extLst>
          </p:cNvPr>
          <p:cNvSpPr>
            <a:spLocks noGrp="1"/>
          </p:cNvSpPr>
          <p:nvPr>
            <p:ph sz="quarter" idx="13"/>
          </p:nvPr>
        </p:nvSpPr>
        <p:spPr/>
        <p:txBody>
          <a:bodyPr>
            <a:normAutofit fontScale="62500" lnSpcReduction="20000"/>
          </a:bodyPr>
          <a:lstStyle/>
          <a:p>
            <a:pPr>
              <a:spcBef>
                <a:spcPct val="100000"/>
              </a:spcBef>
              <a:buSzPct val="99000"/>
            </a:pPr>
            <a:r>
              <a:rPr lang="en-US" kern="1200">
                <a:sym typeface="Arial"/>
              </a:rPr>
              <a:t>Hazus tree model accounts for different types of tree damage that may occur. </a:t>
            </a:r>
          </a:p>
          <a:p>
            <a:pPr>
              <a:spcBef>
                <a:spcPct val="100000"/>
              </a:spcBef>
              <a:buSzPct val="99000"/>
            </a:pPr>
            <a:r>
              <a:rPr lang="en-US" kern="1200">
                <a:sym typeface="Arial"/>
              </a:rPr>
              <a:t>Photo taken in Gospel Island, FL after Hurricane Irma, September 2017</a:t>
            </a:r>
            <a:endParaRPr lang="en-US"/>
          </a:p>
        </p:txBody>
      </p:sp>
      <p:pic>
        <p:nvPicPr>
          <p:cNvPr id="11" name="Content Placeholder 10" descr="An image of a house witha a fallen tree causing exterior damage.">
            <a:extLst>
              <a:ext uri="{FF2B5EF4-FFF2-40B4-BE49-F238E27FC236}">
                <a16:creationId xmlns:a16="http://schemas.microsoft.com/office/drawing/2014/main" id="{F905EA83-6408-4D29-A452-AE228F79361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926336" y="2290381"/>
            <a:ext cx="5291328" cy="3182112"/>
          </a:xfrm>
          <a:prstGeom prst="rect">
            <a:avLst/>
          </a:prstGeom>
        </p:spPr>
      </p:pic>
      <p:sp>
        <p:nvSpPr>
          <p:cNvPr id="12" name="Slide Number Placeholder 11">
            <a:extLst>
              <a:ext uri="{FF2B5EF4-FFF2-40B4-BE49-F238E27FC236}">
                <a16:creationId xmlns:a16="http://schemas.microsoft.com/office/drawing/2014/main" id="{CEA0D9AB-CBDE-4048-8E97-2BD97E5D31DC}"/>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21</a:t>
            </a:fld>
            <a:endParaRPr lang="en-US"/>
          </a:p>
        </p:txBody>
      </p:sp>
    </p:spTree>
    <p:extLst>
      <p:ext uri="{BB962C8B-B14F-4D97-AF65-F5344CB8AC3E}">
        <p14:creationId xmlns:p14="http://schemas.microsoft.com/office/powerpoint/2010/main" val="64190041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Curves as Function of Tree Density</a:t>
            </a:r>
          </a:p>
        </p:txBody>
      </p:sp>
      <p:pic>
        <p:nvPicPr>
          <p:cNvPr id="6" name="Content Placeholder 5" descr="A graph of building loss over peak gust in mph. The curves are a function of 6 different tree densities: 10, 25, 50, 100, 200, and 400 stems. The 10-stem density has the shallowest and least-loss curve, with the rest ranked in ascending order with 400-stem desnity with the steepest and highest loss curve.">
            <a:extLst>
              <a:ext uri="{FF2B5EF4-FFF2-40B4-BE49-F238E27FC236}">
                <a16:creationId xmlns:a16="http://schemas.microsoft.com/office/drawing/2014/main" id="{AFC8B84C-97DC-4C40-B3F0-6BD50E199BA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3359" y="1068388"/>
            <a:ext cx="7797282" cy="4646612"/>
          </a:xfrm>
          <a:prstGeom prst="rect">
            <a:avLst/>
          </a:prstGeom>
        </p:spPr>
      </p:pic>
      <p:sp>
        <p:nvSpPr>
          <p:cNvPr id="7" name="Slide Number Placeholder 6">
            <a:extLst>
              <a:ext uri="{FF2B5EF4-FFF2-40B4-BE49-F238E27FC236}">
                <a16:creationId xmlns:a16="http://schemas.microsoft.com/office/drawing/2014/main" id="{201492FF-D41D-45D9-B67B-6B7EC12E2D16}"/>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22</a:t>
            </a:fld>
            <a:endParaRPr lang="en-US"/>
          </a:p>
        </p:txBody>
      </p:sp>
    </p:spTree>
    <p:extLst>
      <p:ext uri="{BB962C8B-B14F-4D97-AF65-F5344CB8AC3E}">
        <p14:creationId xmlns:p14="http://schemas.microsoft.com/office/powerpoint/2010/main" val="249434413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Curves as Function of Tree Height</a:t>
            </a:r>
          </a:p>
        </p:txBody>
      </p:sp>
      <p:pic>
        <p:nvPicPr>
          <p:cNvPr id="6" name="Content Placeholder 5" descr="A graph of building loss over peak gust in mph. The curves are a function of 3 different tree heights: 30 to 40 feet, 40 to 60 feet, and greater than or equal to 60 feet. The 30 to 40 foot height tree loss curve is the shallowest and has the least-loss, with the 40 to 60 foot curve only slightly higher, and the greater than or equal to 60 feet height the steepest and highest loss curve.">
            <a:extLst>
              <a:ext uri="{FF2B5EF4-FFF2-40B4-BE49-F238E27FC236}">
                <a16:creationId xmlns:a16="http://schemas.microsoft.com/office/drawing/2014/main" id="{8EA22208-EE29-4D20-BEE2-B6FCBC056E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3988" y="1068388"/>
            <a:ext cx="7476024" cy="4646612"/>
          </a:xfrm>
          <a:prstGeom prst="rect">
            <a:avLst/>
          </a:prstGeom>
        </p:spPr>
      </p:pic>
      <p:sp>
        <p:nvSpPr>
          <p:cNvPr id="7" name="Slide Number Placeholder 6">
            <a:extLst>
              <a:ext uri="{FF2B5EF4-FFF2-40B4-BE49-F238E27FC236}">
                <a16:creationId xmlns:a16="http://schemas.microsoft.com/office/drawing/2014/main" id="{DFFC13F9-9F4C-4F7F-A7EF-2DDC401ABD4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23</a:t>
            </a:fld>
            <a:endParaRPr lang="en-US"/>
          </a:p>
        </p:txBody>
      </p:sp>
    </p:spTree>
    <p:extLst>
      <p:ext uri="{BB962C8B-B14F-4D97-AF65-F5344CB8AC3E}">
        <p14:creationId xmlns:p14="http://schemas.microsoft.com/office/powerpoint/2010/main" val="18341766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Curves as Function of Tree Type</a:t>
            </a:r>
          </a:p>
        </p:txBody>
      </p:sp>
      <p:pic>
        <p:nvPicPr>
          <p:cNvPr id="6" name="Content Placeholder 5" descr="A graph of building loss over peak gust in mph. The curves are a function of 2 different tree types: evergreen and deciduous. The evergreen tree type causes slightly more loss between 90 and 230 mph, but is nearly equal to the deciduous curve at less than 90 mph and at 250 mph.">
            <a:extLst>
              <a:ext uri="{FF2B5EF4-FFF2-40B4-BE49-F238E27FC236}">
                <a16:creationId xmlns:a16="http://schemas.microsoft.com/office/drawing/2014/main" id="{17A0868F-EF04-4FC9-9DEC-CC0FF8D3933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6250" y="1068388"/>
            <a:ext cx="7511499" cy="4646612"/>
          </a:xfrm>
          <a:prstGeom prst="rect">
            <a:avLst/>
          </a:prstGeom>
        </p:spPr>
      </p:pic>
      <p:sp>
        <p:nvSpPr>
          <p:cNvPr id="7" name="Slide Number Placeholder 6">
            <a:extLst>
              <a:ext uri="{FF2B5EF4-FFF2-40B4-BE49-F238E27FC236}">
                <a16:creationId xmlns:a16="http://schemas.microsoft.com/office/drawing/2014/main" id="{76137988-EB89-4456-BFE7-ED372C937A52}"/>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24</a:t>
            </a:fld>
            <a:endParaRPr lang="en-US"/>
          </a:p>
        </p:txBody>
      </p:sp>
    </p:spTree>
    <p:extLst>
      <p:ext uri="{BB962C8B-B14F-4D97-AF65-F5344CB8AC3E}">
        <p14:creationId xmlns:p14="http://schemas.microsoft.com/office/powerpoint/2010/main" val="413494019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6.2: Surface Roughness </a:t>
            </a:r>
          </a:p>
        </p:txBody>
      </p:sp>
      <p:sp>
        <p:nvSpPr>
          <p:cNvPr id="3" name="Content Placeholder 2">
            <a:extLst>
              <a:ext uri="{FF2B5EF4-FFF2-40B4-BE49-F238E27FC236}">
                <a16:creationId xmlns:a16="http://schemas.microsoft.com/office/drawing/2014/main" id="{79445288-8802-42ED-8CAE-19BAE748FA1B}"/>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Modify the surface roughness parameters in order to see the effect on the damages and losses.</a:t>
            </a:r>
          </a:p>
          <a:p>
            <a:pPr>
              <a:spcBef>
                <a:spcPct val="100000"/>
              </a:spcBef>
              <a:buSzPct val="99000"/>
            </a:pPr>
            <a:r>
              <a:rPr lang="en-US" kern="1200">
                <a:sym typeface="Arial"/>
              </a:rPr>
              <a:t>Time: 30 minutes</a:t>
            </a:r>
            <a:endParaRPr lang="en-US"/>
          </a:p>
        </p:txBody>
      </p:sp>
      <p:sp>
        <p:nvSpPr>
          <p:cNvPr id="6" name="Slide Number Placeholder 5">
            <a:extLst>
              <a:ext uri="{FF2B5EF4-FFF2-40B4-BE49-F238E27FC236}">
                <a16:creationId xmlns:a16="http://schemas.microsoft.com/office/drawing/2014/main" id="{B327055C-1E1A-4542-A46E-A66612AA11D2}"/>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25</a:t>
            </a:fld>
            <a:endParaRPr lang="en-US"/>
          </a:p>
        </p:txBody>
      </p:sp>
    </p:spTree>
    <p:extLst>
      <p:ext uri="{BB962C8B-B14F-4D97-AF65-F5344CB8AC3E}">
        <p14:creationId xmlns:p14="http://schemas.microsoft.com/office/powerpoint/2010/main" val="201220513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6.2: Tasks</a:t>
            </a:r>
          </a:p>
        </p:txBody>
      </p:sp>
      <p:sp>
        <p:nvSpPr>
          <p:cNvPr id="3" name="Content Placeholder 2">
            <a:extLst>
              <a:ext uri="{FF2B5EF4-FFF2-40B4-BE49-F238E27FC236}">
                <a16:creationId xmlns:a16="http://schemas.microsoft.com/office/drawing/2014/main" id="{E0C6BCF5-E7C9-43B2-82C9-13B6E17DF20B}"/>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n-US" kern="1200">
                <a:sym typeface="Arial"/>
              </a:rPr>
              <a:t> Task 1: Define the default scenario.</a:t>
            </a:r>
          </a:p>
          <a:p>
            <a:pPr fontAlgn="auto">
              <a:spcBef>
                <a:spcPct val="100000"/>
              </a:spcBef>
              <a:spcAft>
                <a:spcPts val="0"/>
              </a:spcAft>
              <a:buSzPct val="99000"/>
              <a:tabLst/>
            </a:pPr>
            <a:r>
              <a:rPr lang="en-US" kern="1200">
                <a:sym typeface="Arial"/>
              </a:rPr>
              <a:t>Task 2: Adjust the Surface Roughness to a Rural setting. </a:t>
            </a:r>
          </a:p>
          <a:p>
            <a:pPr fontAlgn="auto">
              <a:spcBef>
                <a:spcPct val="100000"/>
              </a:spcBef>
              <a:spcAft>
                <a:spcPts val="0"/>
              </a:spcAft>
              <a:buSzPct val="99000"/>
              <a:tabLst/>
            </a:pPr>
            <a:r>
              <a:rPr lang="en-US" kern="1200">
                <a:sym typeface="Arial"/>
              </a:rPr>
              <a:t>Task 3: Adjust the Surface Roughness to an Urban setting. </a:t>
            </a:r>
          </a:p>
          <a:p>
            <a:pPr fontAlgn="auto">
              <a:spcBef>
                <a:spcPct val="100000"/>
              </a:spcBef>
              <a:spcAft>
                <a:spcPts val="0"/>
              </a:spcAft>
              <a:buSzPct val="99000"/>
              <a:tabLst/>
            </a:pPr>
            <a:r>
              <a:rPr lang="en-US" kern="1200">
                <a:sym typeface="Arial"/>
              </a:rPr>
              <a:t>Task 4: View and Compare Results. </a:t>
            </a:r>
          </a:p>
          <a:p>
            <a:pPr fontAlgn="auto">
              <a:spcBef>
                <a:spcPct val="100000"/>
              </a:spcBef>
              <a:spcAft>
                <a:spcPts val="0"/>
              </a:spcAft>
              <a:buSzPct val="99000"/>
              <a:tabLst/>
            </a:pPr>
            <a:r>
              <a:rPr lang="en-US" kern="1200">
                <a:sym typeface="Arial"/>
              </a:rPr>
              <a:t>Task 5: Restore the Census Tract to the default setting. </a:t>
            </a:r>
            <a:endParaRPr lang="en-US"/>
          </a:p>
        </p:txBody>
      </p:sp>
      <p:sp>
        <p:nvSpPr>
          <p:cNvPr id="6" name="Slide Number Placeholder 5">
            <a:extLst>
              <a:ext uri="{FF2B5EF4-FFF2-40B4-BE49-F238E27FC236}">
                <a16:creationId xmlns:a16="http://schemas.microsoft.com/office/drawing/2014/main" id="{529F4B1B-E39D-42DC-8128-8E5D0E378FA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26</a:t>
            </a:fld>
            <a:endParaRPr lang="en-US"/>
          </a:p>
        </p:txBody>
      </p:sp>
    </p:spTree>
    <p:extLst>
      <p:ext uri="{BB962C8B-B14F-4D97-AF65-F5344CB8AC3E}">
        <p14:creationId xmlns:p14="http://schemas.microsoft.com/office/powerpoint/2010/main" val="22004512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6: Review</a:t>
            </a:r>
          </a:p>
        </p:txBody>
      </p:sp>
      <p:sp>
        <p:nvSpPr>
          <p:cNvPr id="3" name="Content Placeholder 2">
            <a:extLst>
              <a:ext uri="{FF2B5EF4-FFF2-40B4-BE49-F238E27FC236}">
                <a16:creationId xmlns:a16="http://schemas.microsoft.com/office/drawing/2014/main" id="{1471561C-B86B-45D8-BCDC-722512E69FDC}"/>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parameters define the </a:t>
            </a:r>
            <a:r>
              <a:rPr lang="en-US" kern="1200" dirty="0" err="1">
                <a:ea typeface="+mn-ea"/>
                <a:sym typeface="Arial"/>
              </a:rPr>
              <a:t>Hazus</a:t>
            </a:r>
            <a:r>
              <a:rPr lang="en-US" kern="1200" dirty="0">
                <a:ea typeface="+mn-ea"/>
                <a:sym typeface="Arial"/>
              </a:rPr>
              <a:t> wind damage models?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How does </a:t>
            </a:r>
            <a:r>
              <a:rPr lang="en-US" kern="1200" dirty="0" err="1">
                <a:ea typeface="+mn-ea"/>
                <a:sym typeface="Arial"/>
              </a:rPr>
              <a:t>Hazus</a:t>
            </a:r>
            <a:r>
              <a:rPr lang="en-US" kern="1200" dirty="0">
                <a:ea typeface="+mn-ea"/>
                <a:sym typeface="Arial"/>
              </a:rPr>
              <a:t> display damage curves? </a:t>
            </a:r>
            <a:endParaRPr lang="en-US" dirty="0"/>
          </a:p>
        </p:txBody>
      </p:sp>
      <p:sp>
        <p:nvSpPr>
          <p:cNvPr id="6" name="Slide Number Placeholder 5">
            <a:extLst>
              <a:ext uri="{FF2B5EF4-FFF2-40B4-BE49-F238E27FC236}">
                <a16:creationId xmlns:a16="http://schemas.microsoft.com/office/drawing/2014/main" id="{3EFE8C58-96F2-40ED-BC57-064D66A01E29}"/>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27</a:t>
            </a:fld>
            <a:endParaRPr lang="en-US"/>
          </a:p>
        </p:txBody>
      </p:sp>
    </p:spTree>
    <p:extLst>
      <p:ext uri="{BB962C8B-B14F-4D97-AF65-F5344CB8AC3E}">
        <p14:creationId xmlns:p14="http://schemas.microsoft.com/office/powerpoint/2010/main" val="10761638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01866F1B-0014-4C82-B270-5D0051FE8D78}"/>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5B3C359E-E2B6-4FD5-A7F0-DD73CBDFD153}"/>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28</a:t>
            </a:fld>
            <a:endParaRPr lang="en-US"/>
          </a:p>
        </p:txBody>
      </p:sp>
    </p:spTree>
    <p:extLst>
      <p:ext uri="{BB962C8B-B14F-4D97-AF65-F5344CB8AC3E}">
        <p14:creationId xmlns:p14="http://schemas.microsoft.com/office/powerpoint/2010/main" val="28465707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The Building Envelope</a:t>
            </a:r>
          </a:p>
        </p:txBody>
      </p:sp>
      <p:sp>
        <p:nvSpPr>
          <p:cNvPr id="3" name="Content Placeholder 2">
            <a:extLst>
              <a:ext uri="{FF2B5EF4-FFF2-40B4-BE49-F238E27FC236}">
                <a16:creationId xmlns:a16="http://schemas.microsoft.com/office/drawing/2014/main" id="{122F48F2-D419-4435-87F9-E38FA73B4A6A}"/>
              </a:ext>
            </a:extLst>
          </p:cNvPr>
          <p:cNvSpPr>
            <a:spLocks noGrp="1"/>
          </p:cNvSpPr>
          <p:nvPr>
            <p:ph sz="quarter" idx="13"/>
          </p:nvPr>
        </p:nvSpPr>
        <p:spPr/>
        <p:txBody>
          <a:bodyPr>
            <a:normAutofit fontScale="55000" lnSpcReduction="20000"/>
          </a:bodyPr>
          <a:lstStyle/>
          <a:p>
            <a:pPr marL="254000" lvl="1" indent="-254000" fontAlgn="auto">
              <a:spcBef>
                <a:spcPct val="100000"/>
              </a:spcBef>
              <a:buSzPct val="99000"/>
              <a:buFont typeface="Arial"/>
              <a:buChar char="•"/>
              <a:tabLst/>
            </a:pPr>
            <a:r>
              <a:rPr lang="en-US" kern="1200" dirty="0">
                <a:ea typeface="+mn-ea"/>
                <a:sym typeface="Arial"/>
              </a:rPr>
              <a:t>Damages and losses begin with the building envelope performance, the amount of resistance to hurricane force winds. </a:t>
            </a:r>
          </a:p>
          <a:p>
            <a:pPr marL="635000" lvl="2" indent="-254000" fontAlgn="auto">
              <a:spcBef>
                <a:spcPct val="100000"/>
              </a:spcBef>
              <a:buSzPct val="99000"/>
              <a:buFont typeface="Wingdings"/>
              <a:buChar char="§"/>
              <a:tabLst/>
            </a:pPr>
            <a:r>
              <a:rPr lang="en-US" kern="1200" dirty="0">
                <a:ea typeface="+mn-ea"/>
                <a:sym typeface="Arial"/>
              </a:rPr>
              <a:t>Walls </a:t>
            </a:r>
          </a:p>
          <a:p>
            <a:pPr marL="635000" lvl="2" indent="-254000" fontAlgn="auto">
              <a:spcBef>
                <a:spcPct val="100000"/>
              </a:spcBef>
              <a:buSzPct val="99000"/>
              <a:buFont typeface="Wingdings"/>
              <a:buChar char="§"/>
              <a:tabLst/>
            </a:pPr>
            <a:r>
              <a:rPr lang="en-US" kern="1200" dirty="0">
                <a:ea typeface="+mn-ea"/>
                <a:sym typeface="Arial"/>
              </a:rPr>
              <a:t>Roofing </a:t>
            </a:r>
          </a:p>
          <a:p>
            <a:pPr marL="635000" lvl="2" indent="-254000" fontAlgn="auto">
              <a:spcBef>
                <a:spcPct val="100000"/>
              </a:spcBef>
              <a:buSzPct val="99000"/>
              <a:buFont typeface="Wingdings"/>
              <a:buChar char="§"/>
              <a:tabLst/>
            </a:pPr>
            <a:r>
              <a:rPr lang="en-US" kern="1200" dirty="0">
                <a:ea typeface="+mn-ea"/>
                <a:sym typeface="Arial"/>
              </a:rPr>
              <a:t>Windows </a:t>
            </a:r>
          </a:p>
          <a:p>
            <a:pPr marL="635000" lvl="2" indent="-254000" fontAlgn="auto">
              <a:spcBef>
                <a:spcPct val="100000"/>
              </a:spcBef>
              <a:buSzPct val="99000"/>
              <a:buFont typeface="Wingdings"/>
              <a:buChar char="§"/>
              <a:tabLst/>
            </a:pPr>
            <a:r>
              <a:rPr lang="en-US" kern="1200" dirty="0">
                <a:ea typeface="+mn-ea"/>
                <a:sym typeface="Arial"/>
              </a:rPr>
              <a:t>Doors </a:t>
            </a:r>
          </a:p>
          <a:p>
            <a:pPr marL="254000" lvl="1" indent="-254000">
              <a:spcBef>
                <a:spcPct val="100000"/>
              </a:spcBef>
              <a:buSzPct val="99000"/>
            </a:pPr>
            <a:r>
              <a:rPr lang="en-US" kern="1200" dirty="0">
                <a:sym typeface="Arial"/>
              </a:rPr>
              <a:t>Failures to these components lead to more extensive damage. </a:t>
            </a:r>
          </a:p>
          <a:p>
            <a:pPr>
              <a:spcBef>
                <a:spcPct val="100000"/>
              </a:spcBef>
              <a:buSzPct val="99000"/>
            </a:pPr>
            <a:r>
              <a:rPr lang="en-US" kern="1200" dirty="0">
                <a:sym typeface="Arial"/>
              </a:rPr>
              <a:t>Mitigation Assessment Team Report: Hurricane Ivan in Alabama and Florida (FEMA 489)</a:t>
            </a:r>
            <a:endParaRPr lang="en-US" dirty="0"/>
          </a:p>
        </p:txBody>
      </p:sp>
      <p:pic>
        <p:nvPicPr>
          <p:cNvPr id="9" name="Content Placeholder 8" descr="Image of a house with the construction material exposed.">
            <a:extLst>
              <a:ext uri="{FF2B5EF4-FFF2-40B4-BE49-F238E27FC236}">
                <a16:creationId xmlns:a16="http://schemas.microsoft.com/office/drawing/2014/main" id="{90F52FFC-5EB9-4065-BF13-FE8FB4FCF77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72062" y="2209800"/>
            <a:ext cx="3114675" cy="2447925"/>
          </a:xfrm>
          <a:prstGeom prst="rect">
            <a:avLst/>
          </a:prstGeom>
        </p:spPr>
      </p:pic>
      <p:sp>
        <p:nvSpPr>
          <p:cNvPr id="10" name="Slide Number Placeholder 9">
            <a:extLst>
              <a:ext uri="{FF2B5EF4-FFF2-40B4-BE49-F238E27FC236}">
                <a16:creationId xmlns:a16="http://schemas.microsoft.com/office/drawing/2014/main" id="{E41AC0AB-2E75-48F7-8323-8DA5E7E53DA9}"/>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3</a:t>
            </a:fld>
            <a:endParaRPr lang="en-US"/>
          </a:p>
        </p:txBody>
      </p:sp>
    </p:spTree>
    <p:extLst>
      <p:ext uri="{BB962C8B-B14F-4D97-AF65-F5344CB8AC3E}">
        <p14:creationId xmlns:p14="http://schemas.microsoft.com/office/powerpoint/2010/main" val="162097554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Sub-Assembly Inventory Wind Model</a:t>
            </a:r>
          </a:p>
        </p:txBody>
      </p:sp>
      <p:sp>
        <p:nvSpPr>
          <p:cNvPr id="3" name="Content Placeholder 2">
            <a:extLst>
              <a:ext uri="{FF2B5EF4-FFF2-40B4-BE49-F238E27FC236}">
                <a16:creationId xmlns:a16="http://schemas.microsoft.com/office/drawing/2014/main" id="{96BBEA5F-DCFF-4EF8-B07F-27D975D62033}"/>
              </a:ext>
            </a:extLst>
          </p:cNvPr>
          <p:cNvSpPr>
            <a:spLocks noGrp="1"/>
          </p:cNvSpPr>
          <p:nvPr>
            <p:ph idx="1"/>
          </p:nvPr>
        </p:nvSpPr>
        <p:spPr>
          <a:xfrm>
            <a:off x="457200" y="1068388"/>
            <a:ext cx="8229600" cy="1887248"/>
          </a:xfrm>
        </p:spPr>
        <p:txBody>
          <a:bodyPr>
            <a:normAutofit fontScale="47500" lnSpcReduction="20000"/>
          </a:bodyPr>
          <a:lstStyle/>
          <a:p>
            <a:pPr marL="254000" lvl="1" indent="-254000" fontAlgn="auto">
              <a:spcBef>
                <a:spcPct val="100000"/>
              </a:spcBef>
              <a:buSzPct val="99000"/>
              <a:buFont typeface="Arial"/>
              <a:buChar char="•"/>
              <a:tabLst/>
            </a:pPr>
            <a:r>
              <a:rPr lang="en-US" kern="1200" dirty="0">
                <a:ea typeface="+mn-ea"/>
                <a:sym typeface="Arial"/>
              </a:rPr>
              <a:t> Sub-assembly cost ratios separate the individual building components. </a:t>
            </a:r>
          </a:p>
          <a:p>
            <a:pPr marL="254000" lvl="1" indent="-254000" fontAlgn="auto">
              <a:spcBef>
                <a:spcPct val="100000"/>
              </a:spcBef>
              <a:buSzPct val="99000"/>
              <a:buFont typeface="Arial"/>
              <a:buChar char="•"/>
              <a:tabLst/>
            </a:pPr>
            <a:r>
              <a:rPr lang="en-US" kern="1200" dirty="0">
                <a:ea typeface="+mn-ea"/>
                <a:sym typeface="Arial"/>
              </a:rPr>
              <a:t>Represents the percentage of the replacement cost for each component </a:t>
            </a:r>
          </a:p>
          <a:p>
            <a:pPr marL="635000" lvl="2" indent="-254000" fontAlgn="auto">
              <a:spcBef>
                <a:spcPct val="100000"/>
              </a:spcBef>
              <a:buSzPct val="99000"/>
              <a:buFont typeface="Wingdings"/>
              <a:buChar char="§"/>
              <a:tabLst/>
            </a:pPr>
            <a:r>
              <a:rPr lang="en-US" kern="1200" dirty="0">
                <a:ea typeface="+mn-ea"/>
                <a:sym typeface="Arial"/>
              </a:rPr>
              <a:t>EX: if </a:t>
            </a:r>
            <a:r>
              <a:rPr lang="en-US" kern="1200" dirty="0" err="1">
                <a:ea typeface="+mn-ea"/>
                <a:sym typeface="Arial"/>
              </a:rPr>
              <a:t>Hazus</a:t>
            </a:r>
            <a:r>
              <a:rPr lang="en-US" kern="1200" dirty="0">
                <a:ea typeface="+mn-ea"/>
                <a:sym typeface="Arial"/>
              </a:rPr>
              <a:t> modeled a roof 100% damaged on a $100,000 one story residential structure, the total loss would be $3,000. </a:t>
            </a:r>
          </a:p>
          <a:p>
            <a:pPr>
              <a:spcBef>
                <a:spcPct val="100000"/>
              </a:spcBef>
              <a:buSzPct val="99000"/>
            </a:pPr>
            <a:r>
              <a:rPr lang="en-US" b="1" kern="1200" dirty="0">
                <a:sym typeface="Arial"/>
              </a:rPr>
              <a:t>Table of Default Residential Subassembly Cost Ratios</a:t>
            </a:r>
            <a:endParaRPr lang="en-US" kern="1200" dirty="0">
              <a:sym typeface="Arial"/>
            </a:endParaRPr>
          </a:p>
          <a:p>
            <a:pPr>
              <a:spcBef>
                <a:spcPct val="100000"/>
              </a:spcBef>
              <a:buSzPct val="99000"/>
            </a:pPr>
            <a:r>
              <a:rPr lang="en-US" kern="1200" dirty="0">
                <a:sym typeface="Arial"/>
              </a:rPr>
              <a:t>Hurricane winds do not affect all components equally, and therefore individual components must be modeled</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186540974"/>
              </p:ext>
            </p:extLst>
          </p:nvPr>
        </p:nvGraphicFramePr>
        <p:xfrm>
          <a:off x="457200" y="2955636"/>
          <a:ext cx="8229600" cy="2696711"/>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258311">
                <a:tc>
                  <a:txBody>
                    <a:bodyPr/>
                    <a:lstStyle/>
                    <a:p>
                      <a:pPr lvl="0" algn="l">
                        <a:spcBef>
                          <a:spcPct val="100000"/>
                        </a:spcBef>
                        <a:buClrTx/>
                      </a:pPr>
                      <a:r>
                        <a:rPr lang="en-US" sz="1000">
                          <a:solidFill>
                            <a:srgbClr val="000066"/>
                          </a:solidFill>
                          <a:latin typeface="Arial"/>
                          <a:ea typeface="+mn-ea"/>
                          <a:cs typeface="Arial"/>
                          <a:sym typeface="Arial"/>
                        </a:rPr>
                        <a:t> Subassembly</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 1 Story</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 2 Story</a:t>
                      </a:r>
                    </a:p>
                  </a:txBody>
                  <a:tcPr>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 3 Story</a:t>
                      </a:r>
                    </a:p>
                  </a:txBody>
                  <a:tcPr>
                    <a:solidFill>
                      <a:srgbClr val="C0C0C0"/>
                    </a:solidFill>
                  </a:tcPr>
                </a:tc>
                <a:extLst>
                  <a:ext uri="{0D108BD9-81ED-4DB2-BD59-A6C34878D82A}">
                    <a16:rowId xmlns:a16="http://schemas.microsoft.com/office/drawing/2014/main" val="10000"/>
                  </a:ext>
                </a:extLst>
              </a:tr>
              <a:tr h="196053">
                <a:tc>
                  <a:txBody>
                    <a:bodyPr/>
                    <a:lstStyle/>
                    <a:p>
                      <a:pPr lvl="0" algn="l">
                        <a:spcBef>
                          <a:spcPct val="100000"/>
                        </a:spcBef>
                        <a:buClrTx/>
                      </a:pPr>
                      <a:r>
                        <a:rPr lang="en-US" sz="1000">
                          <a:solidFill>
                            <a:srgbClr val="000066"/>
                          </a:solidFill>
                          <a:latin typeface="Arial"/>
                          <a:ea typeface="+mn-ea"/>
                          <a:cs typeface="Arial"/>
                          <a:sym typeface="Arial"/>
                        </a:rPr>
                        <a:t>Site Work</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a:tc>
                <a:extLst>
                  <a:ext uri="{0D108BD9-81ED-4DB2-BD59-A6C34878D82A}">
                    <a16:rowId xmlns:a16="http://schemas.microsoft.com/office/drawing/2014/main" val="10001"/>
                  </a:ext>
                </a:extLst>
              </a:tr>
              <a:tr h="196053">
                <a:tc>
                  <a:txBody>
                    <a:bodyPr/>
                    <a:lstStyle/>
                    <a:p>
                      <a:pPr lvl="0" algn="l">
                        <a:spcBef>
                          <a:spcPct val="100000"/>
                        </a:spcBef>
                        <a:buClrTx/>
                      </a:pPr>
                      <a:r>
                        <a:rPr lang="en-US" sz="1000">
                          <a:solidFill>
                            <a:srgbClr val="000066"/>
                          </a:solidFill>
                          <a:latin typeface="Arial"/>
                          <a:ea typeface="+mn-ea"/>
                          <a:cs typeface="Arial"/>
                          <a:sym typeface="Arial"/>
                        </a:rPr>
                        <a:t>Foundation</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8%</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5%</a:t>
                      </a:r>
                      <a:endParaRPr lang="en-US" sz="1000">
                        <a:solidFill>
                          <a:srgbClr val="000066"/>
                        </a:solidFill>
                      </a:endParaRPr>
                    </a:p>
                  </a:txBody>
                  <a:tcPr/>
                </a:tc>
                <a:extLst>
                  <a:ext uri="{0D108BD9-81ED-4DB2-BD59-A6C34878D82A}">
                    <a16:rowId xmlns:a16="http://schemas.microsoft.com/office/drawing/2014/main" val="10002"/>
                  </a:ext>
                </a:extLst>
              </a:tr>
              <a:tr h="196053">
                <a:tc>
                  <a:txBody>
                    <a:bodyPr/>
                    <a:lstStyle/>
                    <a:p>
                      <a:pPr lvl="0" algn="l">
                        <a:spcBef>
                          <a:spcPct val="100000"/>
                        </a:spcBef>
                        <a:buClrTx/>
                      </a:pPr>
                      <a:r>
                        <a:rPr lang="en-US" sz="1000">
                          <a:solidFill>
                            <a:srgbClr val="000066"/>
                          </a:solidFill>
                          <a:latin typeface="Arial"/>
                          <a:ea typeface="+mn-ea"/>
                          <a:cs typeface="Arial"/>
                          <a:sym typeface="Arial"/>
                        </a:rPr>
                        <a:t>Framing</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11%</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14%</a:t>
                      </a:r>
                      <a:endParaRPr lang="en-US" sz="1000">
                        <a:solidFill>
                          <a:srgbClr val="000066"/>
                        </a:solidFill>
                      </a:endParaRPr>
                    </a:p>
                  </a:txBody>
                  <a:tcPr/>
                </a:tc>
                <a:extLst>
                  <a:ext uri="{0D108BD9-81ED-4DB2-BD59-A6C34878D82A}">
                    <a16:rowId xmlns:a16="http://schemas.microsoft.com/office/drawing/2014/main" val="10003"/>
                  </a:ext>
                </a:extLst>
              </a:tr>
              <a:tr h="196053">
                <a:tc>
                  <a:txBody>
                    <a:bodyPr/>
                    <a:lstStyle/>
                    <a:p>
                      <a:pPr lvl="0" algn="l">
                        <a:spcBef>
                          <a:spcPct val="100000"/>
                        </a:spcBef>
                        <a:buClrTx/>
                      </a:pPr>
                      <a:r>
                        <a:rPr lang="en-US" sz="1000">
                          <a:solidFill>
                            <a:srgbClr val="000066"/>
                          </a:solidFill>
                          <a:latin typeface="Arial"/>
                          <a:ea typeface="+mn-ea"/>
                          <a:cs typeface="Arial"/>
                          <a:sym typeface="Arial"/>
                        </a:rPr>
                        <a:t>Exterior Wall</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22%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25%</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26%</a:t>
                      </a:r>
                      <a:endParaRPr lang="en-US" sz="1000">
                        <a:solidFill>
                          <a:srgbClr val="000066"/>
                        </a:solidFill>
                      </a:endParaRPr>
                    </a:p>
                  </a:txBody>
                  <a:tcPr/>
                </a:tc>
                <a:extLst>
                  <a:ext uri="{0D108BD9-81ED-4DB2-BD59-A6C34878D82A}">
                    <a16:rowId xmlns:a16="http://schemas.microsoft.com/office/drawing/2014/main" val="10004"/>
                  </a:ext>
                </a:extLst>
              </a:tr>
              <a:tr h="196053">
                <a:tc>
                  <a:txBody>
                    <a:bodyPr/>
                    <a:lstStyle/>
                    <a:p>
                      <a:pPr lvl="0" algn="l">
                        <a:spcBef>
                          <a:spcPct val="100000"/>
                        </a:spcBef>
                        <a:buClrTx/>
                      </a:pPr>
                      <a:r>
                        <a:rPr lang="en-US" sz="1000">
                          <a:solidFill>
                            <a:srgbClr val="000066"/>
                          </a:solidFill>
                          <a:latin typeface="Arial"/>
                          <a:ea typeface="+mn-ea"/>
                          <a:cs typeface="Arial"/>
                          <a:sym typeface="Arial"/>
                        </a:rPr>
                        <a:t>Roofing</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a:tc>
                <a:extLst>
                  <a:ext uri="{0D108BD9-81ED-4DB2-BD59-A6C34878D82A}">
                    <a16:rowId xmlns:a16="http://schemas.microsoft.com/office/drawing/2014/main" val="10005"/>
                  </a:ext>
                </a:extLst>
              </a:tr>
              <a:tr h="196053">
                <a:tc>
                  <a:txBody>
                    <a:bodyPr/>
                    <a:lstStyle/>
                    <a:p>
                      <a:pPr lvl="0" algn="l">
                        <a:spcBef>
                          <a:spcPct val="100000"/>
                        </a:spcBef>
                        <a:buClrTx/>
                      </a:pPr>
                      <a:r>
                        <a:rPr lang="en-US" sz="1000">
                          <a:solidFill>
                            <a:srgbClr val="000066"/>
                          </a:solidFill>
                          <a:latin typeface="Arial"/>
                          <a:ea typeface="+mn-ea"/>
                          <a:cs typeface="Arial"/>
                          <a:sym typeface="Arial"/>
                        </a:rPr>
                        <a:t>Interiors</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32%</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38%</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39%</a:t>
                      </a:r>
                      <a:endParaRPr lang="en-US" sz="1000">
                        <a:solidFill>
                          <a:srgbClr val="000066"/>
                        </a:solidFill>
                      </a:endParaRPr>
                    </a:p>
                  </a:txBody>
                  <a:tcPr/>
                </a:tc>
                <a:extLst>
                  <a:ext uri="{0D108BD9-81ED-4DB2-BD59-A6C34878D82A}">
                    <a16:rowId xmlns:a16="http://schemas.microsoft.com/office/drawing/2014/main" val="10006"/>
                  </a:ext>
                </a:extLst>
              </a:tr>
              <a:tr h="196053">
                <a:tc>
                  <a:txBody>
                    <a:bodyPr/>
                    <a:lstStyle/>
                    <a:p>
                      <a:pPr lvl="0" algn="l">
                        <a:spcBef>
                          <a:spcPct val="100000"/>
                        </a:spcBef>
                        <a:buClrTx/>
                      </a:pPr>
                      <a:r>
                        <a:rPr lang="en-US" sz="1000">
                          <a:solidFill>
                            <a:srgbClr val="000066"/>
                          </a:solidFill>
                          <a:latin typeface="Arial"/>
                          <a:ea typeface="+mn-ea"/>
                          <a:cs typeface="Arial"/>
                          <a:sym typeface="Arial"/>
                        </a:rPr>
                        <a:t>Specialties</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4%</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4%</a:t>
                      </a:r>
                      <a:endParaRPr lang="en-US" sz="1000" dirty="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4%</a:t>
                      </a:r>
                      <a:endParaRPr lang="en-US" sz="1000">
                        <a:solidFill>
                          <a:srgbClr val="000066"/>
                        </a:solidFill>
                      </a:endParaRPr>
                    </a:p>
                  </a:txBody>
                  <a:tcPr/>
                </a:tc>
                <a:extLst>
                  <a:ext uri="{0D108BD9-81ED-4DB2-BD59-A6C34878D82A}">
                    <a16:rowId xmlns:a16="http://schemas.microsoft.com/office/drawing/2014/main" val="10007"/>
                  </a:ext>
                </a:extLst>
              </a:tr>
              <a:tr h="196053">
                <a:tc>
                  <a:txBody>
                    <a:bodyPr/>
                    <a:lstStyle/>
                    <a:p>
                      <a:pPr lvl="0" algn="l">
                        <a:spcBef>
                          <a:spcPct val="100000"/>
                        </a:spcBef>
                        <a:buClrTx/>
                      </a:pPr>
                      <a:r>
                        <a:rPr lang="en-US" sz="1000">
                          <a:solidFill>
                            <a:srgbClr val="000066"/>
                          </a:solidFill>
                          <a:latin typeface="Arial"/>
                          <a:ea typeface="+mn-ea"/>
                          <a:cs typeface="Arial"/>
                          <a:sym typeface="Arial"/>
                        </a:rPr>
                        <a:t>Mechanical</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9%</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8%</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7%</a:t>
                      </a:r>
                      <a:endParaRPr lang="en-US" sz="1000">
                        <a:solidFill>
                          <a:srgbClr val="000066"/>
                        </a:solidFill>
                      </a:endParaRPr>
                    </a:p>
                  </a:txBody>
                  <a:tcPr/>
                </a:tc>
                <a:extLst>
                  <a:ext uri="{0D108BD9-81ED-4DB2-BD59-A6C34878D82A}">
                    <a16:rowId xmlns:a16="http://schemas.microsoft.com/office/drawing/2014/main" val="10008"/>
                  </a:ext>
                </a:extLst>
              </a:tr>
              <a:tr h="196053">
                <a:tc>
                  <a:txBody>
                    <a:bodyPr/>
                    <a:lstStyle/>
                    <a:p>
                      <a:pPr lvl="0" algn="l">
                        <a:spcBef>
                          <a:spcPct val="100000"/>
                        </a:spcBef>
                        <a:buClrTx/>
                      </a:pPr>
                      <a:r>
                        <a:rPr lang="en-US" sz="1000">
                          <a:solidFill>
                            <a:srgbClr val="000066"/>
                          </a:solidFill>
                          <a:latin typeface="Arial"/>
                          <a:ea typeface="+mn-ea"/>
                          <a:cs typeface="Arial"/>
                          <a:sym typeface="Arial"/>
                        </a:rPr>
                        <a:t>Electrical</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a:tc>
                <a:extLst>
                  <a:ext uri="{0D108BD9-81ED-4DB2-BD59-A6C34878D82A}">
                    <a16:rowId xmlns:a16="http://schemas.microsoft.com/office/drawing/2014/main" val="10009"/>
                  </a:ext>
                </a:extLst>
              </a:tr>
              <a:tr h="196053">
                <a:tc>
                  <a:txBody>
                    <a:bodyPr/>
                    <a:lstStyle/>
                    <a:p>
                      <a:pPr lvl="0" algn="l">
                        <a:spcBef>
                          <a:spcPct val="100000"/>
                        </a:spcBef>
                        <a:buClrTx/>
                      </a:pPr>
                      <a:r>
                        <a:rPr lang="en-US" sz="1000">
                          <a:solidFill>
                            <a:srgbClr val="000066"/>
                          </a:solidFill>
                          <a:latin typeface="Arial"/>
                          <a:ea typeface="+mn-ea"/>
                          <a:cs typeface="Arial"/>
                          <a:sym typeface="Arial"/>
                        </a:rPr>
                        <a:t>Total</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100%</a:t>
                      </a:r>
                      <a:endParaRPr lang="en-US" sz="1000">
                        <a:solidFill>
                          <a:srgbClr val="000066"/>
                        </a:solidFill>
                      </a:endParaRPr>
                    </a:p>
                  </a:txBody>
                  <a:tcPr/>
                </a:tc>
                <a:tc>
                  <a:txBody>
                    <a:bodyPr/>
                    <a:lstStyle/>
                    <a:p>
                      <a:pPr lvl="0" algn="l">
                        <a:spcBef>
                          <a:spcPct val="100000"/>
                        </a:spcBef>
                        <a:buClrTx/>
                      </a:pPr>
                      <a:r>
                        <a:rPr lang="en-US" sz="1000">
                          <a:solidFill>
                            <a:srgbClr val="000066"/>
                          </a:solidFill>
                          <a:latin typeface="Arial"/>
                          <a:ea typeface="+mn-ea"/>
                          <a:cs typeface="Arial"/>
                          <a:sym typeface="Arial"/>
                        </a:rPr>
                        <a:t>100%</a:t>
                      </a:r>
                      <a:endParaRPr lang="en-US" sz="1000">
                        <a:solidFill>
                          <a:srgbClr val="000066"/>
                        </a:solidFill>
                      </a:endParaRPr>
                    </a:p>
                  </a:txBody>
                  <a:tcPr/>
                </a:tc>
                <a:tc>
                  <a:txBody>
                    <a:bodyPr/>
                    <a:lstStyle/>
                    <a:p>
                      <a:pPr lvl="0" algn="l">
                        <a:spcBef>
                          <a:spcPct val="100000"/>
                        </a:spcBef>
                        <a:buClrTx/>
                      </a:pPr>
                      <a:r>
                        <a:rPr lang="en-US" sz="1000" dirty="0">
                          <a:solidFill>
                            <a:srgbClr val="000066"/>
                          </a:solidFill>
                          <a:latin typeface="Arial"/>
                          <a:ea typeface="+mn-ea"/>
                          <a:cs typeface="Arial"/>
                          <a:sym typeface="Arial"/>
                        </a:rPr>
                        <a:t>100%</a:t>
                      </a:r>
                      <a:endParaRPr lang="en-US" sz="1000" dirty="0">
                        <a:solidFill>
                          <a:srgbClr val="000066"/>
                        </a:solidFill>
                      </a:endParaRPr>
                    </a:p>
                  </a:txBody>
                  <a:tcPr/>
                </a:tc>
                <a:extLst>
                  <a:ext uri="{0D108BD9-81ED-4DB2-BD59-A6C34878D82A}">
                    <a16:rowId xmlns:a16="http://schemas.microsoft.com/office/drawing/2014/main" val="10010"/>
                  </a:ext>
                </a:extLst>
              </a:tr>
            </a:tbl>
          </a:graphicData>
        </a:graphic>
      </p:graphicFrame>
      <p:sp>
        <p:nvSpPr>
          <p:cNvPr id="8" name="Slide Number Placeholder 7">
            <a:extLst>
              <a:ext uri="{FF2B5EF4-FFF2-40B4-BE49-F238E27FC236}">
                <a16:creationId xmlns:a16="http://schemas.microsoft.com/office/drawing/2014/main" id="{403DEF52-37C1-411C-9479-03FD92AB01C2}"/>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4</a:t>
            </a:fld>
            <a:endParaRPr lang="en-US"/>
          </a:p>
        </p:txBody>
      </p:sp>
    </p:spTree>
    <p:extLst>
      <p:ext uri="{BB962C8B-B14F-4D97-AF65-F5344CB8AC3E}">
        <p14:creationId xmlns:p14="http://schemas.microsoft.com/office/powerpoint/2010/main" val="198005821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Sub-Assembly Inventory Flood Model</a:t>
            </a:r>
          </a:p>
        </p:txBody>
      </p:sp>
      <p:sp>
        <p:nvSpPr>
          <p:cNvPr id="3" name="Content Placeholder 2">
            <a:extLst>
              <a:ext uri="{FF2B5EF4-FFF2-40B4-BE49-F238E27FC236}">
                <a16:creationId xmlns:a16="http://schemas.microsoft.com/office/drawing/2014/main" id="{BA330704-C89C-4B17-AC6B-16F891C75432}"/>
              </a:ext>
            </a:extLst>
          </p:cNvPr>
          <p:cNvSpPr>
            <a:spLocks noGrp="1"/>
          </p:cNvSpPr>
          <p:nvPr>
            <p:ph idx="1"/>
          </p:nvPr>
        </p:nvSpPr>
        <p:spPr>
          <a:xfrm>
            <a:off x="457200" y="1068388"/>
            <a:ext cx="8229600" cy="1896485"/>
          </a:xfrm>
        </p:spPr>
        <p:txBody>
          <a:bodyPr>
            <a:normAutofit fontScale="55000" lnSpcReduction="20000"/>
          </a:bodyPr>
          <a:lstStyle/>
          <a:p>
            <a:pPr marL="254000" lvl="1" indent="-254000" fontAlgn="auto">
              <a:spcBef>
                <a:spcPct val="100000"/>
              </a:spcBef>
              <a:buSzPct val="99000"/>
              <a:buFont typeface="Arial"/>
              <a:buChar char="•"/>
              <a:tabLst/>
            </a:pPr>
            <a:r>
              <a:rPr lang="en-US" kern="1200" dirty="0">
                <a:ea typeface="+mn-ea"/>
                <a:sym typeface="Arial"/>
              </a:rPr>
              <a:t> Sub-assembly cost ratios were created for the surge model for combined losses. </a:t>
            </a:r>
          </a:p>
          <a:p>
            <a:pPr marL="254000" lvl="1" indent="-254000" fontAlgn="auto">
              <a:spcBef>
                <a:spcPct val="100000"/>
              </a:spcBef>
              <a:buSzPct val="99000"/>
              <a:buFont typeface="Arial"/>
              <a:buChar char="•"/>
              <a:tabLst/>
            </a:pPr>
            <a:r>
              <a:rPr lang="en-US" kern="1200" dirty="0">
                <a:ea typeface="+mn-ea"/>
                <a:sym typeface="Arial"/>
              </a:rPr>
              <a:t>5 categories were created, but they are different than the hurricane model. </a:t>
            </a:r>
          </a:p>
          <a:p>
            <a:pPr marL="254000" lvl="1" indent="-254000" fontAlgn="auto">
              <a:spcBef>
                <a:spcPct val="100000"/>
              </a:spcBef>
              <a:buSzPct val="99000"/>
              <a:buFont typeface="Arial"/>
              <a:buChar char="•"/>
              <a:tabLst/>
            </a:pPr>
            <a:r>
              <a:rPr lang="en-US" kern="1200" dirty="0">
                <a:ea typeface="+mn-ea"/>
                <a:sym typeface="Arial"/>
              </a:rPr>
              <a:t>Therefore the hurricane sub-assemblies were aggregated into the same 5 categories, which prevents double counting of losses. </a:t>
            </a:r>
            <a:endParaRPr lang="en-US" kern="1200" dirty="0">
              <a:sym typeface="Arial"/>
            </a:endParaRPr>
          </a:p>
          <a:p>
            <a:pPr>
              <a:spcBef>
                <a:spcPct val="100000"/>
              </a:spcBef>
              <a:buSzPct val="99000"/>
            </a:pPr>
            <a:r>
              <a:rPr lang="en-US" kern="1200" dirty="0">
                <a:sym typeface="Arial"/>
              </a:rPr>
              <a:t>Pre-FIRM</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176072236"/>
              </p:ext>
            </p:extLst>
          </p:nvPr>
        </p:nvGraphicFramePr>
        <p:xfrm>
          <a:off x="457200" y="2743200"/>
          <a:ext cx="8229600" cy="2895600"/>
        </p:xfrm>
        <a:graphic>
          <a:graphicData uri="http://schemas.openxmlformats.org/drawingml/2006/table">
            <a:tbl>
              <a:tblPr firstRow="1" bandRow="1">
                <a:tableStyleId>{5940675A-B579-460E-94D1-54222C63F5DA}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gridCol w="914400">
                  <a:extLst>
                    <a:ext uri="{9D8B030D-6E8A-4147-A177-3AD203B41FA5}">
                      <a16:colId xmlns:a16="http://schemas.microsoft.com/office/drawing/2014/main" val="20008"/>
                    </a:ext>
                  </a:extLst>
                </a:gridCol>
              </a:tblGrid>
              <a:tr h="785848">
                <a:tc>
                  <a:txBody>
                    <a:bodyPr/>
                    <a:lstStyle/>
                    <a:p>
                      <a:pPr lvl="0" algn="l">
                        <a:spcBef>
                          <a:spcPct val="100000"/>
                        </a:spcBef>
                        <a:buClrTx/>
                      </a:pPr>
                      <a:r>
                        <a:rPr lang="en-US" sz="1100">
                          <a:solidFill>
                            <a:srgbClr val="000066"/>
                          </a:solidFill>
                          <a:latin typeface="Arial"/>
                          <a:ea typeface="+mn-ea"/>
                          <a:cs typeface="Arial"/>
                          <a:sym typeface="Arial"/>
                        </a:rPr>
                        <a:t>Specific Occupancy or General Building Type</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Foundation</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Below First Floor</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Structure Frame</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Roof Covering</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Roof Framing</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Exterior Wall</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Interiors</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Total</a:t>
                      </a:r>
                    </a:p>
                  </a:txBody>
                  <a:tcPr>
                    <a:solidFill>
                      <a:srgbClr val="C0C0C0"/>
                    </a:solidFill>
                  </a:tcPr>
                </a:tc>
                <a:extLst>
                  <a:ext uri="{0D108BD9-81ED-4DB2-BD59-A6C34878D82A}">
                    <a16:rowId xmlns:a16="http://schemas.microsoft.com/office/drawing/2014/main" val="10000"/>
                  </a:ext>
                </a:extLst>
              </a:tr>
              <a:tr h="306295">
                <a:tc>
                  <a:txBody>
                    <a:bodyPr/>
                    <a:lstStyle/>
                    <a:p>
                      <a:pPr lvl="0" algn="l">
                        <a:spcBef>
                          <a:spcPct val="100000"/>
                        </a:spcBef>
                        <a:buClrTx/>
                      </a:pPr>
                      <a:r>
                        <a:rPr lang="en-US" sz="1100">
                          <a:solidFill>
                            <a:srgbClr val="000066"/>
                          </a:solidFill>
                          <a:latin typeface="Arial"/>
                          <a:ea typeface="+mn-ea"/>
                          <a:cs typeface="Arial"/>
                          <a:sym typeface="Arial"/>
                        </a:rPr>
                        <a:t>RES1: Single</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49%</a:t>
                      </a:r>
                      <a:endParaRPr lang="en-US" sz="110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1"/>
                  </a:ext>
                </a:extLst>
              </a:tr>
              <a:tr h="196462">
                <a:tc>
                  <a:txBody>
                    <a:bodyPr/>
                    <a:lstStyle/>
                    <a:p>
                      <a:pPr lvl="0" algn="l">
                        <a:spcBef>
                          <a:spcPct val="100000"/>
                        </a:spcBef>
                        <a:buClrTx/>
                      </a:pPr>
                      <a:r>
                        <a:rPr lang="en-US" sz="1100">
                          <a:solidFill>
                            <a:srgbClr val="000066"/>
                          </a:solidFill>
                          <a:latin typeface="Arial"/>
                          <a:ea typeface="+mn-ea"/>
                          <a:cs typeface="Arial"/>
                          <a:sym typeface="Arial"/>
                        </a:rPr>
                        <a:t>RES2: MH</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54%</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100%</a:t>
                      </a:r>
                      <a:endParaRPr lang="en-US" sz="1100">
                        <a:solidFill>
                          <a:srgbClr val="000066"/>
                        </a:solidFill>
                      </a:endParaRPr>
                    </a:p>
                  </a:txBody>
                  <a:tcPr/>
                </a:tc>
                <a:extLst>
                  <a:ext uri="{0D108BD9-81ED-4DB2-BD59-A6C34878D82A}">
                    <a16:rowId xmlns:a16="http://schemas.microsoft.com/office/drawing/2014/main" val="10002"/>
                  </a:ext>
                </a:extLst>
              </a:tr>
              <a:tr h="306295">
                <a:tc>
                  <a:txBody>
                    <a:bodyPr/>
                    <a:lstStyle/>
                    <a:p>
                      <a:pPr lvl="0" algn="l">
                        <a:spcBef>
                          <a:spcPct val="100000"/>
                        </a:spcBef>
                        <a:buClrTx/>
                      </a:pPr>
                      <a:r>
                        <a:rPr lang="en-US" sz="1100">
                          <a:solidFill>
                            <a:srgbClr val="000066"/>
                          </a:solidFill>
                          <a:latin typeface="Arial"/>
                          <a:ea typeface="+mn-ea"/>
                          <a:cs typeface="Arial"/>
                          <a:sym typeface="Arial"/>
                        </a:rPr>
                        <a:t>RES3A: Duplex</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49%</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100%</a:t>
                      </a:r>
                      <a:endParaRPr lang="en-US" sz="1100">
                        <a:solidFill>
                          <a:srgbClr val="000066"/>
                        </a:solidFill>
                      </a:endParaRPr>
                    </a:p>
                  </a:txBody>
                  <a:tcPr/>
                </a:tc>
                <a:extLst>
                  <a:ext uri="{0D108BD9-81ED-4DB2-BD59-A6C34878D82A}">
                    <a16:rowId xmlns:a16="http://schemas.microsoft.com/office/drawing/2014/main" val="10003"/>
                  </a:ext>
                </a:extLst>
              </a:tr>
              <a:tr h="306295">
                <a:tc>
                  <a:txBody>
                    <a:bodyPr/>
                    <a:lstStyle/>
                    <a:p>
                      <a:pPr lvl="0" algn="l">
                        <a:spcBef>
                          <a:spcPct val="100000"/>
                        </a:spcBef>
                        <a:buClrTx/>
                      </a:pPr>
                      <a:r>
                        <a:rPr lang="en-US" sz="1100">
                          <a:solidFill>
                            <a:srgbClr val="000066"/>
                          </a:solidFill>
                          <a:latin typeface="Arial"/>
                          <a:ea typeface="+mn-ea"/>
                          <a:cs typeface="Arial"/>
                          <a:sym typeface="Arial"/>
                        </a:rPr>
                        <a:t>RES3B: 3-4 Units</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49%</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100%</a:t>
                      </a:r>
                      <a:endParaRPr lang="en-US" sz="1100">
                        <a:solidFill>
                          <a:srgbClr val="000066"/>
                        </a:solidFill>
                      </a:endParaRPr>
                    </a:p>
                  </a:txBody>
                  <a:tcPr/>
                </a:tc>
                <a:extLst>
                  <a:ext uri="{0D108BD9-81ED-4DB2-BD59-A6C34878D82A}">
                    <a16:rowId xmlns:a16="http://schemas.microsoft.com/office/drawing/2014/main" val="10004"/>
                  </a:ext>
                </a:extLst>
              </a:tr>
              <a:tr h="306295">
                <a:tc>
                  <a:txBody>
                    <a:bodyPr/>
                    <a:lstStyle/>
                    <a:p>
                      <a:pPr lvl="0" algn="l">
                        <a:spcBef>
                          <a:spcPct val="100000"/>
                        </a:spcBef>
                        <a:buClrTx/>
                      </a:pPr>
                      <a:r>
                        <a:rPr lang="en-US" sz="1100">
                          <a:solidFill>
                            <a:srgbClr val="000066"/>
                          </a:solidFill>
                          <a:latin typeface="Arial"/>
                          <a:ea typeface="+mn-ea"/>
                          <a:cs typeface="Arial"/>
                          <a:sym typeface="Arial"/>
                        </a:rPr>
                        <a:t>RES3C: 5-9 Units</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10%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69%</a:t>
                      </a:r>
                      <a:endParaRPr lang="en-US" sz="110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8" name="Slide Number Placeholder 7">
            <a:extLst>
              <a:ext uri="{FF2B5EF4-FFF2-40B4-BE49-F238E27FC236}">
                <a16:creationId xmlns:a16="http://schemas.microsoft.com/office/drawing/2014/main" id="{E1F20E2C-ED16-4C5F-BD46-A68C0FAD123F}"/>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5</a:t>
            </a:fld>
            <a:endParaRPr lang="en-US"/>
          </a:p>
        </p:txBody>
      </p:sp>
    </p:spTree>
    <p:extLst>
      <p:ext uri="{BB962C8B-B14F-4D97-AF65-F5344CB8AC3E}">
        <p14:creationId xmlns:p14="http://schemas.microsoft.com/office/powerpoint/2010/main" val="26016531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Sub-Assembly Inventory Flood Model</a:t>
            </a:r>
          </a:p>
        </p:txBody>
      </p:sp>
      <p:sp>
        <p:nvSpPr>
          <p:cNvPr id="3" name="Content Placeholder 2">
            <a:extLst>
              <a:ext uri="{FF2B5EF4-FFF2-40B4-BE49-F238E27FC236}">
                <a16:creationId xmlns:a16="http://schemas.microsoft.com/office/drawing/2014/main" id="{4CF7FC16-FDD6-4578-9F80-256391487ADA}"/>
              </a:ext>
            </a:extLst>
          </p:cNvPr>
          <p:cNvSpPr>
            <a:spLocks noGrp="1"/>
          </p:cNvSpPr>
          <p:nvPr>
            <p:ph idx="1"/>
          </p:nvPr>
        </p:nvSpPr>
        <p:spPr/>
        <p:txBody>
          <a:bodyPr/>
          <a:lstStyle/>
          <a:p>
            <a:pPr>
              <a:spcBef>
                <a:spcPct val="100000"/>
              </a:spcBef>
              <a:buSzPct val="99000"/>
            </a:pPr>
            <a:r>
              <a:rPr lang="en-US" kern="1200">
                <a:sym typeface="Arial"/>
              </a:rPr>
              <a:t>Post-FIRM</a:t>
            </a: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445154787"/>
              </p:ext>
            </p:extLst>
          </p:nvPr>
        </p:nvGraphicFramePr>
        <p:xfrm>
          <a:off x="457200" y="2034540"/>
          <a:ext cx="8229600" cy="3291840"/>
        </p:xfrm>
        <a:graphic>
          <a:graphicData uri="http://schemas.openxmlformats.org/drawingml/2006/table">
            <a:tbl>
              <a:tblPr firstRow="1" bandRow="1">
                <a:tableStyleId>{5940675A-B579-460E-94D1-54222C63F5DA}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gridCol w="914400">
                  <a:extLst>
                    <a:ext uri="{9D8B030D-6E8A-4147-A177-3AD203B41FA5}">
                      <a16:colId xmlns:a16="http://schemas.microsoft.com/office/drawing/2014/main" val="20008"/>
                    </a:ext>
                  </a:extLst>
                </a:gridCol>
              </a:tblGrid>
              <a:tr h="465052">
                <a:tc>
                  <a:txBody>
                    <a:bodyPr/>
                    <a:lstStyle/>
                    <a:p>
                      <a:pPr lvl="0" algn="l">
                        <a:spcBef>
                          <a:spcPct val="100000"/>
                        </a:spcBef>
                        <a:buClrTx/>
                      </a:pPr>
                      <a:r>
                        <a:rPr lang="en-US" sz="1200">
                          <a:solidFill>
                            <a:srgbClr val="000066"/>
                          </a:solidFill>
                          <a:latin typeface="Arial"/>
                          <a:ea typeface="+mn-ea"/>
                          <a:cs typeface="Arial"/>
                          <a:sym typeface="Arial"/>
                        </a:rPr>
                        <a:t>Specific Occupancy or General Building Type</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Foundation</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Below First Floor</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Structure Frame</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Roof Covering</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Roof Framing</a:t>
                      </a:r>
                    </a:p>
                  </a:txBody>
                  <a:tcPr>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Exterior Wall</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Interiors</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Total</a:t>
                      </a:r>
                    </a:p>
                  </a:txBody>
                  <a:tcPr>
                    <a:solidFill>
                      <a:srgbClr val="C0C0C0"/>
                    </a:solidFill>
                  </a:tcPr>
                </a:tc>
                <a:extLst>
                  <a:ext uri="{0D108BD9-81ED-4DB2-BD59-A6C34878D82A}">
                    <a16:rowId xmlns:a16="http://schemas.microsoft.com/office/drawing/2014/main" val="10000"/>
                  </a:ext>
                </a:extLst>
              </a:tr>
              <a:tr h="0">
                <a:tc>
                  <a:txBody>
                    <a:bodyPr/>
                    <a:lstStyle/>
                    <a:p>
                      <a:pPr lvl="0" algn="l">
                        <a:spcBef>
                          <a:spcPct val="100000"/>
                        </a:spcBef>
                        <a:buClrTx/>
                      </a:pPr>
                      <a:r>
                        <a:rPr lang="en-US" sz="1200">
                          <a:solidFill>
                            <a:srgbClr val="000066"/>
                          </a:solidFill>
                          <a:latin typeface="Arial"/>
                          <a:ea typeface="+mn-ea"/>
                          <a:cs typeface="Arial"/>
                          <a:sym typeface="Arial"/>
                        </a:rPr>
                        <a:t>RES1: Single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100%</a:t>
                      </a:r>
                      <a:endParaRPr lang="en-US" sz="1200">
                        <a:solidFill>
                          <a:srgbClr val="000066"/>
                        </a:solidFill>
                      </a:endParaRPr>
                    </a:p>
                  </a:txBody>
                  <a:tcPr/>
                </a:tc>
                <a:extLst>
                  <a:ext uri="{0D108BD9-81ED-4DB2-BD59-A6C34878D82A}">
                    <a16:rowId xmlns:a16="http://schemas.microsoft.com/office/drawing/2014/main" val="10001"/>
                  </a:ext>
                </a:extLst>
              </a:tr>
              <a:tr h="0">
                <a:tc>
                  <a:txBody>
                    <a:bodyPr/>
                    <a:lstStyle/>
                    <a:p>
                      <a:pPr lvl="0" algn="l">
                        <a:spcBef>
                          <a:spcPct val="100000"/>
                        </a:spcBef>
                        <a:buClrTx/>
                      </a:pPr>
                      <a:r>
                        <a:rPr lang="en-US" sz="1200">
                          <a:solidFill>
                            <a:srgbClr val="000066"/>
                          </a:solidFill>
                          <a:latin typeface="Arial"/>
                          <a:ea typeface="+mn-ea"/>
                          <a:cs typeface="Arial"/>
                          <a:sym typeface="Arial"/>
                        </a:rPr>
                        <a:t>RES2: MH</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8%</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100%</a:t>
                      </a:r>
                      <a:endParaRPr lang="en-US" sz="1200">
                        <a:solidFill>
                          <a:srgbClr val="000066"/>
                        </a:solidFill>
                      </a:endParaRPr>
                    </a:p>
                  </a:txBody>
                  <a:tcPr/>
                </a:tc>
                <a:extLst>
                  <a:ext uri="{0D108BD9-81ED-4DB2-BD59-A6C34878D82A}">
                    <a16:rowId xmlns:a16="http://schemas.microsoft.com/office/drawing/2014/main" val="10002"/>
                  </a:ext>
                </a:extLst>
              </a:tr>
              <a:tr h="195022">
                <a:tc>
                  <a:txBody>
                    <a:bodyPr/>
                    <a:lstStyle/>
                    <a:p>
                      <a:pPr lvl="0" algn="l">
                        <a:spcBef>
                          <a:spcPct val="100000"/>
                        </a:spcBef>
                        <a:buClrTx/>
                      </a:pPr>
                      <a:r>
                        <a:rPr lang="en-US" sz="1200">
                          <a:solidFill>
                            <a:srgbClr val="000066"/>
                          </a:solidFill>
                          <a:latin typeface="Arial"/>
                          <a:ea typeface="+mn-ea"/>
                          <a:cs typeface="Arial"/>
                          <a:sym typeface="Arial"/>
                        </a:rPr>
                        <a:t>RES3A: Duplex</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100%</a:t>
                      </a:r>
                      <a:endParaRPr lang="en-US" sz="1200">
                        <a:solidFill>
                          <a:srgbClr val="000066"/>
                        </a:solidFill>
                      </a:endParaRPr>
                    </a:p>
                  </a:txBody>
                  <a:tcPr/>
                </a:tc>
                <a:extLst>
                  <a:ext uri="{0D108BD9-81ED-4DB2-BD59-A6C34878D82A}">
                    <a16:rowId xmlns:a16="http://schemas.microsoft.com/office/drawing/2014/main" val="10003"/>
                  </a:ext>
                </a:extLst>
              </a:tr>
              <a:tr h="150017">
                <a:tc>
                  <a:txBody>
                    <a:bodyPr/>
                    <a:lstStyle/>
                    <a:p>
                      <a:pPr lvl="0" algn="l">
                        <a:spcBef>
                          <a:spcPct val="100000"/>
                        </a:spcBef>
                        <a:buClrTx/>
                      </a:pPr>
                      <a:r>
                        <a:rPr lang="en-US" sz="1200">
                          <a:solidFill>
                            <a:srgbClr val="000066"/>
                          </a:solidFill>
                          <a:latin typeface="Arial"/>
                          <a:ea typeface="+mn-ea"/>
                          <a:cs typeface="Arial"/>
                          <a:sym typeface="Arial"/>
                        </a:rPr>
                        <a:t>RES3B: 3-4 Units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100%</a:t>
                      </a:r>
                      <a:endParaRPr lang="en-US" sz="1200">
                        <a:solidFill>
                          <a:srgbClr val="000066"/>
                        </a:solidFill>
                      </a:endParaRPr>
                    </a:p>
                  </a:txBody>
                  <a:tcPr/>
                </a:tc>
                <a:extLst>
                  <a:ext uri="{0D108BD9-81ED-4DB2-BD59-A6C34878D82A}">
                    <a16:rowId xmlns:a16="http://schemas.microsoft.com/office/drawing/2014/main" val="10004"/>
                  </a:ext>
                </a:extLst>
              </a:tr>
              <a:tr h="150017">
                <a:tc>
                  <a:txBody>
                    <a:bodyPr/>
                    <a:lstStyle/>
                    <a:p>
                      <a:pPr lvl="0" algn="l">
                        <a:spcBef>
                          <a:spcPct val="100000"/>
                        </a:spcBef>
                        <a:buClrTx/>
                      </a:pPr>
                      <a:r>
                        <a:rPr lang="en-US" sz="1200">
                          <a:solidFill>
                            <a:srgbClr val="000066"/>
                          </a:solidFill>
                          <a:latin typeface="Arial"/>
                          <a:ea typeface="+mn-ea"/>
                          <a:cs typeface="Arial"/>
                          <a:sym typeface="Arial"/>
                        </a:rPr>
                        <a:t>RES3C: 5-9 Units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66%</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100%</a:t>
                      </a:r>
                      <a:endParaRPr lang="en-US" sz="12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7" name="Slide Number Placeholder 6">
            <a:extLst>
              <a:ext uri="{FF2B5EF4-FFF2-40B4-BE49-F238E27FC236}">
                <a16:creationId xmlns:a16="http://schemas.microsoft.com/office/drawing/2014/main" id="{9847345D-C5A5-47EE-AD21-4FA1994BE788}"/>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6</a:t>
            </a:fld>
            <a:endParaRPr lang="en-US"/>
          </a:p>
        </p:txBody>
      </p:sp>
    </p:spTree>
    <p:extLst>
      <p:ext uri="{BB962C8B-B14F-4D97-AF65-F5344CB8AC3E}">
        <p14:creationId xmlns:p14="http://schemas.microsoft.com/office/powerpoint/2010/main" val="37337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Damages from Hurricane Winds</a:t>
            </a:r>
          </a:p>
        </p:txBody>
      </p:sp>
      <p:sp>
        <p:nvSpPr>
          <p:cNvPr id="3" name="Content Placeholder 2">
            <a:extLst>
              <a:ext uri="{FF2B5EF4-FFF2-40B4-BE49-F238E27FC236}">
                <a16:creationId xmlns:a16="http://schemas.microsoft.com/office/drawing/2014/main" id="{AE310A32-A9F6-4BDA-9C2C-6E0CE0018DB5}"/>
              </a:ext>
            </a:extLst>
          </p:cNvPr>
          <p:cNvSpPr>
            <a:spLocks noGrp="1"/>
          </p:cNvSpPr>
          <p:nvPr>
            <p:ph sz="quarter" idx="13"/>
          </p:nvPr>
        </p:nvSpPr>
        <p:spPr/>
        <p:txBody>
          <a:bodyPr>
            <a:normAutofit fontScale="92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Wind pressure: the effect of the force of the wind on a building </a:t>
            </a:r>
          </a:p>
          <a:p>
            <a:pPr marL="254000" lvl="1" indent="-254000" fontAlgn="auto">
              <a:spcBef>
                <a:spcPct val="100000"/>
              </a:spcBef>
              <a:spcAft>
                <a:spcPts val="0"/>
              </a:spcAft>
              <a:buSzPct val="99000"/>
              <a:buFont typeface="Arial"/>
              <a:buChar char="•"/>
              <a:tabLst/>
            </a:pPr>
            <a:r>
              <a:rPr lang="en-US" kern="1200" dirty="0">
                <a:ea typeface="+mn-ea"/>
                <a:sym typeface="Arial"/>
              </a:rPr>
              <a:t>Windborne Debris (Missiles): damage caused by building debris being airborne and damaging other structures </a:t>
            </a:r>
          </a:p>
          <a:p>
            <a:pPr marL="254000" lvl="1" indent="-254000" fontAlgn="auto">
              <a:spcBef>
                <a:spcPct val="100000"/>
              </a:spcBef>
              <a:spcAft>
                <a:spcPts val="0"/>
              </a:spcAft>
              <a:buSzPct val="99000"/>
              <a:buFont typeface="Arial"/>
              <a:buChar char="•"/>
              <a:tabLst/>
            </a:pPr>
            <a:r>
              <a:rPr lang="en-US" kern="1200" dirty="0">
                <a:ea typeface="+mn-ea"/>
                <a:sym typeface="Arial"/>
              </a:rPr>
              <a:t>Roof types are referred to as “ballasted.”</a:t>
            </a:r>
            <a:endParaRPr lang="en-US" dirty="0"/>
          </a:p>
        </p:txBody>
      </p:sp>
      <p:pic>
        <p:nvPicPr>
          <p:cNvPr id="8" name="Content Placeholder 7" descr="An image of a rooftop with gravel near another building with windows. Accompanying text: Rooftop gravel vlows around and causes damage.">
            <a:extLst>
              <a:ext uri="{FF2B5EF4-FFF2-40B4-BE49-F238E27FC236}">
                <a16:creationId xmlns:a16="http://schemas.microsoft.com/office/drawing/2014/main" id="{8457A2C2-82EC-418A-A318-3FA1148C55C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81323"/>
            <a:ext cx="4114800" cy="3104879"/>
          </a:xfrm>
          <a:prstGeom prst="rect">
            <a:avLst/>
          </a:prstGeom>
        </p:spPr>
      </p:pic>
      <p:sp>
        <p:nvSpPr>
          <p:cNvPr id="9" name="Slide Number Placeholder 8">
            <a:extLst>
              <a:ext uri="{FF2B5EF4-FFF2-40B4-BE49-F238E27FC236}">
                <a16:creationId xmlns:a16="http://schemas.microsoft.com/office/drawing/2014/main" id="{92DB2B42-42AA-48E7-9FAB-1DFDD6027AE2}"/>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7</a:t>
            </a:fld>
            <a:endParaRPr lang="en-US"/>
          </a:p>
        </p:txBody>
      </p:sp>
    </p:spTree>
    <p:extLst>
      <p:ext uri="{BB962C8B-B14F-4D97-AF65-F5344CB8AC3E}">
        <p14:creationId xmlns:p14="http://schemas.microsoft.com/office/powerpoint/2010/main" val="302244299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Damages from Hurricane Winds</a:t>
            </a:r>
          </a:p>
        </p:txBody>
      </p:sp>
      <p:sp>
        <p:nvSpPr>
          <p:cNvPr id="3" name="Content Placeholder 2">
            <a:extLst>
              <a:ext uri="{FF2B5EF4-FFF2-40B4-BE49-F238E27FC236}">
                <a16:creationId xmlns:a16="http://schemas.microsoft.com/office/drawing/2014/main" id="{43D2CC4C-1817-4CDE-95B2-3AC81BBBF622}"/>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dirty="0">
                <a:sym typeface="Arial"/>
              </a:rPr>
              <a:t>Duration: longer durations (more damage) vs. shorter durations (less damage) of hurricanes when the windspeeds are equal </a:t>
            </a:r>
          </a:p>
          <a:p>
            <a:pPr fontAlgn="auto">
              <a:spcBef>
                <a:spcPct val="100000"/>
              </a:spcBef>
              <a:spcAft>
                <a:spcPts val="0"/>
              </a:spcAft>
              <a:buSzPct val="99000"/>
              <a:tabLst/>
            </a:pPr>
            <a:r>
              <a:rPr lang="en-US" kern="1200" dirty="0">
                <a:sym typeface="Arial"/>
              </a:rPr>
              <a:t>Rainfall: after roofing materials or openings fail, water can damage the inside of a structure </a:t>
            </a:r>
          </a:p>
          <a:p>
            <a:pPr fontAlgn="auto">
              <a:spcBef>
                <a:spcPct val="100000"/>
              </a:spcBef>
              <a:spcAft>
                <a:spcPts val="0"/>
              </a:spcAft>
              <a:buSzPct val="99000"/>
              <a:tabLst/>
            </a:pPr>
            <a:r>
              <a:rPr lang="en-US" kern="1200" dirty="0">
                <a:sym typeface="Arial"/>
              </a:rPr>
              <a:t>Atmospheric pressure: difference in atmospheric pressure causing damage</a:t>
            </a:r>
            <a:endParaRPr lang="en-US" dirty="0"/>
          </a:p>
        </p:txBody>
      </p:sp>
      <p:pic>
        <p:nvPicPr>
          <p:cNvPr id="8" name="Content Placeholder 7" descr="An illustrated graphic of a roof with hurricane damage mitigation efforts. Roof sheathing is labeled as 4 by 8 foot roof sheathing. A 4-inch wide (minimum) self-adhering modified bitumen tape at sheathing joints is recommended as a form of secondary water resistance. Over the sheathing is One layer of ASTM D 226 Type 2 (#30) felt secured every 12 inches mid-field and every 6 inches along the edges by low profile capped-head nails or metal disks. Over this felt is one layer of self-adhering modified bitumen complying with ASTM D 1970. Exterior edges of the roof are secured by metal drip edges.">
            <a:extLst>
              <a:ext uri="{FF2B5EF4-FFF2-40B4-BE49-F238E27FC236}">
                <a16:creationId xmlns:a16="http://schemas.microsoft.com/office/drawing/2014/main" id="{FE36D09A-4024-4E6C-9B93-83502AEE6A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314672"/>
            <a:ext cx="4114800" cy="4238181"/>
          </a:xfrm>
          <a:prstGeom prst="rect">
            <a:avLst/>
          </a:prstGeom>
        </p:spPr>
      </p:pic>
      <p:sp>
        <p:nvSpPr>
          <p:cNvPr id="9" name="Slide Number Placeholder 8">
            <a:extLst>
              <a:ext uri="{FF2B5EF4-FFF2-40B4-BE49-F238E27FC236}">
                <a16:creationId xmlns:a16="http://schemas.microsoft.com/office/drawing/2014/main" id="{B4772A5E-15E9-44C8-A166-F70C980D6D7B}"/>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8</a:t>
            </a:fld>
            <a:endParaRPr lang="en-US"/>
          </a:p>
        </p:txBody>
      </p:sp>
    </p:spTree>
    <p:extLst>
      <p:ext uri="{BB962C8B-B14F-4D97-AF65-F5344CB8AC3E}">
        <p14:creationId xmlns:p14="http://schemas.microsoft.com/office/powerpoint/2010/main" val="118176130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States </a:t>
            </a:r>
          </a:p>
        </p:txBody>
      </p:sp>
      <p:sp>
        <p:nvSpPr>
          <p:cNvPr id="3" name="Content Placeholder 2">
            <a:extLst>
              <a:ext uri="{FF2B5EF4-FFF2-40B4-BE49-F238E27FC236}">
                <a16:creationId xmlns:a16="http://schemas.microsoft.com/office/drawing/2014/main" id="{7FC87393-90E4-4FF2-AE2C-0DC1B56B7664}"/>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dirty="0">
                <a:sym typeface="Arial"/>
              </a:rPr>
              <a:t>Damage results are reported by average percentage of buildings in each damage state:</a:t>
            </a:r>
          </a:p>
          <a:p>
            <a:pPr marL="254000" lvl="1" indent="-254000" fontAlgn="auto">
              <a:spcBef>
                <a:spcPct val="100000"/>
              </a:spcBef>
              <a:buSzPct val="99000"/>
              <a:buFont typeface="Arial"/>
              <a:buChar char="•"/>
              <a:tabLst/>
            </a:pPr>
            <a:r>
              <a:rPr lang="en-US" kern="1200" dirty="0">
                <a:ea typeface="+mn-ea"/>
                <a:sym typeface="Arial"/>
              </a:rPr>
              <a:t>None </a:t>
            </a:r>
          </a:p>
          <a:p>
            <a:pPr marL="254000" lvl="1" indent="-254000" fontAlgn="auto">
              <a:spcBef>
                <a:spcPct val="100000"/>
              </a:spcBef>
              <a:buSzPct val="99000"/>
              <a:buFont typeface="Arial"/>
              <a:buChar char="•"/>
              <a:tabLst/>
            </a:pPr>
            <a:r>
              <a:rPr lang="en-US" kern="1200" dirty="0">
                <a:ea typeface="+mn-ea"/>
                <a:sym typeface="Arial"/>
              </a:rPr>
              <a:t>Minor </a:t>
            </a:r>
          </a:p>
          <a:p>
            <a:pPr marL="254000" lvl="1" indent="-254000" fontAlgn="auto">
              <a:spcBef>
                <a:spcPct val="100000"/>
              </a:spcBef>
              <a:buSzPct val="99000"/>
              <a:buFont typeface="Arial"/>
              <a:buChar char="•"/>
              <a:tabLst/>
            </a:pPr>
            <a:r>
              <a:rPr lang="en-US" kern="1200" dirty="0">
                <a:ea typeface="+mn-ea"/>
                <a:sym typeface="Arial"/>
              </a:rPr>
              <a:t>Moderate </a:t>
            </a:r>
          </a:p>
          <a:p>
            <a:pPr marL="254000" lvl="1" indent="-254000" fontAlgn="auto">
              <a:spcBef>
                <a:spcPct val="100000"/>
              </a:spcBef>
              <a:buSzPct val="99000"/>
              <a:buFont typeface="Arial"/>
              <a:buChar char="•"/>
              <a:tabLst/>
            </a:pPr>
            <a:r>
              <a:rPr lang="en-US" kern="1200" dirty="0">
                <a:ea typeface="+mn-ea"/>
                <a:sym typeface="Arial"/>
              </a:rPr>
              <a:t>Severe </a:t>
            </a:r>
          </a:p>
          <a:p>
            <a:pPr marL="254000" lvl="1" indent="-254000" fontAlgn="auto">
              <a:spcBef>
                <a:spcPct val="100000"/>
              </a:spcBef>
              <a:buSzPct val="99000"/>
              <a:buFont typeface="Arial"/>
              <a:buChar char="•"/>
              <a:tabLst/>
            </a:pPr>
            <a:r>
              <a:rPr lang="en-US" kern="1200" dirty="0">
                <a:ea typeface="+mn-ea"/>
                <a:sym typeface="Arial"/>
              </a:rPr>
              <a:t>Destruction </a:t>
            </a:r>
          </a:p>
          <a:p>
            <a:pPr fontAlgn="auto">
              <a:spcBef>
                <a:spcPct val="100000"/>
              </a:spcBef>
              <a:buSzPct val="99000"/>
              <a:tabLst/>
            </a:pPr>
            <a:r>
              <a:rPr lang="en-US" kern="1200" dirty="0">
                <a:sym typeface="Arial"/>
              </a:rPr>
              <a:t>Damage state: </a:t>
            </a:r>
          </a:p>
          <a:p>
            <a:pPr marL="254000" lvl="1" indent="-254000">
              <a:spcBef>
                <a:spcPct val="100000"/>
              </a:spcBef>
              <a:buSzPct val="99000"/>
            </a:pPr>
            <a:r>
              <a:rPr lang="en-US" kern="1200" dirty="0">
                <a:sym typeface="Arial"/>
              </a:rPr>
              <a:t>Function of amount of damage to key components</a:t>
            </a:r>
            <a:endParaRPr lang="en-US" dirty="0"/>
          </a:p>
        </p:txBody>
      </p:sp>
      <p:pic>
        <p:nvPicPr>
          <p:cNvPr id="8" name="Content Placeholder 7" descr="Image of a residential building conisdered to be within the &quot;Damage State 1&quot; definition.">
            <a:extLst>
              <a:ext uri="{FF2B5EF4-FFF2-40B4-BE49-F238E27FC236}">
                <a16:creationId xmlns:a16="http://schemas.microsoft.com/office/drawing/2014/main" id="{21B77F3B-A549-4188-851B-85BF8202749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54210"/>
            <a:ext cx="4114800" cy="3159104"/>
          </a:xfrm>
          <a:prstGeom prst="rect">
            <a:avLst/>
          </a:prstGeom>
        </p:spPr>
      </p:pic>
      <p:sp>
        <p:nvSpPr>
          <p:cNvPr id="9" name="Slide Number Placeholder 8">
            <a:extLst>
              <a:ext uri="{FF2B5EF4-FFF2-40B4-BE49-F238E27FC236}">
                <a16:creationId xmlns:a16="http://schemas.microsoft.com/office/drawing/2014/main" id="{7B279727-C55E-41C9-AFB6-FB6FAA5744D4}"/>
              </a:ext>
            </a:extLst>
          </p:cNvPr>
          <p:cNvSpPr>
            <a:spLocks noGrp="1"/>
          </p:cNvSpPr>
          <p:nvPr>
            <p:ph type="sldNum" sz="quarter" idx="12"/>
          </p:nvPr>
        </p:nvSpPr>
        <p:spPr/>
        <p:txBody>
          <a:bodyPr/>
          <a:lstStyle/>
          <a:p>
            <a:pPr>
              <a:spcBef>
                <a:spcPts val="100"/>
              </a:spcBef>
              <a:buSzPct val="99000"/>
            </a:pPr>
            <a:fld id="{C93696F9-41A8-4620-8FBA-C0C51EFC6C92}" type="slidenum">
              <a:rPr lang="en-US" smtClean="0"/>
              <a:pPr>
                <a:spcBef>
                  <a:spcPts val="100"/>
                </a:spcBef>
                <a:buSzPct val="99000"/>
              </a:pPr>
              <a:t>9</a:t>
            </a:fld>
            <a:endParaRPr lang="en-US"/>
          </a:p>
        </p:txBody>
      </p:sp>
    </p:spTree>
    <p:extLst>
      <p:ext uri="{BB962C8B-B14F-4D97-AF65-F5344CB8AC3E}">
        <p14:creationId xmlns:p14="http://schemas.microsoft.com/office/powerpoint/2010/main" val="1063342205"/>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2C42163D-4B36-4032-B735-5439B3E5671E}"/>
</file>

<file path=customXml/itemProps2.xml><?xml version="1.0" encoding="utf-8"?>
<ds:datastoreItem xmlns:ds="http://schemas.openxmlformats.org/officeDocument/2006/customXml" ds:itemID="{9AAAEFE2-A07D-4291-92B6-A21BFE3D4D01}"/>
</file>

<file path=customXml/itemProps3.xml><?xml version="1.0" encoding="utf-8"?>
<ds:datastoreItem xmlns:ds="http://schemas.openxmlformats.org/officeDocument/2006/customXml" ds:itemID="{B615ADC4-1E68-4CDA-A61C-9817242EB2D3}"/>
</file>

<file path=customXml/itemProps4.xml><?xml version="1.0" encoding="utf-8"?>
<ds:datastoreItem xmlns:ds="http://schemas.openxmlformats.org/officeDocument/2006/customXml" ds:itemID="{33293E1B-1289-4D00-9BF3-56F57A8614DD}"/>
</file>

<file path=docProps/app.xml><?xml version="1.0" encoding="utf-8"?>
<Properties xmlns="http://schemas.openxmlformats.org/officeDocument/2006/extended-properties" xmlns:vt="http://schemas.openxmlformats.org/officeDocument/2006/docPropsVTypes">
  <Template>EMI_PPT_V7</Template>
  <TotalTime>0</TotalTime>
  <Words>1285</Words>
  <Application>Microsoft Office PowerPoint</Application>
  <PresentationFormat>On-screen Show (4:3)</PresentationFormat>
  <Paragraphs>368</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Times New Roman</vt:lpstr>
      <vt:lpstr>Wingdings</vt:lpstr>
      <vt:lpstr>EMI_PPT</vt:lpstr>
      <vt:lpstr>Economic Loss Methodology</vt:lpstr>
      <vt:lpstr>Lesson 6: Goal and Objectives</vt:lpstr>
      <vt:lpstr>The Building Envelope</vt:lpstr>
      <vt:lpstr>Sub-Assembly Inventory Wind Model</vt:lpstr>
      <vt:lpstr>Sub-Assembly Inventory Flood Model</vt:lpstr>
      <vt:lpstr>Sub-Assembly Inventory Flood Model</vt:lpstr>
      <vt:lpstr>Damages from Hurricane Winds</vt:lpstr>
      <vt:lpstr>Damages from Hurricane Winds</vt:lpstr>
      <vt:lpstr>Damage States </vt:lpstr>
      <vt:lpstr>Damage States</vt:lpstr>
      <vt:lpstr>Damage States</vt:lpstr>
      <vt:lpstr>Examining Damage and Loss Curves</vt:lpstr>
      <vt:lpstr>Damage Curve Viewer</vt:lpstr>
      <vt:lpstr>Four Curve Viewers</vt:lpstr>
      <vt:lpstr>Demonstration 6.1: Curve Viewers</vt:lpstr>
      <vt:lpstr>Tree Blow-Down Model</vt:lpstr>
      <vt:lpstr>Tree Model</vt:lpstr>
      <vt:lpstr>Hazus Tree Coverage Database</vt:lpstr>
      <vt:lpstr>Tree Database in Hazus</vt:lpstr>
      <vt:lpstr>Damage Resulting from Trees</vt:lpstr>
      <vt:lpstr>Tree Damage from Hurricane Irma (2017)</vt:lpstr>
      <vt:lpstr>Loss Curves as Function of Tree Density</vt:lpstr>
      <vt:lpstr>Loss Curves as Function of Tree Height</vt:lpstr>
      <vt:lpstr>Loss Curves as Function of Tree Type</vt:lpstr>
      <vt:lpstr>Exercise 6.2: Surface Roughness </vt:lpstr>
      <vt:lpstr>Exercise 6.2: Tasks</vt:lpstr>
      <vt:lpstr>Lesson 6: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2020-08-06T12:47:53Z</dcterms:created>
  <dcterms:modified xsi:type="dcterms:W3CDTF">2020-08-07T16:48:38Z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